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8"/>
  </p:notesMasterIdLst>
  <p:sldIdLst>
    <p:sldId id="256" r:id="rId2"/>
    <p:sldId id="302" r:id="rId3"/>
    <p:sldId id="257" r:id="rId4"/>
    <p:sldId id="258" r:id="rId5"/>
    <p:sldId id="259" r:id="rId6"/>
    <p:sldId id="260" r:id="rId7"/>
    <p:sldId id="298" r:id="rId8"/>
    <p:sldId id="261" r:id="rId9"/>
    <p:sldId id="296" r:id="rId10"/>
    <p:sldId id="262" r:id="rId11"/>
    <p:sldId id="263" r:id="rId12"/>
    <p:sldId id="300" r:id="rId13"/>
    <p:sldId id="264" r:id="rId14"/>
    <p:sldId id="265" r:id="rId15"/>
    <p:sldId id="299" r:id="rId16"/>
    <p:sldId id="267" r:id="rId17"/>
    <p:sldId id="268" r:id="rId18"/>
    <p:sldId id="269" r:id="rId19"/>
    <p:sldId id="270" r:id="rId20"/>
    <p:sldId id="266" r:id="rId21"/>
    <p:sldId id="271" r:id="rId22"/>
    <p:sldId id="272" r:id="rId23"/>
    <p:sldId id="273" r:id="rId24"/>
    <p:sldId id="274" r:id="rId25"/>
    <p:sldId id="276" r:id="rId26"/>
    <p:sldId id="275" r:id="rId27"/>
    <p:sldId id="277" r:id="rId28"/>
    <p:sldId id="278" r:id="rId29"/>
    <p:sldId id="279" r:id="rId30"/>
    <p:sldId id="280" r:id="rId31"/>
    <p:sldId id="281" r:id="rId32"/>
    <p:sldId id="282" r:id="rId33"/>
    <p:sldId id="283" r:id="rId34"/>
    <p:sldId id="284" r:id="rId35"/>
    <p:sldId id="285" r:id="rId36"/>
    <p:sldId id="286" r:id="rId37"/>
    <p:sldId id="287" r:id="rId38"/>
    <p:sldId id="301" r:id="rId39"/>
    <p:sldId id="288" r:id="rId40"/>
    <p:sldId id="289" r:id="rId41"/>
    <p:sldId id="290" r:id="rId42"/>
    <p:sldId id="297" r:id="rId43"/>
    <p:sldId id="291" r:id="rId44"/>
    <p:sldId id="292" r:id="rId45"/>
    <p:sldId id="293" r:id="rId46"/>
    <p:sldId id="294"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Moontime" pitchFamily="2" charset="0"/>
      <p:regular r:id="rId53"/>
    </p:embeddedFont>
    <p:embeddedFont>
      <p:font typeface="Open Sans" panose="020B0606030504020204" pitchFamily="34" charset="0"/>
      <p:regular r:id="rId54"/>
      <p:bold r:id="rId55"/>
      <p:italic r:id="rId56"/>
      <p:boldItalic r:id="rId57"/>
    </p:embeddedFont>
    <p:embeddedFont>
      <p:font typeface="Open Sans Bold" panose="020B0806030504020204" pitchFamily="34" charset="0"/>
      <p:regular r:id="rId58"/>
      <p:bold r:id="rId59"/>
    </p:embeddedFont>
    <p:embeddedFont>
      <p:font typeface="Open Sans Italics" panose="020B0606030504020204" pitchFamily="34" charset="0"/>
      <p:regular r:id="rId60"/>
      <p:italic r:id="rId61"/>
    </p:embeddedFont>
    <p:embeddedFont>
      <p:font typeface="Open Sans Light" panose="020B0306030504020204" pitchFamily="34" charset="0"/>
      <p:regular r:id="rId62"/>
      <p:italic r:id="rId63"/>
    </p:embeddedFont>
    <p:embeddedFont>
      <p:font typeface="Open Sans Light Italics" panose="020B0306030504020204" pitchFamily="34" charset="0"/>
      <p:regular r:id="rId64"/>
      <p:italic r:id="rId65"/>
    </p:embeddedFont>
    <p:embeddedFont>
      <p:font typeface="Poppins Medium" panose="020B0604020202020204" pitchFamily="34"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ED5"/>
    <a:srgbClr val="444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50" autoAdjust="0"/>
  </p:normalViewPr>
  <p:slideViewPr>
    <p:cSldViewPr>
      <p:cViewPr varScale="1">
        <p:scale>
          <a:sx n="80" d="100"/>
          <a:sy n="80" d="100"/>
        </p:scale>
        <p:origin x="28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de-DE">
                <a:latin typeface="Open Sans" panose="020B0606030504020204" pitchFamily="34" charset="0"/>
                <a:ea typeface="Open Sans" panose="020B0606030504020204" pitchFamily="34" charset="0"/>
                <a:cs typeface="Open Sans" panose="020B0606030504020204" pitchFamily="34" charset="0"/>
              </a:rPr>
              <a:t>Gesundheitliche Kosten des Aufschiebens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de-DE"/>
        </a:p>
      </c:txPr>
    </c:title>
    <c:autoTitleDeleted val="0"/>
    <c:plotArea>
      <c:layout>
        <c:manualLayout>
          <c:layoutTarget val="inner"/>
          <c:xMode val="edge"/>
          <c:yMode val="edge"/>
          <c:x val="1.9443651574803149E-2"/>
          <c:y val="0.11794758858267716"/>
          <c:w val="0.96388968175853018"/>
          <c:h val="0.8450184547244094"/>
        </c:manualLayout>
      </c:layout>
      <c:lineChart>
        <c:grouping val="standard"/>
        <c:varyColors val="0"/>
        <c:ser>
          <c:idx val="0"/>
          <c:order val="0"/>
          <c:tx>
            <c:strRef>
              <c:f>Tabelle1!$B$1</c:f>
              <c:strCache>
                <c:ptCount val="1"/>
                <c:pt idx="0">
                  <c:v>Aufschieber</c:v>
                </c:pt>
              </c:strCache>
            </c:strRef>
          </c:tx>
          <c:spPr>
            <a:ln w="28575" cap="rnd">
              <a:solidFill>
                <a:schemeClr val="accent6">
                  <a:lumMod val="60000"/>
                  <a:lumOff val="40000"/>
                </a:schemeClr>
              </a:solidFill>
              <a:round/>
            </a:ln>
            <a:effectLst/>
          </c:spPr>
          <c:marker>
            <c:symbol val="none"/>
          </c:marker>
          <c:cat>
            <c:strRef>
              <c:f>Tabelle1!$A$2:$A$5</c:f>
              <c:strCache>
                <c:ptCount val="4"/>
                <c:pt idx="0">
                  <c:v>Beginn des Semesters</c:v>
                </c:pt>
                <c:pt idx="3">
                  <c:v>Ende des Semesters</c:v>
                </c:pt>
              </c:strCache>
            </c:strRef>
          </c:cat>
          <c:val>
            <c:numRef>
              <c:f>Tabelle1!$B$2:$B$5</c:f>
              <c:numCache>
                <c:formatCode>General</c:formatCode>
                <c:ptCount val="4"/>
                <c:pt idx="0">
                  <c:v>2</c:v>
                </c:pt>
                <c:pt idx="1">
                  <c:v>4</c:v>
                </c:pt>
                <c:pt idx="2">
                  <c:v>6</c:v>
                </c:pt>
                <c:pt idx="3">
                  <c:v>8</c:v>
                </c:pt>
              </c:numCache>
            </c:numRef>
          </c:val>
          <c:smooth val="0"/>
          <c:extLst>
            <c:ext xmlns:c16="http://schemas.microsoft.com/office/drawing/2014/chart" uri="{C3380CC4-5D6E-409C-BE32-E72D297353CC}">
              <c16:uniqueId val="{00000000-BD6C-1F49-83AF-AA4BA72AE819}"/>
            </c:ext>
          </c:extLst>
        </c:ser>
        <c:ser>
          <c:idx val="1"/>
          <c:order val="1"/>
          <c:tx>
            <c:strRef>
              <c:f>Tabelle1!$C$1</c:f>
              <c:strCache>
                <c:ptCount val="1"/>
                <c:pt idx="0">
                  <c:v>Nichtaufschieber</c:v>
                </c:pt>
              </c:strCache>
            </c:strRef>
          </c:tx>
          <c:spPr>
            <a:ln w="28575" cap="rnd">
              <a:solidFill>
                <a:schemeClr val="accent3"/>
              </a:solidFill>
              <a:round/>
            </a:ln>
            <a:effectLst/>
          </c:spPr>
          <c:marker>
            <c:symbol val="none"/>
          </c:marker>
          <c:cat>
            <c:strRef>
              <c:f>Tabelle1!$A$2:$A$5</c:f>
              <c:strCache>
                <c:ptCount val="4"/>
                <c:pt idx="0">
                  <c:v>Beginn des Semesters</c:v>
                </c:pt>
                <c:pt idx="3">
                  <c:v>Ende des Semesters</c:v>
                </c:pt>
              </c:strCache>
            </c:strRef>
          </c:cat>
          <c:val>
            <c:numRef>
              <c:f>Tabelle1!$C$2:$C$5</c:f>
              <c:numCache>
                <c:formatCode>General</c:formatCode>
                <c:ptCount val="4"/>
                <c:pt idx="0">
                  <c:v>3</c:v>
                </c:pt>
                <c:pt idx="1">
                  <c:v>4</c:v>
                </c:pt>
                <c:pt idx="2">
                  <c:v>5</c:v>
                </c:pt>
                <c:pt idx="3">
                  <c:v>6</c:v>
                </c:pt>
              </c:numCache>
            </c:numRef>
          </c:val>
          <c:smooth val="0"/>
          <c:extLst>
            <c:ext xmlns:c16="http://schemas.microsoft.com/office/drawing/2014/chart" uri="{C3380CC4-5D6E-409C-BE32-E72D297353CC}">
              <c16:uniqueId val="{00000001-BD6C-1F49-83AF-AA4BA72AE819}"/>
            </c:ext>
          </c:extLst>
        </c:ser>
        <c:dLbls>
          <c:showLegendKey val="0"/>
          <c:showVal val="0"/>
          <c:showCatName val="0"/>
          <c:showSerName val="0"/>
          <c:showPercent val="0"/>
          <c:showBubbleSize val="0"/>
        </c:dLbls>
        <c:smooth val="0"/>
        <c:axId val="945574831"/>
        <c:axId val="903352735"/>
      </c:lineChart>
      <c:catAx>
        <c:axId val="945574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de-DE"/>
          </a:p>
        </c:txPr>
        <c:crossAx val="903352735"/>
        <c:crosses val="autoZero"/>
        <c:auto val="1"/>
        <c:lblAlgn val="ctr"/>
        <c:lblOffset val="100"/>
        <c:noMultiLvlLbl val="0"/>
      </c:catAx>
      <c:valAx>
        <c:axId val="903352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de-DE"/>
          </a:p>
        </c:txPr>
        <c:crossAx val="945574831"/>
        <c:crosses val="autoZero"/>
        <c:crossBetween val="between"/>
      </c:valAx>
      <c:spPr>
        <a:noFill/>
        <a:ln>
          <a:noFill/>
        </a:ln>
        <a:effectLst/>
      </c:spPr>
    </c:plotArea>
    <c:legend>
      <c:legendPos val="b"/>
      <c:layout>
        <c:manualLayout>
          <c:xMode val="edge"/>
          <c:yMode val="edge"/>
          <c:x val="0.64179300882844192"/>
          <c:y val="0.50803746724722854"/>
          <c:w val="0.35820699117155808"/>
          <c:h val="5.84112668054452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10294-516A-2A4F-B7F4-70885C45DDBC}" type="datetimeFigureOut">
              <a:rPr lang="de-DE" smtClean="0"/>
              <a:t>16.06.23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28755-8BCF-6A40-A9B2-15CA0EA575A8}" type="slidenum">
              <a:rPr lang="de-DE" smtClean="0"/>
              <a:t>‹Nr.›</a:t>
            </a:fld>
            <a:endParaRPr lang="de-DE"/>
          </a:p>
        </p:txBody>
      </p:sp>
    </p:spTree>
    <p:extLst>
      <p:ext uri="{BB962C8B-B14F-4D97-AF65-F5344CB8AC3E}">
        <p14:creationId xmlns:p14="http://schemas.microsoft.com/office/powerpoint/2010/main" val="389792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35</a:t>
            </a:fld>
            <a:endParaRPr lang="de-DE"/>
          </a:p>
        </p:txBody>
      </p:sp>
    </p:spTree>
    <p:extLst>
      <p:ext uri="{BB962C8B-B14F-4D97-AF65-F5344CB8AC3E}">
        <p14:creationId xmlns:p14="http://schemas.microsoft.com/office/powerpoint/2010/main" val="184001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8CA8C3-8883-CD46-A306-CE13E7072778}" type="datetime1">
              <a:rPr lang="de-DE" smtClean="0"/>
              <a:t>16.06.23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1597A-73FF-BD48-A51E-C4BE2FFF22B4}" type="datetime1">
              <a:rPr lang="de-DE" smtClean="0"/>
              <a:t>16.06.23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AA74F-B0ED-B04E-A871-459237F48271}" type="datetime1">
              <a:rPr lang="de-DE" smtClean="0"/>
              <a:t>16.06.23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DB999-A820-4B49-A2A3-E2C811450F23}" type="datetime1">
              <a:rPr lang="de-DE" smtClean="0"/>
              <a:t>16.06.23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504D-9ED7-D947-913C-DC48BCEE88C0}" type="datetime1">
              <a:rPr lang="de-DE" smtClean="0"/>
              <a:t>16.06.23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25F0ED-CEDD-7B49-B1E8-BF160F0E2276}" type="datetime1">
              <a:rPr lang="de-DE" smtClean="0"/>
              <a:t>16.06.23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F8F68D-0E4D-2F4A-814A-5A675857FD9B}" type="datetime1">
              <a:rPr lang="de-DE" smtClean="0"/>
              <a:t>16.06.23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DC1FB0-1EBC-C74A-8092-F7D22ECEDD81}" type="datetime1">
              <a:rPr lang="de-DE" smtClean="0"/>
              <a:t>16.06.23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6CF98-CD49-AE4A-BA52-98F87C572586}" type="datetime1">
              <a:rPr lang="de-DE" smtClean="0"/>
              <a:t>16.06.23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849600" y="317802"/>
            <a:ext cx="2133600" cy="365125"/>
          </a:xfrm>
        </p:spPr>
        <p:txBody>
          <a:bodyPr/>
          <a:lstStyle>
            <a:lvl1pPr>
              <a:defRPr sz="3000" u="none" cap="none" baseline="0">
                <a:solidFill>
                  <a:srgbClr val="E4DED5"/>
                </a:solidFill>
                <a:latin typeface="Open Sans" panose="020B0606030504020204" pitchFamily="34" charset="0"/>
              </a:defRPr>
            </a:lvl1pPr>
          </a:lstStyle>
          <a:p>
            <a:fld id="{B6F15528-21DE-4FAA-801E-634DDDAF4B2B}" type="slidenum">
              <a:rPr lang="en-US" smtClean="0"/>
              <a:pPr/>
              <a:t>‹Nr.›</a:t>
            </a:fld>
            <a:endParaRPr lang="en-US" dirty="0"/>
          </a:p>
        </p:txBody>
      </p:sp>
      <p:sp>
        <p:nvSpPr>
          <p:cNvPr id="9" name="Freeform 3">
            <a:extLst>
              <a:ext uri="{FF2B5EF4-FFF2-40B4-BE49-F238E27FC236}">
                <a16:creationId xmlns:a16="http://schemas.microsoft.com/office/drawing/2014/main" id="{271701B9-8282-CFC1-6720-123F81970E36}"/>
              </a:ext>
            </a:extLst>
          </p:cNvPr>
          <p:cNvSpPr/>
          <p:nvPr userDrawn="1"/>
        </p:nvSpPr>
        <p:spPr>
          <a:xfrm>
            <a:off x="17259271" y="1"/>
            <a:ext cx="45719" cy="102869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5C7AE-B313-B744-B717-18FBEF66FD90}" type="datetime1">
              <a:rPr lang="de-DE" smtClean="0"/>
              <a:t>16.06.23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46013-4BFC-B14C-8FAD-4E375A682223}" type="datetime1">
              <a:rPr lang="de-DE" smtClean="0"/>
              <a:t>16.06.23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A1D61-FF4F-204B-9D63-CD03A8D6927B}" type="datetime1">
              <a:rPr lang="de-DE" smtClean="0"/>
              <a:t>16.06.23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12966" y="2746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3.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7.svg"/><Relationship Id="rId7" Type="http://schemas.openxmlformats.org/officeDocument/2006/relationships/image" Target="../media/image2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8.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7.png"/><Relationship Id="rId16"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5.png"/><Relationship Id="rId5" Type="http://schemas.openxmlformats.org/officeDocument/2006/relationships/image" Target="../media/image10.svg"/><Relationship Id="rId15" Type="http://schemas.openxmlformats.org/officeDocument/2006/relationships/image" Target="../media/image19.jpeg"/><Relationship Id="rId10" Type="http://schemas.openxmlformats.org/officeDocument/2006/relationships/image" Target="../media/image14.sv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svg"/></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eveeno.com/remind" TargetMode="External"/><Relationship Id="rId5" Type="http://schemas.openxmlformats.org/officeDocument/2006/relationships/image" Target="../media/image81.sv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hyperlink" Target="https://hft-stuttgart-de.zoom.us/j/6491419138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6.jpe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278475" cy="10287000"/>
          </a:xfrm>
          <a:custGeom>
            <a:avLst/>
            <a:gdLst/>
            <a:ahLst/>
            <a:cxnLst/>
            <a:rect l="l" t="t" r="r" b="b"/>
            <a:pathLst>
              <a:path w="18278475" h="10287000">
                <a:moveTo>
                  <a:pt x="0" y="0"/>
                </a:moveTo>
                <a:lnTo>
                  <a:pt x="18278475" y="0"/>
                </a:lnTo>
                <a:lnTo>
                  <a:pt x="18278475"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18288000" cy="3933825"/>
          </a:xfrm>
          <a:custGeom>
            <a:avLst/>
            <a:gdLst/>
            <a:ahLst/>
            <a:cxnLst/>
            <a:rect l="l" t="t" r="r" b="b"/>
            <a:pathLst>
              <a:path w="18288000" h="3933825">
                <a:moveTo>
                  <a:pt x="0" y="0"/>
                </a:moveTo>
                <a:lnTo>
                  <a:pt x="18288000" y="0"/>
                </a:lnTo>
                <a:lnTo>
                  <a:pt x="18288000" y="3933825"/>
                </a:lnTo>
                <a:lnTo>
                  <a:pt x="0" y="3933825"/>
                </a:lnTo>
                <a:lnTo>
                  <a:pt x="0" y="0"/>
                </a:lnTo>
                <a:close/>
              </a:path>
            </a:pathLst>
          </a:custGeom>
          <a:blipFill>
            <a:blip r:embed="rId4"/>
            <a:stretch>
              <a:fillRect t="-111391" b="-98293"/>
            </a:stretch>
          </a:blipFill>
        </p:spPr>
      </p:sp>
      <p:sp>
        <p:nvSpPr>
          <p:cNvPr id="4" name="Freeform 4"/>
          <p:cNvSpPr/>
          <p:nvPr/>
        </p:nvSpPr>
        <p:spPr>
          <a:xfrm>
            <a:off x="0" y="0"/>
            <a:ext cx="18288000" cy="4733592"/>
          </a:xfrm>
          <a:custGeom>
            <a:avLst/>
            <a:gdLst/>
            <a:ahLst/>
            <a:cxnLst/>
            <a:rect l="l" t="t" r="r" b="b"/>
            <a:pathLst>
              <a:path w="18288000" h="4733592">
                <a:moveTo>
                  <a:pt x="0" y="0"/>
                </a:moveTo>
                <a:lnTo>
                  <a:pt x="18288000" y="0"/>
                </a:lnTo>
                <a:lnTo>
                  <a:pt x="18288000" y="4733592"/>
                </a:lnTo>
                <a:lnTo>
                  <a:pt x="0" y="4733592"/>
                </a:lnTo>
                <a:lnTo>
                  <a:pt x="0" y="0"/>
                </a:lnTo>
                <a:close/>
              </a:path>
            </a:pathLst>
          </a:custGeom>
          <a:blipFill>
            <a:blip r:embed="rId5"/>
            <a:stretch>
              <a:fillRect t="-81033" b="-76530"/>
            </a:stretch>
          </a:blipFill>
        </p:spPr>
      </p:sp>
      <p:sp>
        <p:nvSpPr>
          <p:cNvPr id="5" name="TextBox 5"/>
          <p:cNvSpPr txBox="1"/>
          <p:nvPr/>
        </p:nvSpPr>
        <p:spPr>
          <a:xfrm>
            <a:off x="1028700" y="8669626"/>
            <a:ext cx="6714830" cy="1038746"/>
          </a:xfrm>
          <a:prstGeom prst="rect">
            <a:avLst/>
          </a:prstGeom>
        </p:spPr>
        <p:txBody>
          <a:bodyPr lIns="0" tIns="0" rIns="0" bIns="0" rtlCol="0" anchor="t">
            <a:spAutoFit/>
          </a:bodyPr>
          <a:lstStyle/>
          <a:p>
            <a:pPr algn="l">
              <a:lnSpc>
                <a:spcPts val="8055"/>
              </a:lnSpc>
            </a:pPr>
            <a:r>
              <a:rPr lang="en-US" sz="5754" dirty="0">
                <a:solidFill>
                  <a:srgbClr val="444A72"/>
                </a:solidFill>
                <a:latin typeface="Moontime"/>
              </a:rPr>
              <a:t>Joana Scheppe und Sarah </a:t>
            </a:r>
            <a:r>
              <a:rPr lang="en-US" sz="5754" dirty="0" err="1">
                <a:solidFill>
                  <a:srgbClr val="444A72"/>
                </a:solidFill>
                <a:latin typeface="Moontime"/>
              </a:rPr>
              <a:t>Zarea</a:t>
            </a:r>
            <a:endParaRPr lang="en-US" sz="5754" dirty="0">
              <a:solidFill>
                <a:srgbClr val="444A72"/>
              </a:solidFill>
              <a:latin typeface="Moontime"/>
            </a:endParaRPr>
          </a:p>
        </p:txBody>
      </p:sp>
      <p:sp>
        <p:nvSpPr>
          <p:cNvPr id="6" name="TextBox 6"/>
          <p:cNvSpPr txBox="1"/>
          <p:nvPr/>
        </p:nvSpPr>
        <p:spPr>
          <a:xfrm>
            <a:off x="1028700" y="5046783"/>
            <a:ext cx="11913417" cy="2900730"/>
          </a:xfrm>
          <a:prstGeom prst="rect">
            <a:avLst/>
          </a:prstGeom>
        </p:spPr>
        <p:txBody>
          <a:bodyPr lIns="0" tIns="0" rIns="0" bIns="0" rtlCol="0" anchor="t">
            <a:spAutoFit/>
          </a:bodyPr>
          <a:lstStyle/>
          <a:p>
            <a:pPr algn="l">
              <a:lnSpc>
                <a:spcPts val="3642"/>
              </a:lnSpc>
            </a:pPr>
            <a:r>
              <a:rPr lang="en-US" sz="2399" spc="479" dirty="0">
                <a:latin typeface="Open Sans"/>
              </a:rPr>
              <a:t>10. JUNI 2023, HFT STUTTGART</a:t>
            </a:r>
          </a:p>
          <a:p>
            <a:pPr algn="l">
              <a:lnSpc>
                <a:spcPts val="13857"/>
              </a:lnSpc>
            </a:pPr>
            <a:r>
              <a:rPr lang="en-US" sz="9129" dirty="0">
                <a:solidFill>
                  <a:srgbClr val="444A72"/>
                </a:solidFill>
                <a:latin typeface="Open Sans Bold"/>
              </a:rPr>
              <a:t>(PRÜFUNGS)-STRESS</a:t>
            </a:r>
          </a:p>
          <a:p>
            <a:pPr algn="l">
              <a:lnSpc>
                <a:spcPts val="5998"/>
              </a:lnSpc>
            </a:pPr>
            <a:r>
              <a:rPr lang="en-US" sz="2399" spc="479" dirty="0">
                <a:latin typeface="Open Sans"/>
              </a:rPr>
              <a:t>REMIND-WORKSHOP 3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877711"/>
            <a:ext cx="6525520" cy="7074503"/>
            <a:chOff x="0" y="0"/>
            <a:chExt cx="8700694" cy="9432671"/>
          </a:xfrm>
        </p:grpSpPr>
        <p:sp>
          <p:nvSpPr>
            <p:cNvPr id="3" name="Freeform 3"/>
            <p:cNvSpPr/>
            <p:nvPr/>
          </p:nvSpPr>
          <p:spPr>
            <a:xfrm>
              <a:off x="0" y="0"/>
              <a:ext cx="8700643" cy="9432671"/>
            </a:xfrm>
            <a:custGeom>
              <a:avLst/>
              <a:gdLst/>
              <a:ahLst/>
              <a:cxnLst/>
              <a:rect l="l" t="t" r="r" b="b"/>
              <a:pathLst>
                <a:path w="8700643" h="9432671">
                  <a:moveTo>
                    <a:pt x="4350385" y="0"/>
                  </a:moveTo>
                  <a:cubicBezTo>
                    <a:pt x="1946910" y="0"/>
                    <a:pt x="0" y="1946910"/>
                    <a:pt x="0" y="4350385"/>
                  </a:cubicBezTo>
                  <a:lnTo>
                    <a:pt x="0" y="9432671"/>
                  </a:lnTo>
                  <a:lnTo>
                    <a:pt x="8700643" y="9432671"/>
                  </a:lnTo>
                  <a:lnTo>
                    <a:pt x="8700643" y="4350385"/>
                  </a:lnTo>
                  <a:cubicBezTo>
                    <a:pt x="8700643" y="1946910"/>
                    <a:pt x="6753733" y="0"/>
                    <a:pt x="4350385" y="0"/>
                  </a:cubicBezTo>
                  <a:close/>
                </a:path>
              </a:pathLst>
            </a:custGeom>
            <a:blipFill>
              <a:blip r:embed="rId2"/>
              <a:stretch>
                <a:fillRect l="-31360" r="-31404"/>
              </a:stretch>
            </a:blipFill>
          </p:spPr>
        </p:sp>
      </p:grpSp>
      <p:sp>
        <p:nvSpPr>
          <p:cNvPr id="4" name="TextBox 4"/>
          <p:cNvSpPr txBox="1"/>
          <p:nvPr/>
        </p:nvSpPr>
        <p:spPr>
          <a:xfrm>
            <a:off x="8918162" y="5033467"/>
            <a:ext cx="8747912" cy="1105367"/>
          </a:xfrm>
          <a:prstGeom prst="rect">
            <a:avLst/>
          </a:prstGeom>
        </p:spPr>
        <p:txBody>
          <a:bodyPr lIns="0" tIns="0" rIns="0" bIns="0" rtlCol="0" anchor="t">
            <a:spAutoFit/>
          </a:bodyPr>
          <a:lstStyle/>
          <a:p>
            <a:pPr algn="l">
              <a:lnSpc>
                <a:spcPts val="3499"/>
              </a:lnSpc>
            </a:pPr>
            <a:r>
              <a:rPr lang="en-US" sz="6999" dirty="0">
                <a:solidFill>
                  <a:srgbClr val="444A72"/>
                </a:solidFill>
                <a:latin typeface="Open Sans Bold"/>
              </a:rPr>
              <a:t>PROKRASTINATION </a:t>
            </a:r>
          </a:p>
          <a:p>
            <a:pPr algn="ctr">
              <a:lnSpc>
                <a:spcPts val="5998"/>
              </a:lnSpc>
            </a:pPr>
            <a:r>
              <a:rPr lang="en-US" sz="2399" spc="479" dirty="0">
                <a:latin typeface="Open Sans"/>
              </a:rPr>
              <a:t>PART 2 </a:t>
            </a:r>
          </a:p>
        </p:txBody>
      </p:sp>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36CB8C6C-A1AF-6CFF-F1C7-B6239D2BE8C3}"/>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err="1">
                <a:solidFill>
                  <a:srgbClr val="444A72"/>
                </a:solidFill>
                <a:latin typeface="Open Sans Bold"/>
              </a:rPr>
              <a:t>Prokrastinationskurve</a:t>
            </a:r>
            <a:endParaRPr lang="en-US" sz="7000" dirty="0">
              <a:solidFill>
                <a:srgbClr val="444A72"/>
              </a:solidFill>
              <a:latin typeface="Open Sans Bold"/>
            </a:endParaRPr>
          </a:p>
        </p:txBody>
      </p:sp>
      <p:sp>
        <p:nvSpPr>
          <p:cNvPr id="7" name="TextBox 13">
            <a:extLst>
              <a:ext uri="{FF2B5EF4-FFF2-40B4-BE49-F238E27FC236}">
                <a16:creationId xmlns:a16="http://schemas.microsoft.com/office/drawing/2014/main" id="{F0EBC3CC-9755-BCEF-263D-33E2EFF5D46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8" name="TextBox 86">
            <a:extLst>
              <a:ext uri="{FF2B5EF4-FFF2-40B4-BE49-F238E27FC236}">
                <a16:creationId xmlns:a16="http://schemas.microsoft.com/office/drawing/2014/main" id="{113716B4-4753-CEA2-140D-A7EFA0148ADF}"/>
              </a:ext>
            </a:extLst>
          </p:cNvPr>
          <p:cNvSpPr txBox="1"/>
          <p:nvPr/>
        </p:nvSpPr>
        <p:spPr>
          <a:xfrm>
            <a:off x="983860" y="9665606"/>
            <a:ext cx="9459259" cy="309059"/>
          </a:xfrm>
          <a:prstGeom prst="rect">
            <a:avLst/>
          </a:prstGeom>
        </p:spPr>
        <p:txBody>
          <a:bodyPr wrap="square" lIns="0" tIns="0" rIns="0" bIns="0" rtlCol="0" anchor="t">
            <a:spAutoFit/>
          </a:bodyPr>
          <a:lstStyle/>
          <a:p>
            <a:pPr>
              <a:lnSpc>
                <a:spcPts val="2800"/>
              </a:lnSpc>
            </a:pPr>
            <a:r>
              <a:rPr lang="de-DE" sz="1200" dirty="0">
                <a:latin typeface="Open Sans" panose="020B0606030504020204" pitchFamily="34" charset="0"/>
                <a:ea typeface="Open Sans" panose="020B0606030504020204" pitchFamily="34" charset="0"/>
                <a:cs typeface="Open Sans" panose="020B0606030504020204" pitchFamily="34" charset="0"/>
              </a:rPr>
              <a:t>Abbildung in Anlehnung an: </a:t>
            </a:r>
            <a:r>
              <a:rPr lang="de-DE" sz="12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Gerrig</a:t>
            </a:r>
            <a:r>
              <a:rPr lang="de-DE" sz="1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R.J. &amp; Zimbardo, P.G. (2015). Psychologie (20. Aufl.). München: Pearson Studium, S. 479</a:t>
            </a:r>
            <a:endParaRPr lang="de-DE"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Diagramm 8">
            <a:extLst>
              <a:ext uri="{FF2B5EF4-FFF2-40B4-BE49-F238E27FC236}">
                <a16:creationId xmlns:a16="http://schemas.microsoft.com/office/drawing/2014/main" id="{2ED4E23F-7ED9-ED69-8286-0191F821E7FA}"/>
              </a:ext>
            </a:extLst>
          </p:cNvPr>
          <p:cNvGraphicFramePr/>
          <p:nvPr>
            <p:extLst>
              <p:ext uri="{D42A27DB-BD31-4B8C-83A1-F6EECF244321}">
                <p14:modId xmlns:p14="http://schemas.microsoft.com/office/powerpoint/2010/main" val="1565713090"/>
              </p:ext>
            </p:extLst>
          </p:nvPr>
        </p:nvGraphicFramePr>
        <p:xfrm>
          <a:off x="1826108" y="3009900"/>
          <a:ext cx="8382000" cy="54071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feld 9">
            <a:extLst>
              <a:ext uri="{FF2B5EF4-FFF2-40B4-BE49-F238E27FC236}">
                <a16:creationId xmlns:a16="http://schemas.microsoft.com/office/drawing/2014/main" id="{98D5C41D-A97B-79BF-DC8E-7519A628B896}"/>
              </a:ext>
            </a:extLst>
          </p:cNvPr>
          <p:cNvSpPr txBox="1"/>
          <p:nvPr/>
        </p:nvSpPr>
        <p:spPr>
          <a:xfrm>
            <a:off x="989272" y="7886700"/>
            <a:ext cx="784189" cy="307777"/>
          </a:xfrm>
          <a:prstGeom prst="rect">
            <a:avLst/>
          </a:prstGeom>
          <a:noFill/>
        </p:spPr>
        <p:txBody>
          <a:bodyPr wrap="none" rtlCol="0">
            <a:spAutoFit/>
          </a:bodyPr>
          <a:lstStyle/>
          <a:p>
            <a:r>
              <a:rPr lang="de-DE" sz="1400" dirty="0">
                <a:latin typeface="Open Sans" panose="020B0606030504020204" pitchFamily="34" charset="0"/>
                <a:ea typeface="Open Sans" panose="020B0606030504020204" pitchFamily="34" charset="0"/>
                <a:cs typeface="Open Sans" panose="020B0606030504020204" pitchFamily="34" charset="0"/>
              </a:rPr>
              <a:t>(wenig)</a:t>
            </a:r>
          </a:p>
        </p:txBody>
      </p:sp>
      <p:sp>
        <p:nvSpPr>
          <p:cNvPr id="11" name="Textfeld 10">
            <a:extLst>
              <a:ext uri="{FF2B5EF4-FFF2-40B4-BE49-F238E27FC236}">
                <a16:creationId xmlns:a16="http://schemas.microsoft.com/office/drawing/2014/main" id="{9D459A63-1C5A-FD26-545B-DC27C4C087D2}"/>
              </a:ext>
            </a:extLst>
          </p:cNvPr>
          <p:cNvSpPr txBox="1"/>
          <p:nvPr/>
        </p:nvSpPr>
        <p:spPr>
          <a:xfrm>
            <a:off x="987871" y="3459599"/>
            <a:ext cx="570990" cy="307777"/>
          </a:xfrm>
          <a:prstGeom prst="rect">
            <a:avLst/>
          </a:prstGeom>
          <a:noFill/>
        </p:spPr>
        <p:txBody>
          <a:bodyPr wrap="none" rtlCol="0">
            <a:spAutoFit/>
          </a:bodyPr>
          <a:lstStyle/>
          <a:p>
            <a:r>
              <a:rPr lang="de-DE" sz="1400" dirty="0">
                <a:latin typeface="Open Sans" panose="020B0606030504020204" pitchFamily="34" charset="0"/>
                <a:ea typeface="Open Sans" panose="020B0606030504020204" pitchFamily="34" charset="0"/>
                <a:cs typeface="Open Sans" panose="020B0606030504020204" pitchFamily="34" charset="0"/>
              </a:rPr>
              <a:t>(viel)</a:t>
            </a:r>
          </a:p>
        </p:txBody>
      </p:sp>
      <p:sp>
        <p:nvSpPr>
          <p:cNvPr id="12" name="Textfeld 11">
            <a:extLst>
              <a:ext uri="{FF2B5EF4-FFF2-40B4-BE49-F238E27FC236}">
                <a16:creationId xmlns:a16="http://schemas.microsoft.com/office/drawing/2014/main" id="{CEA68EF1-43B0-F3AA-EC4F-D54341816C8E}"/>
              </a:ext>
            </a:extLst>
          </p:cNvPr>
          <p:cNvSpPr txBox="1"/>
          <p:nvPr/>
        </p:nvSpPr>
        <p:spPr>
          <a:xfrm rot="16200000">
            <a:off x="811498" y="5559599"/>
            <a:ext cx="1090363" cy="307777"/>
          </a:xfrm>
          <a:prstGeom prst="rect">
            <a:avLst/>
          </a:prstGeom>
          <a:noFill/>
        </p:spPr>
        <p:txBody>
          <a:bodyPr wrap="none" rtlCol="0">
            <a:spAutoFit/>
          </a:bodyPr>
          <a:lstStyle/>
          <a:p>
            <a:r>
              <a:rPr lang="de-DE" sz="1400" dirty="0">
                <a:latin typeface="Open Sans" panose="020B0606030504020204" pitchFamily="34" charset="0"/>
                <a:ea typeface="Open Sans" panose="020B0606030504020204" pitchFamily="34" charset="0"/>
                <a:cs typeface="Open Sans" panose="020B0606030504020204" pitchFamily="34" charset="0"/>
              </a:rPr>
              <a:t>Symptome</a:t>
            </a:r>
          </a:p>
        </p:txBody>
      </p:sp>
      <p:sp>
        <p:nvSpPr>
          <p:cNvPr id="4" name="Foliennummernplatzhalter 3">
            <a:extLst>
              <a:ext uri="{FF2B5EF4-FFF2-40B4-BE49-F238E27FC236}">
                <a16:creationId xmlns:a16="http://schemas.microsoft.com/office/drawing/2014/main" id="{1D9D6B68-FD0B-6ABC-7BD3-0EBBFFB336B6}"/>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pic>
        <p:nvPicPr>
          <p:cNvPr id="6" name="Grafik 5" descr="Ein Bild, das Text, Whiteboard, Klebezettel, Wand enthält.&#10;&#10;Automatisch generierte Beschreibung">
            <a:extLst>
              <a:ext uri="{FF2B5EF4-FFF2-40B4-BE49-F238E27FC236}">
                <a16:creationId xmlns:a16="http://schemas.microsoft.com/office/drawing/2014/main" id="{D3FC5BF8-701F-571E-AC99-D4685EF260CB}"/>
              </a:ext>
            </a:extLst>
          </p:cNvPr>
          <p:cNvPicPr>
            <a:picLocks noChangeAspect="1"/>
          </p:cNvPicPr>
          <p:nvPr/>
        </p:nvPicPr>
        <p:blipFill rotWithShape="1">
          <a:blip r:embed="rId3">
            <a:extLst>
              <a:ext uri="{28A0092B-C50C-407E-A947-70E740481C1C}">
                <a14:useLocalDpi xmlns:a14="http://schemas.microsoft.com/office/drawing/2010/main" val="0"/>
              </a:ext>
            </a:extLst>
          </a:blip>
          <a:srcRect l="13257" t="2399" r="16190" b="3913"/>
          <a:stretch/>
        </p:blipFill>
        <p:spPr>
          <a:xfrm rot="5400000">
            <a:off x="904095" y="2439711"/>
            <a:ext cx="7096436" cy="7067645"/>
          </a:xfrm>
          <a:prstGeom prst="rect">
            <a:avLst/>
          </a:prstGeom>
        </p:spPr>
      </p:pic>
      <p:sp>
        <p:nvSpPr>
          <p:cNvPr id="7" name="Foliennummernplatzhalter 6">
            <a:extLst>
              <a:ext uri="{FF2B5EF4-FFF2-40B4-BE49-F238E27FC236}">
                <a16:creationId xmlns:a16="http://schemas.microsoft.com/office/drawing/2014/main" id="{AB0B7414-F42D-9005-D7CC-836795A52572}"/>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48877841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84077" y="3884362"/>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739810" y="1591437"/>
            <a:ext cx="6548190" cy="8695563"/>
          </a:xfrm>
          <a:custGeom>
            <a:avLst/>
            <a:gdLst/>
            <a:ahLst/>
            <a:cxnLst/>
            <a:rect l="l" t="t" r="r" b="b"/>
            <a:pathLst>
              <a:path w="6548190" h="8695563">
                <a:moveTo>
                  <a:pt x="0" y="0"/>
                </a:moveTo>
                <a:lnTo>
                  <a:pt x="6548190" y="0"/>
                </a:lnTo>
                <a:lnTo>
                  <a:pt x="6548190" y="8695563"/>
                </a:lnTo>
                <a:lnTo>
                  <a:pt x="0" y="8695563"/>
                </a:lnTo>
                <a:lnTo>
                  <a:pt x="0" y="0"/>
                </a:lnTo>
                <a:close/>
              </a:path>
            </a:pathLst>
          </a:custGeom>
          <a:blipFill>
            <a:blip r:embed="rId6"/>
            <a:stretch>
              <a:fillRect l="-60562" r="-55009" b="-8224"/>
            </a:stretch>
          </a:blipFill>
        </p:spPr>
      </p:sp>
      <p:sp>
        <p:nvSpPr>
          <p:cNvPr id="7" name="TextBox 7"/>
          <p:cNvSpPr txBox="1"/>
          <p:nvPr/>
        </p:nvSpPr>
        <p:spPr>
          <a:xfrm>
            <a:off x="1419663" y="5439299"/>
            <a:ext cx="8796852" cy="1852687"/>
          </a:xfrm>
          <a:prstGeom prst="rect">
            <a:avLst/>
          </a:prstGeom>
        </p:spPr>
        <p:txBody>
          <a:bodyPr lIns="0" tIns="0" rIns="0" bIns="0" rtlCol="0" anchor="t">
            <a:spAutoFit/>
          </a:bodyPr>
          <a:lstStyle/>
          <a:p>
            <a:pPr algn="ctr">
              <a:lnSpc>
                <a:spcPts val="5025"/>
              </a:lnSpc>
            </a:pPr>
            <a:r>
              <a:rPr lang="de-DE" sz="3000" i="1" dirty="0">
                <a:solidFill>
                  <a:srgbClr val="000000"/>
                </a:solidFill>
                <a:latin typeface="Open Sans Light"/>
              </a:rPr>
              <a:t>...bedeutet das Beginnen oder Fortsetzen einer Tätigkeit vor sich herzuschieben obwohl man bereits starten könnte, bzw. nicht zielgerichtet daran zu arbeiten. </a:t>
            </a:r>
          </a:p>
        </p:txBody>
      </p:sp>
      <p:sp>
        <p:nvSpPr>
          <p:cNvPr id="9" name="TextBox 10">
            <a:extLst>
              <a:ext uri="{FF2B5EF4-FFF2-40B4-BE49-F238E27FC236}">
                <a16:creationId xmlns:a16="http://schemas.microsoft.com/office/drawing/2014/main" id="{8DA53719-94A9-31E0-5DA2-2516842BC4C2}"/>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Definition</a:t>
            </a:r>
            <a:endParaRPr lang="en-US" sz="7000" dirty="0">
              <a:solidFill>
                <a:srgbClr val="444A72"/>
              </a:solidFill>
              <a:latin typeface="Open Sans Bold"/>
            </a:endParaRPr>
          </a:p>
        </p:txBody>
      </p:sp>
      <p:sp>
        <p:nvSpPr>
          <p:cNvPr id="10" name="TextBox 13">
            <a:extLst>
              <a:ext uri="{FF2B5EF4-FFF2-40B4-BE49-F238E27FC236}">
                <a16:creationId xmlns:a16="http://schemas.microsoft.com/office/drawing/2014/main" id="{774F1711-E903-83B5-2E87-224E924A7DB5}"/>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2" name="Foliennummernplatzhalter 11">
            <a:extLst>
              <a:ext uri="{FF2B5EF4-FFF2-40B4-BE49-F238E27FC236}">
                <a16:creationId xmlns:a16="http://schemas.microsoft.com/office/drawing/2014/main" id="{6E0F8462-606C-75FA-1A06-B968C7C6FE1A}"/>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8478888"/>
            <a:ext cx="9121807" cy="538737"/>
          </a:xfrm>
          <a:prstGeom prst="rect">
            <a:avLst/>
          </a:prstGeom>
        </p:spPr>
        <p:txBody>
          <a:bodyPr lIns="0" tIns="0" rIns="0" bIns="0" rtlCol="0" anchor="t">
            <a:spAutoFit/>
          </a:bodyPr>
          <a:lstStyle/>
          <a:p>
            <a:pPr algn="l">
              <a:lnSpc>
                <a:spcPts val="4479"/>
              </a:lnSpc>
            </a:pPr>
            <a:r>
              <a:rPr lang="de-DE" sz="3000" spc="31" dirty="0">
                <a:solidFill>
                  <a:srgbClr val="F1EFEB"/>
                </a:solidFill>
                <a:latin typeface="Open Sans Light"/>
              </a:rPr>
              <a:t>Sammelt eure Antworten auf Moderationskarten</a:t>
            </a:r>
            <a:r>
              <a:rPr lang="en-US" sz="3000" spc="31" dirty="0">
                <a:solidFill>
                  <a:srgbClr val="F1EFEB"/>
                </a:solidFill>
                <a:latin typeface="Open Sans Light"/>
              </a:rPr>
              <a:t>.</a:t>
            </a:r>
          </a:p>
        </p:txBody>
      </p:sp>
      <p:sp>
        <p:nvSpPr>
          <p:cNvPr id="6" name="TextBox 6"/>
          <p:cNvSpPr txBox="1"/>
          <p:nvPr/>
        </p:nvSpPr>
        <p:spPr>
          <a:xfrm>
            <a:off x="1028700" y="3494755"/>
            <a:ext cx="14746557" cy="3350404"/>
          </a:xfrm>
          <a:prstGeom prst="rect">
            <a:avLst/>
          </a:prstGeom>
        </p:spPr>
        <p:txBody>
          <a:bodyPr lIns="0" tIns="0" rIns="0" bIns="0" rtlCol="0" anchor="t">
            <a:spAutoFit/>
          </a:bodyPr>
          <a:lstStyle/>
          <a:p>
            <a:pPr algn="l">
              <a:lnSpc>
                <a:spcPts val="4424"/>
              </a:lnSpc>
            </a:pPr>
            <a:r>
              <a:rPr lang="de-DE" sz="3000" b="1" spc="31" dirty="0">
                <a:solidFill>
                  <a:srgbClr val="F1EFEB"/>
                </a:solidFill>
                <a:latin typeface="Open Sans Light"/>
              </a:rPr>
              <a:t>Überlegt gemeinsam: </a:t>
            </a:r>
          </a:p>
          <a:p>
            <a:pPr algn="l">
              <a:lnSpc>
                <a:spcPts val="4424"/>
              </a:lnSpc>
            </a:pPr>
            <a:endParaRPr lang="de-DE" sz="3000" spc="31" dirty="0">
              <a:solidFill>
                <a:srgbClr val="F1EFEB"/>
              </a:solidFill>
              <a:latin typeface="Open Sans Light"/>
            </a:endParaRPr>
          </a:p>
          <a:p>
            <a:pPr algn="l">
              <a:lnSpc>
                <a:spcPts val="4424"/>
              </a:lnSpc>
            </a:pPr>
            <a:r>
              <a:rPr lang="de-DE" sz="3000" spc="31" dirty="0">
                <a:solidFill>
                  <a:srgbClr val="F1EFEB"/>
                </a:solidFill>
                <a:latin typeface="Open Sans Light"/>
              </a:rPr>
              <a:t>1) Warum prokrastiniere ich eigentlich?</a:t>
            </a:r>
          </a:p>
          <a:p>
            <a:pPr algn="r">
              <a:lnSpc>
                <a:spcPts val="4424"/>
              </a:lnSpc>
            </a:pPr>
            <a:endParaRPr lang="de-DE" sz="3000" spc="31" dirty="0">
              <a:solidFill>
                <a:srgbClr val="F1EFEB"/>
              </a:solidFill>
              <a:latin typeface="Open Sans Light"/>
            </a:endParaRPr>
          </a:p>
          <a:p>
            <a:pPr algn="just">
              <a:lnSpc>
                <a:spcPts val="4424"/>
              </a:lnSpc>
            </a:pPr>
            <a:r>
              <a:rPr lang="de-DE" sz="3000" spc="31" dirty="0">
                <a:solidFill>
                  <a:srgbClr val="F1EFEB"/>
                </a:solidFill>
                <a:latin typeface="Open Sans Light"/>
              </a:rPr>
              <a:t>2) Welche Bedingungen fördern meine Prokrastination und hindern mich daran produktiv zu arbeiten?</a:t>
            </a:r>
          </a:p>
        </p:txBody>
      </p:sp>
      <p:sp>
        <p:nvSpPr>
          <p:cNvPr id="7" name="TextBox 10">
            <a:extLst>
              <a:ext uri="{FF2B5EF4-FFF2-40B4-BE49-F238E27FC236}">
                <a16:creationId xmlns:a16="http://schemas.microsoft.com/office/drawing/2014/main" id="{32B67F92-EE2E-8025-44B2-D2213192C6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Tandemarbeit</a:t>
            </a:r>
            <a:endParaRPr lang="en-US" sz="7000" dirty="0">
              <a:solidFill>
                <a:schemeClr val="bg1"/>
              </a:solidFill>
              <a:latin typeface="Open Sans Bold"/>
            </a:endParaRPr>
          </a:p>
        </p:txBody>
      </p:sp>
      <p:sp>
        <p:nvSpPr>
          <p:cNvPr id="10" name="Foliennummernplatzhalter 9">
            <a:extLst>
              <a:ext uri="{FF2B5EF4-FFF2-40B4-BE49-F238E27FC236}">
                <a16:creationId xmlns:a16="http://schemas.microsoft.com/office/drawing/2014/main" id="{B91FF9A7-AC12-FBAE-8628-37EB752990DB}"/>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2" name="TextBox 13">
            <a:extLst>
              <a:ext uri="{FF2B5EF4-FFF2-40B4-BE49-F238E27FC236}">
                <a16:creationId xmlns:a16="http://schemas.microsoft.com/office/drawing/2014/main" id="{AF1F11CB-C112-F16D-7511-F4EC15A61A63}"/>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pic>
        <p:nvPicPr>
          <p:cNvPr id="3" name="Grafik 2" descr="Ein Bild, das Text, Klebezettel, Whiteboard, Kinderkunst enthält.&#10;&#10;Automatisch generierte Beschreibung">
            <a:extLst>
              <a:ext uri="{FF2B5EF4-FFF2-40B4-BE49-F238E27FC236}">
                <a16:creationId xmlns:a16="http://schemas.microsoft.com/office/drawing/2014/main" id="{574F028E-C2C5-ACC4-CA3B-A9682AE8BD9C}"/>
              </a:ext>
            </a:extLst>
          </p:cNvPr>
          <p:cNvPicPr>
            <a:picLocks noChangeAspect="1"/>
          </p:cNvPicPr>
          <p:nvPr/>
        </p:nvPicPr>
        <p:blipFill rotWithShape="1">
          <a:blip r:embed="rId3">
            <a:extLst>
              <a:ext uri="{28A0092B-C50C-407E-A947-70E740481C1C}">
                <a14:useLocalDpi xmlns:a14="http://schemas.microsoft.com/office/drawing/2010/main" val="0"/>
              </a:ext>
            </a:extLst>
          </a:blip>
          <a:srcRect l="16288" t="4420" r="7197"/>
          <a:stretch/>
        </p:blipFill>
        <p:spPr>
          <a:xfrm rot="5400000">
            <a:off x="801310" y="2582048"/>
            <a:ext cx="7205147" cy="6750367"/>
          </a:xfrm>
          <a:prstGeom prst="rect">
            <a:avLst/>
          </a:prstGeom>
        </p:spPr>
      </p:pic>
      <p:sp>
        <p:nvSpPr>
          <p:cNvPr id="7" name="Foliennummernplatzhalter 6">
            <a:extLst>
              <a:ext uri="{FF2B5EF4-FFF2-40B4-BE49-F238E27FC236}">
                <a16:creationId xmlns:a16="http://schemas.microsoft.com/office/drawing/2014/main" id="{39CC69D2-3DC2-2819-96A6-572DDCEEF75D}"/>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166148490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3" name="Freeform 3"/>
          <p:cNvSpPr/>
          <p:nvPr/>
        </p:nvSpPr>
        <p:spPr>
          <a:xfrm>
            <a:off x="3385185" y="2180654"/>
            <a:ext cx="11515725" cy="5705475"/>
          </a:xfrm>
          <a:custGeom>
            <a:avLst/>
            <a:gdLst/>
            <a:ahLst/>
            <a:cxnLst/>
            <a:rect l="l" t="t" r="r" b="b"/>
            <a:pathLst>
              <a:path w="11515725" h="5705475">
                <a:moveTo>
                  <a:pt x="0" y="0"/>
                </a:moveTo>
                <a:lnTo>
                  <a:pt x="11515725" y="0"/>
                </a:lnTo>
                <a:lnTo>
                  <a:pt x="11515725" y="5705474"/>
                </a:lnTo>
                <a:lnTo>
                  <a:pt x="0" y="5705474"/>
                </a:lnTo>
                <a:lnTo>
                  <a:pt x="0" y="0"/>
                </a:lnTo>
                <a:close/>
              </a:path>
            </a:pathLst>
          </a:custGeom>
          <a:blipFill>
            <a:blip r:embed="rId2"/>
            <a:stretch>
              <a:fillRect/>
            </a:stretch>
          </a:blipFill>
        </p:spPr>
      </p:sp>
      <p:sp>
        <p:nvSpPr>
          <p:cNvPr id="4" name="Freeform 4"/>
          <p:cNvSpPr/>
          <p:nvPr/>
        </p:nvSpPr>
        <p:spPr>
          <a:xfrm>
            <a:off x="1657779" y="8165725"/>
            <a:ext cx="104775" cy="104775"/>
          </a:xfrm>
          <a:custGeom>
            <a:avLst/>
            <a:gdLst/>
            <a:ahLst/>
            <a:cxnLst/>
            <a:rect l="l" t="t" r="r" b="b"/>
            <a:pathLst>
              <a:path w="104775" h="104775">
                <a:moveTo>
                  <a:pt x="0" y="0"/>
                </a:moveTo>
                <a:lnTo>
                  <a:pt x="104775" y="0"/>
                </a:lnTo>
                <a:lnTo>
                  <a:pt x="104775" y="104775"/>
                </a:lnTo>
                <a:lnTo>
                  <a:pt x="0" y="104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57779" y="9003925"/>
            <a:ext cx="104775" cy="104775"/>
          </a:xfrm>
          <a:custGeom>
            <a:avLst/>
            <a:gdLst/>
            <a:ahLst/>
            <a:cxnLst/>
            <a:rect l="l" t="t" r="r" b="b"/>
            <a:pathLst>
              <a:path w="104775" h="104775">
                <a:moveTo>
                  <a:pt x="0" y="0"/>
                </a:moveTo>
                <a:lnTo>
                  <a:pt x="104775" y="0"/>
                </a:lnTo>
                <a:lnTo>
                  <a:pt x="104775" y="104775"/>
                </a:lnTo>
                <a:lnTo>
                  <a:pt x="0" y="104775"/>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779" y="9842125"/>
            <a:ext cx="104775" cy="104775"/>
          </a:xfrm>
          <a:custGeom>
            <a:avLst/>
            <a:gdLst/>
            <a:ahLst/>
            <a:cxnLst/>
            <a:rect l="l" t="t" r="r" b="b"/>
            <a:pathLst>
              <a:path w="104775" h="104775">
                <a:moveTo>
                  <a:pt x="0" y="0"/>
                </a:moveTo>
                <a:lnTo>
                  <a:pt x="104775" y="0"/>
                </a:lnTo>
                <a:lnTo>
                  <a:pt x="104775" y="104775"/>
                </a:lnTo>
                <a:lnTo>
                  <a:pt x="0" y="104775"/>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4098903" y="5776112"/>
            <a:ext cx="2539756" cy="416195"/>
          </a:xfrm>
          <a:prstGeom prst="rect">
            <a:avLst/>
          </a:prstGeom>
        </p:spPr>
        <p:txBody>
          <a:bodyPr lIns="0" tIns="0" rIns="0" bIns="0" rtlCol="0" anchor="t">
            <a:spAutoFit/>
          </a:bodyPr>
          <a:lstStyle/>
          <a:p>
            <a:pPr algn="l">
              <a:lnSpc>
                <a:spcPts val="3359"/>
              </a:lnSpc>
            </a:pPr>
            <a:r>
              <a:rPr lang="en-US" sz="2400">
                <a:solidFill>
                  <a:srgbClr val="000000"/>
                </a:solidFill>
                <a:latin typeface="Open Sans Light"/>
              </a:rPr>
              <a:t>Bewertungsängste</a:t>
            </a:r>
          </a:p>
        </p:txBody>
      </p:sp>
      <p:sp>
        <p:nvSpPr>
          <p:cNvPr id="10" name="TextBox 10"/>
          <p:cNvSpPr txBox="1"/>
          <p:nvPr/>
        </p:nvSpPr>
        <p:spPr>
          <a:xfrm>
            <a:off x="4919172" y="5105400"/>
            <a:ext cx="3438973" cy="416195"/>
          </a:xfrm>
          <a:prstGeom prst="rect">
            <a:avLst/>
          </a:prstGeom>
        </p:spPr>
        <p:txBody>
          <a:bodyPr lIns="0" tIns="0" rIns="0" bIns="0" rtlCol="0" anchor="t">
            <a:spAutoFit/>
          </a:bodyPr>
          <a:lstStyle/>
          <a:p>
            <a:pPr algn="l">
              <a:lnSpc>
                <a:spcPts val="3359"/>
              </a:lnSpc>
            </a:pPr>
            <a:r>
              <a:rPr lang="en-US" sz="2400">
                <a:solidFill>
                  <a:srgbClr val="000000"/>
                </a:solidFill>
                <a:latin typeface="Open Sans Light"/>
              </a:rPr>
              <a:t>Ablenkender Arbeitsplatz</a:t>
            </a:r>
          </a:p>
        </p:txBody>
      </p:sp>
      <p:sp>
        <p:nvSpPr>
          <p:cNvPr id="11" name="TextBox 11"/>
          <p:cNvSpPr txBox="1"/>
          <p:nvPr/>
        </p:nvSpPr>
        <p:spPr>
          <a:xfrm>
            <a:off x="8954990" y="4558921"/>
            <a:ext cx="8355869" cy="1810688"/>
          </a:xfrm>
          <a:prstGeom prst="rect">
            <a:avLst/>
          </a:prstGeom>
        </p:spPr>
        <p:txBody>
          <a:bodyPr wrap="square" lIns="0" tIns="0" rIns="0" bIns="0" rtlCol="0" anchor="t">
            <a:spAutoFit/>
          </a:bodyPr>
          <a:lstStyle/>
          <a:p>
            <a:pPr algn="l">
              <a:lnSpc>
                <a:spcPts val="3300"/>
              </a:lnSpc>
            </a:pPr>
            <a:r>
              <a:rPr lang="de-DE" sz="2400" dirty="0">
                <a:solidFill>
                  <a:srgbClr val="000000"/>
                </a:solidFill>
                <a:latin typeface="Open Sans Light"/>
              </a:rPr>
              <a:t>Aufgabe ist zu lang/</a:t>
            </a:r>
          </a:p>
          <a:p>
            <a:pPr algn="l">
              <a:lnSpc>
                <a:spcPts val="3300"/>
              </a:lnSpc>
            </a:pPr>
            <a:r>
              <a:rPr lang="de-DE" sz="2400" dirty="0">
                <a:solidFill>
                  <a:srgbClr val="000000"/>
                </a:solidFill>
                <a:latin typeface="Open Sans Light"/>
              </a:rPr>
              <a:t>komplex/ zu unwichtig etc.</a:t>
            </a:r>
          </a:p>
          <a:p>
            <a:pPr algn="r">
              <a:lnSpc>
                <a:spcPts val="2445"/>
              </a:lnSpc>
            </a:pPr>
            <a:endParaRPr lang="de-DE" sz="2400" dirty="0">
              <a:solidFill>
                <a:srgbClr val="000000"/>
              </a:solidFill>
              <a:latin typeface="Open Sans Light"/>
            </a:endParaRPr>
          </a:p>
          <a:p>
            <a:pPr algn="l">
              <a:lnSpc>
                <a:spcPts val="6000"/>
              </a:lnSpc>
            </a:pPr>
            <a:r>
              <a:rPr lang="de-DE" sz="2400" spc="7" dirty="0">
                <a:solidFill>
                  <a:srgbClr val="000000"/>
                </a:solidFill>
                <a:latin typeface="Open Sans Light"/>
              </a:rPr>
              <a:t>Zu hohe Erwartungen </a:t>
            </a:r>
            <a:r>
              <a:rPr lang="de-DE" sz="2400" dirty="0">
                <a:solidFill>
                  <a:srgbClr val="000000"/>
                </a:solidFill>
                <a:latin typeface="Open Sans Light"/>
              </a:rPr>
              <a:t>oder Ansprüche</a:t>
            </a:r>
          </a:p>
        </p:txBody>
      </p:sp>
      <p:sp>
        <p:nvSpPr>
          <p:cNvPr id="12" name="TextBox 12"/>
          <p:cNvSpPr txBox="1"/>
          <p:nvPr/>
        </p:nvSpPr>
        <p:spPr>
          <a:xfrm>
            <a:off x="2094474" y="7786178"/>
            <a:ext cx="14879669" cy="2349770"/>
          </a:xfrm>
          <a:prstGeom prst="rect">
            <a:avLst/>
          </a:prstGeom>
        </p:spPr>
        <p:txBody>
          <a:bodyPr lIns="0" tIns="0" rIns="0" bIns="0" rtlCol="0" anchor="t">
            <a:spAutoFit/>
          </a:bodyPr>
          <a:lstStyle/>
          <a:p>
            <a:pPr algn="l">
              <a:lnSpc>
                <a:spcPts val="6000"/>
              </a:lnSpc>
            </a:pPr>
            <a:r>
              <a:rPr lang="en-US" sz="2400" spc="24">
                <a:solidFill>
                  <a:srgbClr val="000000"/>
                </a:solidFill>
                <a:latin typeface="Open Sans Light"/>
              </a:rPr>
              <a:t>führt zu fehlende Motivation und mangelnde Beharrlichkeit</a:t>
            </a:r>
          </a:p>
          <a:p>
            <a:pPr algn="l">
              <a:lnSpc>
                <a:spcPts val="6000"/>
              </a:lnSpc>
            </a:pPr>
            <a:r>
              <a:rPr lang="en-US" sz="2400" spc="24">
                <a:solidFill>
                  <a:srgbClr val="000000"/>
                </a:solidFill>
                <a:latin typeface="Open Sans Light"/>
              </a:rPr>
              <a:t>mit Alternativen aktivieren wir unser Belohnungssystem (kurzfristig positive Emotionen) </a:t>
            </a:r>
          </a:p>
          <a:p>
            <a:pPr algn="l">
              <a:lnSpc>
                <a:spcPts val="6000"/>
              </a:lnSpc>
            </a:pPr>
            <a:r>
              <a:rPr lang="en-US" sz="2400" spc="24">
                <a:solidFill>
                  <a:srgbClr val="000000"/>
                </a:solidFill>
                <a:latin typeface="Open Sans Light"/>
              </a:rPr>
              <a:t>jedoch nach einem kurzen hoch wieder negative Emotionen, weil die eigentliche Aufgabe weiterhin besteht</a:t>
            </a:r>
          </a:p>
        </p:txBody>
      </p:sp>
      <p:sp>
        <p:nvSpPr>
          <p:cNvPr id="13" name="TextBox 13"/>
          <p:cNvSpPr txBox="1"/>
          <p:nvPr/>
        </p:nvSpPr>
        <p:spPr>
          <a:xfrm>
            <a:off x="7658067" y="3053612"/>
            <a:ext cx="3438973" cy="396240"/>
          </a:xfrm>
          <a:prstGeom prst="rect">
            <a:avLst/>
          </a:prstGeom>
        </p:spPr>
        <p:txBody>
          <a:bodyPr lIns="0" tIns="0" rIns="0" bIns="0" rtlCol="0" anchor="t">
            <a:spAutoFit/>
          </a:bodyPr>
          <a:lstStyle/>
          <a:p>
            <a:pPr algn="l">
              <a:lnSpc>
                <a:spcPts val="3359"/>
              </a:lnSpc>
            </a:pPr>
            <a:r>
              <a:rPr lang="en-US" sz="2400">
                <a:solidFill>
                  <a:srgbClr val="000000"/>
                </a:solidFill>
                <a:latin typeface="Open Sans Light"/>
              </a:rPr>
              <a:t>Versagensängste</a:t>
            </a:r>
          </a:p>
        </p:txBody>
      </p:sp>
      <p:sp>
        <p:nvSpPr>
          <p:cNvPr id="14" name="TextBox 14"/>
          <p:cNvSpPr txBox="1"/>
          <p:nvPr/>
        </p:nvSpPr>
        <p:spPr>
          <a:xfrm>
            <a:off x="5368781" y="3869956"/>
            <a:ext cx="3438973" cy="815340"/>
          </a:xfrm>
          <a:prstGeom prst="rect">
            <a:avLst/>
          </a:prstGeom>
        </p:spPr>
        <p:txBody>
          <a:bodyPr lIns="0" tIns="0" rIns="0" bIns="0" rtlCol="0" anchor="t">
            <a:spAutoFit/>
          </a:bodyPr>
          <a:lstStyle/>
          <a:p>
            <a:pPr algn="l">
              <a:lnSpc>
                <a:spcPts val="3359"/>
              </a:lnSpc>
            </a:pPr>
            <a:r>
              <a:rPr lang="en-US" sz="2400">
                <a:solidFill>
                  <a:srgbClr val="000000"/>
                </a:solidFill>
                <a:latin typeface="Open Sans Light"/>
              </a:rPr>
              <a:t>Unklarheit bzgl. des Vorgehens</a:t>
            </a:r>
          </a:p>
        </p:txBody>
      </p:sp>
      <p:sp>
        <p:nvSpPr>
          <p:cNvPr id="15" name="TextBox 10">
            <a:extLst>
              <a:ext uri="{FF2B5EF4-FFF2-40B4-BE49-F238E27FC236}">
                <a16:creationId xmlns:a16="http://schemas.microsoft.com/office/drawing/2014/main" id="{8316361D-F097-9FA2-B1FB-D8CB5A96AB8E}"/>
              </a:ext>
            </a:extLst>
          </p:cNvPr>
          <p:cNvSpPr txBox="1"/>
          <p:nvPr/>
        </p:nvSpPr>
        <p:spPr>
          <a:xfrm>
            <a:off x="918490" y="751212"/>
            <a:ext cx="13511931"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Gründe für Prokrastination</a:t>
            </a:r>
            <a:endParaRPr lang="en-US" sz="7000" dirty="0">
              <a:solidFill>
                <a:srgbClr val="444A72"/>
              </a:solidFill>
              <a:latin typeface="Open Sans Bold"/>
            </a:endParaRPr>
          </a:p>
        </p:txBody>
      </p:sp>
      <p:sp>
        <p:nvSpPr>
          <p:cNvPr id="16" name="TextBox 13">
            <a:extLst>
              <a:ext uri="{FF2B5EF4-FFF2-40B4-BE49-F238E27FC236}">
                <a16:creationId xmlns:a16="http://schemas.microsoft.com/office/drawing/2014/main" id="{99710B9C-FB8E-B46E-6F10-DC8991CA5807}"/>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8" name="Foliennummernplatzhalter 17">
            <a:extLst>
              <a:ext uri="{FF2B5EF4-FFF2-40B4-BE49-F238E27FC236}">
                <a16:creationId xmlns:a16="http://schemas.microsoft.com/office/drawing/2014/main" id="{6B555C5B-4CA3-4BE8-F22E-5FEFFE799D65}"/>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879571" y="2812456"/>
            <a:ext cx="2208514" cy="1205351"/>
            <a:chOff x="0" y="0"/>
            <a:chExt cx="2208517" cy="1205344"/>
          </a:xfrm>
          <a:solidFill>
            <a:srgbClr val="444A72"/>
          </a:solidFill>
        </p:grpSpPr>
        <p:sp>
          <p:nvSpPr>
            <p:cNvPr id="3" name="Freeform 3"/>
            <p:cNvSpPr/>
            <p:nvPr/>
          </p:nvSpPr>
          <p:spPr>
            <a:xfrm>
              <a:off x="63500" y="63373"/>
              <a:ext cx="2081149" cy="1076325"/>
            </a:xfrm>
            <a:custGeom>
              <a:avLst/>
              <a:gdLst/>
              <a:ahLst/>
              <a:cxnLst/>
              <a:rect l="l" t="t" r="r" b="b"/>
              <a:pathLst>
                <a:path w="2081149" h="1076325">
                  <a:moveTo>
                    <a:pt x="1777238" y="271145"/>
                  </a:moveTo>
                  <a:lnTo>
                    <a:pt x="1777238" y="271272"/>
                  </a:lnTo>
                  <a:lnTo>
                    <a:pt x="1777365" y="271272"/>
                  </a:lnTo>
                  <a:lnTo>
                    <a:pt x="1777365" y="271399"/>
                  </a:lnTo>
                  <a:lnTo>
                    <a:pt x="1777365" y="271526"/>
                  </a:lnTo>
                  <a:lnTo>
                    <a:pt x="1777365" y="271399"/>
                  </a:lnTo>
                  <a:lnTo>
                    <a:pt x="1777238" y="271399"/>
                  </a:lnTo>
                  <a:lnTo>
                    <a:pt x="1777365" y="271272"/>
                  </a:lnTo>
                  <a:close/>
                  <a:moveTo>
                    <a:pt x="298450" y="668147"/>
                  </a:moveTo>
                  <a:lnTo>
                    <a:pt x="299339" y="668655"/>
                  </a:lnTo>
                  <a:lnTo>
                    <a:pt x="299720" y="669036"/>
                  </a:lnTo>
                  <a:lnTo>
                    <a:pt x="299847" y="669036"/>
                  </a:lnTo>
                  <a:lnTo>
                    <a:pt x="299720" y="669036"/>
                  </a:lnTo>
                  <a:lnTo>
                    <a:pt x="299593" y="669036"/>
                  </a:lnTo>
                  <a:lnTo>
                    <a:pt x="299593" y="668909"/>
                  </a:lnTo>
                  <a:lnTo>
                    <a:pt x="298323" y="668020"/>
                  </a:lnTo>
                  <a:close/>
                  <a:moveTo>
                    <a:pt x="228981" y="725424"/>
                  </a:moveTo>
                  <a:lnTo>
                    <a:pt x="228600" y="726059"/>
                  </a:lnTo>
                  <a:lnTo>
                    <a:pt x="228219" y="726567"/>
                  </a:lnTo>
                  <a:lnTo>
                    <a:pt x="229108" y="725424"/>
                  </a:lnTo>
                  <a:close/>
                  <a:moveTo>
                    <a:pt x="224917" y="730885"/>
                  </a:moveTo>
                  <a:lnTo>
                    <a:pt x="223393" y="731774"/>
                  </a:lnTo>
                  <a:lnTo>
                    <a:pt x="223139" y="731774"/>
                  </a:lnTo>
                  <a:lnTo>
                    <a:pt x="224917" y="730885"/>
                  </a:lnTo>
                  <a:close/>
                  <a:moveTo>
                    <a:pt x="225552" y="730250"/>
                  </a:moveTo>
                  <a:lnTo>
                    <a:pt x="225552" y="730631"/>
                  </a:lnTo>
                  <a:lnTo>
                    <a:pt x="224917" y="731901"/>
                  </a:lnTo>
                  <a:lnTo>
                    <a:pt x="224663" y="731901"/>
                  </a:lnTo>
                  <a:lnTo>
                    <a:pt x="224790" y="731393"/>
                  </a:lnTo>
                  <a:lnTo>
                    <a:pt x="225679" y="730377"/>
                  </a:lnTo>
                  <a:close/>
                  <a:moveTo>
                    <a:pt x="134493" y="901446"/>
                  </a:moveTo>
                  <a:lnTo>
                    <a:pt x="135763" y="901700"/>
                  </a:lnTo>
                  <a:lnTo>
                    <a:pt x="135128" y="901954"/>
                  </a:lnTo>
                  <a:lnTo>
                    <a:pt x="133858" y="901954"/>
                  </a:lnTo>
                  <a:lnTo>
                    <a:pt x="134493" y="901446"/>
                  </a:lnTo>
                  <a:close/>
                  <a:moveTo>
                    <a:pt x="126238" y="924687"/>
                  </a:moveTo>
                  <a:lnTo>
                    <a:pt x="125857" y="926719"/>
                  </a:lnTo>
                  <a:lnTo>
                    <a:pt x="125857" y="925449"/>
                  </a:lnTo>
                  <a:lnTo>
                    <a:pt x="126238" y="924687"/>
                  </a:lnTo>
                  <a:close/>
                  <a:moveTo>
                    <a:pt x="39116" y="1010793"/>
                  </a:moveTo>
                  <a:lnTo>
                    <a:pt x="38989" y="1011047"/>
                  </a:lnTo>
                  <a:lnTo>
                    <a:pt x="38862" y="1011301"/>
                  </a:lnTo>
                  <a:lnTo>
                    <a:pt x="38862" y="1011174"/>
                  </a:lnTo>
                  <a:lnTo>
                    <a:pt x="39116" y="1010920"/>
                  </a:lnTo>
                  <a:close/>
                  <a:moveTo>
                    <a:pt x="1705483" y="127"/>
                  </a:moveTo>
                  <a:cubicBezTo>
                    <a:pt x="1687957" y="39370"/>
                    <a:pt x="1699768" y="74803"/>
                    <a:pt x="1740154" y="98933"/>
                  </a:cubicBezTo>
                  <a:cubicBezTo>
                    <a:pt x="1753362" y="116459"/>
                    <a:pt x="1770634" y="128905"/>
                    <a:pt x="1789430" y="140208"/>
                  </a:cubicBezTo>
                  <a:cubicBezTo>
                    <a:pt x="1816735" y="156845"/>
                    <a:pt x="1843024" y="174879"/>
                    <a:pt x="1868043" y="198755"/>
                  </a:cubicBezTo>
                  <a:lnTo>
                    <a:pt x="1868551" y="203200"/>
                  </a:lnTo>
                  <a:lnTo>
                    <a:pt x="1866138" y="205359"/>
                  </a:lnTo>
                  <a:lnTo>
                    <a:pt x="1858391" y="206248"/>
                  </a:lnTo>
                  <a:cubicBezTo>
                    <a:pt x="1855724" y="204470"/>
                    <a:pt x="1853057" y="202692"/>
                    <a:pt x="1850390" y="200914"/>
                  </a:cubicBezTo>
                  <a:lnTo>
                    <a:pt x="1606550" y="161417"/>
                  </a:lnTo>
                  <a:cubicBezTo>
                    <a:pt x="1508760" y="148717"/>
                    <a:pt x="1410716" y="139319"/>
                    <a:pt x="1312545" y="139319"/>
                  </a:cubicBezTo>
                  <a:cubicBezTo>
                    <a:pt x="1271016" y="139319"/>
                    <a:pt x="1229487" y="140970"/>
                    <a:pt x="1187831" y="144907"/>
                  </a:cubicBezTo>
                  <a:cubicBezTo>
                    <a:pt x="885571" y="172847"/>
                    <a:pt x="613029" y="273431"/>
                    <a:pt x="380365" y="474091"/>
                  </a:cubicBezTo>
                  <a:cubicBezTo>
                    <a:pt x="247015" y="588899"/>
                    <a:pt x="138303" y="721614"/>
                    <a:pt x="58674" y="877824"/>
                  </a:cubicBezTo>
                  <a:cubicBezTo>
                    <a:pt x="36449" y="921512"/>
                    <a:pt x="17018" y="966343"/>
                    <a:pt x="5207" y="1013968"/>
                  </a:cubicBezTo>
                  <a:cubicBezTo>
                    <a:pt x="1016" y="1030986"/>
                    <a:pt x="0" y="1047242"/>
                    <a:pt x="23114" y="1065657"/>
                  </a:cubicBezTo>
                  <a:lnTo>
                    <a:pt x="37338" y="1064387"/>
                  </a:lnTo>
                  <a:lnTo>
                    <a:pt x="39624" y="1067181"/>
                  </a:lnTo>
                  <a:cubicBezTo>
                    <a:pt x="43815" y="1075690"/>
                    <a:pt x="52451" y="1073531"/>
                    <a:pt x="60706" y="1076325"/>
                  </a:cubicBezTo>
                  <a:lnTo>
                    <a:pt x="65659" y="1074801"/>
                  </a:lnTo>
                  <a:cubicBezTo>
                    <a:pt x="70485" y="1044956"/>
                    <a:pt x="84328" y="1019429"/>
                    <a:pt x="93345" y="992124"/>
                  </a:cubicBezTo>
                  <a:cubicBezTo>
                    <a:pt x="96139" y="988314"/>
                    <a:pt x="99187" y="984631"/>
                    <a:pt x="104902" y="974090"/>
                  </a:cubicBezTo>
                  <a:lnTo>
                    <a:pt x="109474" y="959612"/>
                  </a:lnTo>
                  <a:cubicBezTo>
                    <a:pt x="116586" y="951484"/>
                    <a:pt x="121412" y="942340"/>
                    <a:pt x="125730" y="930783"/>
                  </a:cubicBezTo>
                  <a:lnTo>
                    <a:pt x="129794" y="925957"/>
                  </a:lnTo>
                  <a:lnTo>
                    <a:pt x="135001" y="918083"/>
                  </a:lnTo>
                  <a:lnTo>
                    <a:pt x="139827" y="908685"/>
                  </a:lnTo>
                  <a:lnTo>
                    <a:pt x="145415" y="898652"/>
                  </a:lnTo>
                  <a:lnTo>
                    <a:pt x="145161" y="894461"/>
                  </a:lnTo>
                  <a:lnTo>
                    <a:pt x="142113" y="896112"/>
                  </a:lnTo>
                  <a:lnTo>
                    <a:pt x="147574" y="891921"/>
                  </a:lnTo>
                  <a:cubicBezTo>
                    <a:pt x="156464" y="884809"/>
                    <a:pt x="160401" y="874649"/>
                    <a:pt x="162433" y="864997"/>
                  </a:cubicBezTo>
                  <a:lnTo>
                    <a:pt x="157226" y="862203"/>
                  </a:lnTo>
                  <a:lnTo>
                    <a:pt x="155194" y="859663"/>
                  </a:lnTo>
                  <a:cubicBezTo>
                    <a:pt x="162687" y="847471"/>
                    <a:pt x="168529" y="834136"/>
                    <a:pt x="180213" y="824865"/>
                  </a:cubicBezTo>
                  <a:cubicBezTo>
                    <a:pt x="195580" y="802386"/>
                    <a:pt x="210820" y="779907"/>
                    <a:pt x="229743" y="756539"/>
                  </a:cubicBezTo>
                  <a:lnTo>
                    <a:pt x="231648" y="750570"/>
                  </a:lnTo>
                  <a:lnTo>
                    <a:pt x="235204" y="749554"/>
                  </a:lnTo>
                  <a:lnTo>
                    <a:pt x="237109" y="743712"/>
                  </a:lnTo>
                  <a:lnTo>
                    <a:pt x="240792" y="742696"/>
                  </a:lnTo>
                  <a:lnTo>
                    <a:pt x="242697" y="736854"/>
                  </a:lnTo>
                  <a:lnTo>
                    <a:pt x="246380" y="735711"/>
                  </a:lnTo>
                  <a:lnTo>
                    <a:pt x="248285" y="729869"/>
                  </a:lnTo>
                  <a:lnTo>
                    <a:pt x="251968" y="728726"/>
                  </a:lnTo>
                  <a:lnTo>
                    <a:pt x="253873" y="722884"/>
                  </a:lnTo>
                  <a:lnTo>
                    <a:pt x="256032" y="720471"/>
                  </a:lnTo>
                  <a:lnTo>
                    <a:pt x="259461" y="715899"/>
                  </a:lnTo>
                  <a:lnTo>
                    <a:pt x="263017" y="715010"/>
                  </a:lnTo>
                  <a:lnTo>
                    <a:pt x="265049" y="709168"/>
                  </a:lnTo>
                  <a:lnTo>
                    <a:pt x="268605" y="708279"/>
                  </a:lnTo>
                  <a:lnTo>
                    <a:pt x="270764" y="702437"/>
                  </a:lnTo>
                  <a:cubicBezTo>
                    <a:pt x="274320" y="701675"/>
                    <a:pt x="276225" y="699262"/>
                    <a:pt x="280035" y="694817"/>
                  </a:cubicBezTo>
                  <a:lnTo>
                    <a:pt x="291592" y="681482"/>
                  </a:lnTo>
                  <a:lnTo>
                    <a:pt x="295402" y="675386"/>
                  </a:lnTo>
                  <a:lnTo>
                    <a:pt x="298831" y="672846"/>
                  </a:lnTo>
                  <a:lnTo>
                    <a:pt x="299974" y="669036"/>
                  </a:lnTo>
                  <a:cubicBezTo>
                    <a:pt x="337566" y="632460"/>
                    <a:pt x="375158" y="595884"/>
                    <a:pt x="412750" y="559308"/>
                  </a:cubicBezTo>
                  <a:lnTo>
                    <a:pt x="431673" y="540893"/>
                  </a:lnTo>
                  <a:cubicBezTo>
                    <a:pt x="504952" y="481584"/>
                    <a:pt x="581787" y="427355"/>
                    <a:pt x="667766" y="382905"/>
                  </a:cubicBezTo>
                  <a:lnTo>
                    <a:pt x="675767" y="385191"/>
                  </a:lnTo>
                  <a:lnTo>
                    <a:pt x="661416" y="399288"/>
                  </a:lnTo>
                  <a:lnTo>
                    <a:pt x="673100" y="399542"/>
                  </a:lnTo>
                  <a:cubicBezTo>
                    <a:pt x="698246" y="382905"/>
                    <a:pt x="727329" y="374396"/>
                    <a:pt x="759460" y="358267"/>
                  </a:cubicBezTo>
                  <a:lnTo>
                    <a:pt x="772160" y="352806"/>
                  </a:lnTo>
                  <a:lnTo>
                    <a:pt x="775208" y="350393"/>
                  </a:lnTo>
                  <a:cubicBezTo>
                    <a:pt x="775589" y="350393"/>
                    <a:pt x="776097" y="350393"/>
                    <a:pt x="776478" y="350393"/>
                  </a:cubicBezTo>
                  <a:cubicBezTo>
                    <a:pt x="781685" y="350393"/>
                    <a:pt x="786892" y="348869"/>
                    <a:pt x="797433" y="342646"/>
                  </a:cubicBezTo>
                  <a:lnTo>
                    <a:pt x="811784" y="335153"/>
                  </a:lnTo>
                  <a:cubicBezTo>
                    <a:pt x="820674" y="334137"/>
                    <a:pt x="829437" y="333375"/>
                    <a:pt x="836041" y="326136"/>
                  </a:cubicBezTo>
                  <a:cubicBezTo>
                    <a:pt x="845312" y="325247"/>
                    <a:pt x="854710" y="324485"/>
                    <a:pt x="861695" y="317119"/>
                  </a:cubicBezTo>
                  <a:lnTo>
                    <a:pt x="996950" y="280035"/>
                  </a:lnTo>
                  <a:cubicBezTo>
                    <a:pt x="1114552" y="249809"/>
                    <a:pt x="1234186" y="236093"/>
                    <a:pt x="1355217" y="236093"/>
                  </a:cubicBezTo>
                  <a:cubicBezTo>
                    <a:pt x="1364742" y="236093"/>
                    <a:pt x="1374140" y="236220"/>
                    <a:pt x="1383665" y="236347"/>
                  </a:cubicBezTo>
                  <a:lnTo>
                    <a:pt x="1424051" y="235712"/>
                  </a:lnTo>
                  <a:cubicBezTo>
                    <a:pt x="1474597" y="240919"/>
                    <a:pt x="1525143" y="245618"/>
                    <a:pt x="1575689" y="251841"/>
                  </a:cubicBezTo>
                  <a:lnTo>
                    <a:pt x="1742186" y="274447"/>
                  </a:lnTo>
                  <a:cubicBezTo>
                    <a:pt x="1747266" y="275209"/>
                    <a:pt x="1752473" y="274320"/>
                    <a:pt x="1763522" y="279781"/>
                  </a:cubicBezTo>
                  <a:lnTo>
                    <a:pt x="1778762" y="279146"/>
                  </a:lnTo>
                  <a:lnTo>
                    <a:pt x="1781683" y="277876"/>
                  </a:lnTo>
                  <a:cubicBezTo>
                    <a:pt x="1787779" y="284353"/>
                    <a:pt x="1795145" y="283337"/>
                    <a:pt x="1808480" y="287401"/>
                  </a:cubicBezTo>
                  <a:lnTo>
                    <a:pt x="1822704" y="285496"/>
                  </a:lnTo>
                  <a:lnTo>
                    <a:pt x="1822704" y="285496"/>
                  </a:lnTo>
                  <a:cubicBezTo>
                    <a:pt x="1828038" y="289814"/>
                    <a:pt x="1831975" y="295402"/>
                    <a:pt x="1820291" y="305562"/>
                  </a:cubicBezTo>
                  <a:lnTo>
                    <a:pt x="1806829" y="311785"/>
                  </a:lnTo>
                  <a:cubicBezTo>
                    <a:pt x="1735582" y="351790"/>
                    <a:pt x="1669288" y="398399"/>
                    <a:pt x="1611630" y="456819"/>
                  </a:cubicBezTo>
                  <a:lnTo>
                    <a:pt x="1593342" y="481584"/>
                  </a:lnTo>
                  <a:cubicBezTo>
                    <a:pt x="1585341" y="503555"/>
                    <a:pt x="1590294" y="527939"/>
                    <a:pt x="1577721" y="554736"/>
                  </a:cubicBezTo>
                  <a:lnTo>
                    <a:pt x="1584579" y="566928"/>
                  </a:lnTo>
                  <a:cubicBezTo>
                    <a:pt x="1586357" y="568071"/>
                    <a:pt x="1588135" y="568579"/>
                    <a:pt x="1589913" y="568579"/>
                  </a:cubicBezTo>
                  <a:cubicBezTo>
                    <a:pt x="1595247" y="568579"/>
                    <a:pt x="1600835" y="564007"/>
                    <a:pt x="1608836" y="557530"/>
                  </a:cubicBezTo>
                  <a:lnTo>
                    <a:pt x="1618615" y="549783"/>
                  </a:lnTo>
                  <a:cubicBezTo>
                    <a:pt x="1681226" y="495427"/>
                    <a:pt x="1751457" y="452755"/>
                    <a:pt x="1832102" y="415544"/>
                  </a:cubicBezTo>
                  <a:lnTo>
                    <a:pt x="1842770" y="409448"/>
                  </a:lnTo>
                  <a:cubicBezTo>
                    <a:pt x="1851533" y="408051"/>
                    <a:pt x="1860423" y="406908"/>
                    <a:pt x="1866900" y="399796"/>
                  </a:cubicBezTo>
                  <a:cubicBezTo>
                    <a:pt x="1875790" y="399034"/>
                    <a:pt x="1884680" y="397764"/>
                    <a:pt x="1891411" y="390906"/>
                  </a:cubicBezTo>
                  <a:lnTo>
                    <a:pt x="2008759" y="360807"/>
                  </a:lnTo>
                  <a:cubicBezTo>
                    <a:pt x="2021967" y="357378"/>
                    <a:pt x="2035175" y="353187"/>
                    <a:pt x="2038096" y="336804"/>
                  </a:cubicBezTo>
                  <a:cubicBezTo>
                    <a:pt x="2043556" y="335153"/>
                    <a:pt x="2046224" y="330962"/>
                    <a:pt x="2048510" y="326009"/>
                  </a:cubicBezTo>
                  <a:lnTo>
                    <a:pt x="2061591" y="284734"/>
                  </a:lnTo>
                  <a:cubicBezTo>
                    <a:pt x="2069211" y="220472"/>
                    <a:pt x="2081149" y="223901"/>
                    <a:pt x="2017649" y="176022"/>
                  </a:cubicBezTo>
                  <a:lnTo>
                    <a:pt x="1938909" y="115062"/>
                  </a:lnTo>
                  <a:cubicBezTo>
                    <a:pt x="1870583" y="57531"/>
                    <a:pt x="1799082" y="6731"/>
                    <a:pt x="1705229" y="0"/>
                  </a:cubicBezTo>
                  <a:close/>
                </a:path>
              </a:pathLst>
            </a:custGeom>
            <a:grpFill/>
          </p:spPr>
        </p:sp>
        <p:sp>
          <p:nvSpPr>
            <p:cNvPr id="4" name="Freeform 4"/>
            <p:cNvSpPr/>
            <p:nvPr/>
          </p:nvSpPr>
          <p:spPr>
            <a:xfrm>
              <a:off x="317246" y="781939"/>
              <a:ext cx="3683" cy="4445"/>
            </a:xfrm>
            <a:custGeom>
              <a:avLst/>
              <a:gdLst/>
              <a:ahLst/>
              <a:cxnLst/>
              <a:rect l="l" t="t" r="r" b="b"/>
              <a:pathLst>
                <a:path w="3683" h="4445">
                  <a:moveTo>
                    <a:pt x="0" y="4445"/>
                  </a:moveTo>
                  <a:lnTo>
                    <a:pt x="3683" y="0"/>
                  </a:lnTo>
                  <a:lnTo>
                    <a:pt x="3429" y="3556"/>
                  </a:lnTo>
                  <a:close/>
                </a:path>
              </a:pathLst>
            </a:custGeom>
            <a:grpFill/>
          </p:spPr>
        </p:sp>
      </p:grpSp>
      <p:grpSp>
        <p:nvGrpSpPr>
          <p:cNvPr id="5" name="Group 5"/>
          <p:cNvGrpSpPr>
            <a:grpSpLocks noChangeAspect="1"/>
          </p:cNvGrpSpPr>
          <p:nvPr/>
        </p:nvGrpSpPr>
        <p:grpSpPr>
          <a:xfrm>
            <a:off x="3985450" y="6226254"/>
            <a:ext cx="2145782" cy="1278379"/>
            <a:chOff x="0" y="0"/>
            <a:chExt cx="2145779" cy="1278382"/>
          </a:xfrm>
          <a:solidFill>
            <a:srgbClr val="444A72"/>
          </a:solidFill>
        </p:grpSpPr>
        <p:sp>
          <p:nvSpPr>
            <p:cNvPr id="6" name="Freeform 6"/>
            <p:cNvSpPr/>
            <p:nvPr/>
          </p:nvSpPr>
          <p:spPr>
            <a:xfrm>
              <a:off x="63500" y="68199"/>
              <a:ext cx="2018665" cy="1136396"/>
            </a:xfrm>
            <a:custGeom>
              <a:avLst/>
              <a:gdLst/>
              <a:ahLst/>
              <a:cxnLst/>
              <a:rect l="l" t="t" r="r" b="b"/>
              <a:pathLst>
                <a:path w="2018665" h="1136396">
                  <a:moveTo>
                    <a:pt x="241554" y="240411"/>
                  </a:moveTo>
                  <a:lnTo>
                    <a:pt x="241427" y="240538"/>
                  </a:lnTo>
                  <a:lnTo>
                    <a:pt x="241554" y="240538"/>
                  </a:lnTo>
                  <a:lnTo>
                    <a:pt x="241427" y="240538"/>
                  </a:lnTo>
                  <a:lnTo>
                    <a:pt x="241427" y="240411"/>
                  </a:lnTo>
                  <a:lnTo>
                    <a:pt x="241300" y="240411"/>
                  </a:lnTo>
                  <a:lnTo>
                    <a:pt x="241427" y="240411"/>
                  </a:lnTo>
                  <a:lnTo>
                    <a:pt x="241554" y="240411"/>
                  </a:lnTo>
                  <a:close/>
                  <a:moveTo>
                    <a:pt x="1844929" y="1005967"/>
                  </a:moveTo>
                  <a:lnTo>
                    <a:pt x="1843913" y="1006856"/>
                  </a:lnTo>
                  <a:lnTo>
                    <a:pt x="1843151" y="1007110"/>
                  </a:lnTo>
                  <a:lnTo>
                    <a:pt x="1844929" y="1005967"/>
                  </a:lnTo>
                  <a:close/>
                  <a:moveTo>
                    <a:pt x="1966087" y="1012190"/>
                  </a:moveTo>
                  <a:lnTo>
                    <a:pt x="1965960" y="1012317"/>
                  </a:lnTo>
                  <a:lnTo>
                    <a:pt x="1965579" y="1012317"/>
                  </a:lnTo>
                  <a:lnTo>
                    <a:pt x="1965833" y="1012317"/>
                  </a:lnTo>
                  <a:lnTo>
                    <a:pt x="1966087" y="1012317"/>
                  </a:lnTo>
                  <a:close/>
                  <a:moveTo>
                    <a:pt x="1819783" y="1015619"/>
                  </a:moveTo>
                  <a:lnTo>
                    <a:pt x="1820418" y="1015873"/>
                  </a:lnTo>
                  <a:lnTo>
                    <a:pt x="1821307" y="1016762"/>
                  </a:lnTo>
                  <a:lnTo>
                    <a:pt x="1820545" y="1016635"/>
                  </a:lnTo>
                  <a:lnTo>
                    <a:pt x="1819783" y="1015492"/>
                  </a:lnTo>
                  <a:close/>
                  <a:moveTo>
                    <a:pt x="1537716" y="1053338"/>
                  </a:moveTo>
                  <a:lnTo>
                    <a:pt x="1537843" y="1053338"/>
                  </a:lnTo>
                  <a:lnTo>
                    <a:pt x="1537970" y="1053338"/>
                  </a:lnTo>
                  <a:lnTo>
                    <a:pt x="1537843" y="1053338"/>
                  </a:lnTo>
                  <a:lnTo>
                    <a:pt x="1538097" y="1054862"/>
                  </a:lnTo>
                  <a:lnTo>
                    <a:pt x="1537843" y="1053846"/>
                  </a:lnTo>
                  <a:lnTo>
                    <a:pt x="1537843" y="1053338"/>
                  </a:lnTo>
                  <a:lnTo>
                    <a:pt x="1537843" y="1053211"/>
                  </a:lnTo>
                  <a:close/>
                  <a:moveTo>
                    <a:pt x="1634744" y="1065784"/>
                  </a:moveTo>
                  <a:lnTo>
                    <a:pt x="1634871" y="1066038"/>
                  </a:lnTo>
                  <a:lnTo>
                    <a:pt x="1634363" y="1066292"/>
                  </a:lnTo>
                  <a:lnTo>
                    <a:pt x="1632966" y="1066292"/>
                  </a:lnTo>
                  <a:lnTo>
                    <a:pt x="1633220" y="1066038"/>
                  </a:lnTo>
                  <a:lnTo>
                    <a:pt x="1634617" y="1065657"/>
                  </a:lnTo>
                  <a:close/>
                  <a:moveTo>
                    <a:pt x="1633982" y="1066419"/>
                  </a:moveTo>
                  <a:lnTo>
                    <a:pt x="1635633" y="1066927"/>
                  </a:lnTo>
                  <a:lnTo>
                    <a:pt x="1635760" y="1067054"/>
                  </a:lnTo>
                  <a:lnTo>
                    <a:pt x="1633855" y="1066292"/>
                  </a:lnTo>
                  <a:close/>
                  <a:moveTo>
                    <a:pt x="1629410" y="1066927"/>
                  </a:moveTo>
                  <a:lnTo>
                    <a:pt x="1628648" y="1066927"/>
                  </a:lnTo>
                  <a:lnTo>
                    <a:pt x="1627251" y="1067181"/>
                  </a:lnTo>
                  <a:lnTo>
                    <a:pt x="1628013" y="1067054"/>
                  </a:lnTo>
                  <a:lnTo>
                    <a:pt x="1629410" y="1066927"/>
                  </a:lnTo>
                  <a:close/>
                  <a:moveTo>
                    <a:pt x="125603" y="0"/>
                  </a:moveTo>
                  <a:cubicBezTo>
                    <a:pt x="121285" y="0"/>
                    <a:pt x="116713" y="1270"/>
                    <a:pt x="112014" y="4318"/>
                  </a:cubicBezTo>
                  <a:cubicBezTo>
                    <a:pt x="109728" y="2921"/>
                    <a:pt x="107442" y="2413"/>
                    <a:pt x="105156" y="2413"/>
                  </a:cubicBezTo>
                  <a:cubicBezTo>
                    <a:pt x="102489" y="2413"/>
                    <a:pt x="99822" y="3048"/>
                    <a:pt x="97155" y="3937"/>
                  </a:cubicBezTo>
                  <a:lnTo>
                    <a:pt x="57912" y="22352"/>
                  </a:lnTo>
                  <a:cubicBezTo>
                    <a:pt x="5588" y="60452"/>
                    <a:pt x="0" y="49403"/>
                    <a:pt x="8001" y="128524"/>
                  </a:cubicBezTo>
                  <a:lnTo>
                    <a:pt x="16764" y="227711"/>
                  </a:lnTo>
                  <a:cubicBezTo>
                    <a:pt x="21082" y="316992"/>
                    <a:pt x="32385" y="403860"/>
                    <a:pt x="91313" y="477266"/>
                  </a:cubicBezTo>
                  <a:cubicBezTo>
                    <a:pt x="132080" y="463423"/>
                    <a:pt x="149987" y="430657"/>
                    <a:pt x="140208" y="384683"/>
                  </a:cubicBezTo>
                  <a:cubicBezTo>
                    <a:pt x="144018" y="363093"/>
                    <a:pt x="141351" y="341884"/>
                    <a:pt x="137033" y="320548"/>
                  </a:cubicBezTo>
                  <a:cubicBezTo>
                    <a:pt x="130683" y="289306"/>
                    <a:pt x="125984" y="257683"/>
                    <a:pt x="126492" y="223012"/>
                  </a:cubicBezTo>
                  <a:lnTo>
                    <a:pt x="129413" y="219583"/>
                  </a:lnTo>
                  <a:lnTo>
                    <a:pt x="132715" y="219964"/>
                  </a:lnTo>
                  <a:lnTo>
                    <a:pt x="138684" y="225044"/>
                  </a:lnTo>
                  <a:cubicBezTo>
                    <a:pt x="139192" y="228219"/>
                    <a:pt x="139700" y="231394"/>
                    <a:pt x="140208" y="234569"/>
                  </a:cubicBezTo>
                  <a:lnTo>
                    <a:pt x="276987" y="440309"/>
                  </a:lnTo>
                  <a:cubicBezTo>
                    <a:pt x="358267" y="554609"/>
                    <a:pt x="444754" y="664845"/>
                    <a:pt x="549529" y="758698"/>
                  </a:cubicBezTo>
                  <a:cubicBezTo>
                    <a:pt x="775462" y="961263"/>
                    <a:pt x="1034542" y="1092708"/>
                    <a:pt x="1339850" y="1126998"/>
                  </a:cubicBezTo>
                  <a:cubicBezTo>
                    <a:pt x="1394841" y="1133221"/>
                    <a:pt x="1449451" y="1136396"/>
                    <a:pt x="1503807" y="1136396"/>
                  </a:cubicBezTo>
                  <a:cubicBezTo>
                    <a:pt x="1622171" y="1136396"/>
                    <a:pt x="1739011" y="1121156"/>
                    <a:pt x="1854581" y="1088390"/>
                  </a:cubicBezTo>
                  <a:cubicBezTo>
                    <a:pt x="1901698" y="1074928"/>
                    <a:pt x="1947672" y="1058799"/>
                    <a:pt x="1990725" y="1035050"/>
                  </a:cubicBezTo>
                  <a:cubicBezTo>
                    <a:pt x="2006092" y="1026541"/>
                    <a:pt x="2018665" y="1016254"/>
                    <a:pt x="2016379" y="986790"/>
                  </a:cubicBezTo>
                  <a:lnTo>
                    <a:pt x="2005838" y="977138"/>
                  </a:lnTo>
                  <a:lnTo>
                    <a:pt x="2006346" y="973582"/>
                  </a:lnTo>
                  <a:cubicBezTo>
                    <a:pt x="2009775" y="964692"/>
                    <a:pt x="2002282" y="959866"/>
                    <a:pt x="1998726" y="951865"/>
                  </a:cubicBezTo>
                  <a:lnTo>
                    <a:pt x="1998726" y="951865"/>
                  </a:lnTo>
                  <a:lnTo>
                    <a:pt x="1994281" y="949198"/>
                  </a:lnTo>
                  <a:lnTo>
                    <a:pt x="1994281" y="949198"/>
                  </a:lnTo>
                  <a:cubicBezTo>
                    <a:pt x="1969135" y="965962"/>
                    <a:pt x="1940941" y="973201"/>
                    <a:pt x="1914906" y="985139"/>
                  </a:cubicBezTo>
                  <a:cubicBezTo>
                    <a:pt x="1910207" y="985774"/>
                    <a:pt x="1905381" y="986028"/>
                    <a:pt x="1893824" y="988822"/>
                  </a:cubicBezTo>
                  <a:lnTo>
                    <a:pt x="1880108" y="995299"/>
                  </a:lnTo>
                  <a:cubicBezTo>
                    <a:pt x="1869313" y="995553"/>
                    <a:pt x="1859280" y="998347"/>
                    <a:pt x="1847850" y="1003046"/>
                  </a:cubicBezTo>
                  <a:lnTo>
                    <a:pt x="1841500" y="1003300"/>
                  </a:lnTo>
                  <a:lnTo>
                    <a:pt x="1832229" y="1004824"/>
                  </a:lnTo>
                  <a:lnTo>
                    <a:pt x="1822069" y="1007618"/>
                  </a:lnTo>
                  <a:lnTo>
                    <a:pt x="1810893" y="1010285"/>
                  </a:lnTo>
                  <a:lnTo>
                    <a:pt x="1808099" y="1013333"/>
                  </a:lnTo>
                  <a:lnTo>
                    <a:pt x="1811401" y="1014349"/>
                  </a:lnTo>
                  <a:lnTo>
                    <a:pt x="1804670" y="1013206"/>
                  </a:lnTo>
                  <a:cubicBezTo>
                    <a:pt x="1802892" y="1012952"/>
                    <a:pt x="1801114" y="1012825"/>
                    <a:pt x="1799463" y="1012825"/>
                  </a:cubicBezTo>
                  <a:cubicBezTo>
                    <a:pt x="1790319" y="1012825"/>
                    <a:pt x="1782064" y="1016381"/>
                    <a:pt x="1774825" y="1020699"/>
                  </a:cubicBezTo>
                  <a:lnTo>
                    <a:pt x="1776222" y="1026414"/>
                  </a:lnTo>
                  <a:lnTo>
                    <a:pt x="1775714" y="1029589"/>
                  </a:lnTo>
                  <a:cubicBezTo>
                    <a:pt x="1764284" y="1031875"/>
                    <a:pt x="1752981" y="1035431"/>
                    <a:pt x="1741170" y="1035431"/>
                  </a:cubicBezTo>
                  <a:cubicBezTo>
                    <a:pt x="1738503" y="1035431"/>
                    <a:pt x="1735836" y="1035304"/>
                    <a:pt x="1733169" y="1034796"/>
                  </a:cubicBezTo>
                  <a:cubicBezTo>
                    <a:pt x="1706245" y="1038860"/>
                    <a:pt x="1679448" y="1042924"/>
                    <a:pt x="1649349" y="1044956"/>
                  </a:cubicBezTo>
                  <a:lnTo>
                    <a:pt x="1643634" y="1047623"/>
                  </a:lnTo>
                  <a:lnTo>
                    <a:pt x="1640459" y="1045718"/>
                  </a:lnTo>
                  <a:lnTo>
                    <a:pt x="1634871" y="1048385"/>
                  </a:lnTo>
                  <a:lnTo>
                    <a:pt x="1631569" y="1046353"/>
                  </a:lnTo>
                  <a:lnTo>
                    <a:pt x="1625981" y="1049020"/>
                  </a:lnTo>
                  <a:lnTo>
                    <a:pt x="1622679" y="1047115"/>
                  </a:lnTo>
                  <a:lnTo>
                    <a:pt x="1617091" y="1049655"/>
                  </a:lnTo>
                  <a:lnTo>
                    <a:pt x="1613789" y="1047750"/>
                  </a:lnTo>
                  <a:lnTo>
                    <a:pt x="1608201" y="1050290"/>
                  </a:lnTo>
                  <a:lnTo>
                    <a:pt x="1605026" y="1050290"/>
                  </a:lnTo>
                  <a:lnTo>
                    <a:pt x="1599311" y="1050925"/>
                  </a:lnTo>
                  <a:lnTo>
                    <a:pt x="1596136" y="1048893"/>
                  </a:lnTo>
                  <a:lnTo>
                    <a:pt x="1590421" y="1051433"/>
                  </a:lnTo>
                  <a:lnTo>
                    <a:pt x="1587246" y="1049401"/>
                  </a:lnTo>
                  <a:lnTo>
                    <a:pt x="1581531" y="1051814"/>
                  </a:lnTo>
                  <a:cubicBezTo>
                    <a:pt x="1579499" y="1050417"/>
                    <a:pt x="1577340" y="1050036"/>
                    <a:pt x="1574419" y="1050036"/>
                  </a:cubicBezTo>
                  <a:cubicBezTo>
                    <a:pt x="1573022" y="1050036"/>
                    <a:pt x="1571498" y="1050163"/>
                    <a:pt x="1569720" y="1050163"/>
                  </a:cubicBezTo>
                  <a:lnTo>
                    <a:pt x="1552067" y="1050798"/>
                  </a:lnTo>
                  <a:lnTo>
                    <a:pt x="1544955" y="1052068"/>
                  </a:lnTo>
                  <a:lnTo>
                    <a:pt x="1540764" y="1051306"/>
                  </a:lnTo>
                  <a:lnTo>
                    <a:pt x="1537208" y="1053084"/>
                  </a:lnTo>
                  <a:cubicBezTo>
                    <a:pt x="1484884" y="1050290"/>
                    <a:pt x="1432433" y="1047623"/>
                    <a:pt x="1379982" y="1044956"/>
                  </a:cubicBezTo>
                  <a:lnTo>
                    <a:pt x="1353566" y="1043559"/>
                  </a:lnTo>
                  <a:cubicBezTo>
                    <a:pt x="1260221" y="1030097"/>
                    <a:pt x="1168273" y="1010666"/>
                    <a:pt x="1077214" y="977900"/>
                  </a:cubicBezTo>
                  <a:lnTo>
                    <a:pt x="1073404" y="970534"/>
                  </a:lnTo>
                  <a:lnTo>
                    <a:pt x="1093470" y="971423"/>
                  </a:lnTo>
                  <a:lnTo>
                    <a:pt x="1085723" y="962660"/>
                  </a:lnTo>
                  <a:cubicBezTo>
                    <a:pt x="1056386" y="955548"/>
                    <a:pt x="1030351" y="940054"/>
                    <a:pt x="996696" y="927354"/>
                  </a:cubicBezTo>
                  <a:lnTo>
                    <a:pt x="983996" y="921766"/>
                  </a:lnTo>
                  <a:lnTo>
                    <a:pt x="980186" y="921131"/>
                  </a:lnTo>
                  <a:cubicBezTo>
                    <a:pt x="976503" y="916813"/>
                    <a:pt x="972058" y="913892"/>
                    <a:pt x="959358" y="910082"/>
                  </a:cubicBezTo>
                  <a:lnTo>
                    <a:pt x="944118" y="904621"/>
                  </a:lnTo>
                  <a:cubicBezTo>
                    <a:pt x="937387" y="898779"/>
                    <a:pt x="930783" y="892937"/>
                    <a:pt x="921131" y="892937"/>
                  </a:cubicBezTo>
                  <a:cubicBezTo>
                    <a:pt x="921131" y="892937"/>
                    <a:pt x="921004" y="892937"/>
                    <a:pt x="921004" y="892937"/>
                  </a:cubicBezTo>
                  <a:cubicBezTo>
                    <a:pt x="914019" y="886714"/>
                    <a:pt x="907161" y="880364"/>
                    <a:pt x="897001" y="880237"/>
                  </a:cubicBezTo>
                  <a:lnTo>
                    <a:pt x="777875" y="806323"/>
                  </a:lnTo>
                  <a:cubicBezTo>
                    <a:pt x="667766" y="735584"/>
                    <a:pt x="570230" y="649986"/>
                    <a:pt x="482981" y="552450"/>
                  </a:cubicBezTo>
                  <a:lnTo>
                    <a:pt x="455041" y="523240"/>
                  </a:lnTo>
                  <a:cubicBezTo>
                    <a:pt x="424561" y="482600"/>
                    <a:pt x="393573" y="442341"/>
                    <a:pt x="363855" y="401066"/>
                  </a:cubicBezTo>
                  <a:lnTo>
                    <a:pt x="267335" y="263652"/>
                  </a:lnTo>
                  <a:cubicBezTo>
                    <a:pt x="264414" y="259461"/>
                    <a:pt x="260223" y="256286"/>
                    <a:pt x="256794" y="244475"/>
                  </a:cubicBezTo>
                  <a:lnTo>
                    <a:pt x="245999" y="233807"/>
                  </a:lnTo>
                  <a:lnTo>
                    <a:pt x="243078" y="232537"/>
                  </a:lnTo>
                  <a:cubicBezTo>
                    <a:pt x="243713" y="223647"/>
                    <a:pt x="237871" y="218948"/>
                    <a:pt x="231902" y="206375"/>
                  </a:cubicBezTo>
                  <a:lnTo>
                    <a:pt x="220853" y="197231"/>
                  </a:lnTo>
                  <a:cubicBezTo>
                    <a:pt x="220472" y="191135"/>
                    <a:pt x="221488" y="185166"/>
                    <a:pt x="232918" y="185166"/>
                  </a:cubicBezTo>
                  <a:cubicBezTo>
                    <a:pt x="234188" y="185166"/>
                    <a:pt x="235712" y="185293"/>
                    <a:pt x="237236" y="185420"/>
                  </a:cubicBezTo>
                  <a:lnTo>
                    <a:pt x="250952" y="191008"/>
                  </a:lnTo>
                  <a:cubicBezTo>
                    <a:pt x="328803" y="216027"/>
                    <a:pt x="408051" y="233045"/>
                    <a:pt x="489966" y="235585"/>
                  </a:cubicBezTo>
                  <a:lnTo>
                    <a:pt x="520573" y="232156"/>
                  </a:lnTo>
                  <a:cubicBezTo>
                    <a:pt x="542163" y="223139"/>
                    <a:pt x="556641" y="202819"/>
                    <a:pt x="584835" y="193802"/>
                  </a:cubicBezTo>
                  <a:lnTo>
                    <a:pt x="589153" y="180467"/>
                  </a:lnTo>
                  <a:cubicBezTo>
                    <a:pt x="587629" y="172212"/>
                    <a:pt x="579374" y="170942"/>
                    <a:pt x="565785" y="169037"/>
                  </a:cubicBezTo>
                  <a:lnTo>
                    <a:pt x="553466" y="167132"/>
                  </a:lnTo>
                  <a:cubicBezTo>
                    <a:pt x="471043" y="158115"/>
                    <a:pt x="392049" y="135636"/>
                    <a:pt x="309880" y="101854"/>
                  </a:cubicBezTo>
                  <a:lnTo>
                    <a:pt x="298196" y="98298"/>
                  </a:lnTo>
                  <a:cubicBezTo>
                    <a:pt x="291211" y="92964"/>
                    <a:pt x="284480" y="87122"/>
                    <a:pt x="274828" y="87122"/>
                  </a:cubicBezTo>
                  <a:cubicBezTo>
                    <a:pt x="274701" y="87122"/>
                    <a:pt x="274701" y="87122"/>
                    <a:pt x="274574" y="87122"/>
                  </a:cubicBezTo>
                  <a:cubicBezTo>
                    <a:pt x="267843" y="81153"/>
                    <a:pt x="260985" y="75438"/>
                    <a:pt x="251460" y="75184"/>
                  </a:cubicBezTo>
                  <a:lnTo>
                    <a:pt x="149606" y="9525"/>
                  </a:lnTo>
                  <a:cubicBezTo>
                    <a:pt x="141986" y="4699"/>
                    <a:pt x="134112" y="127"/>
                    <a:pt x="125730" y="127"/>
                  </a:cubicBezTo>
                  <a:close/>
                </a:path>
              </a:pathLst>
            </a:custGeom>
            <a:grpFill/>
          </p:spPr>
        </p:sp>
        <p:sp>
          <p:nvSpPr>
            <p:cNvPr id="7" name="Freeform 7"/>
            <p:cNvSpPr/>
            <p:nvPr/>
          </p:nvSpPr>
          <p:spPr>
            <a:xfrm>
              <a:off x="1666240" y="1116838"/>
              <a:ext cx="5715" cy="2286"/>
            </a:xfrm>
            <a:custGeom>
              <a:avLst/>
              <a:gdLst/>
              <a:ahLst/>
              <a:cxnLst/>
              <a:rect l="l" t="t" r="r" b="b"/>
              <a:pathLst>
                <a:path w="5715" h="2286">
                  <a:moveTo>
                    <a:pt x="5715" y="1905"/>
                  </a:moveTo>
                  <a:lnTo>
                    <a:pt x="0" y="2286"/>
                  </a:lnTo>
                  <a:lnTo>
                    <a:pt x="2794" y="0"/>
                  </a:lnTo>
                  <a:close/>
                </a:path>
              </a:pathLst>
            </a:custGeom>
            <a:grpFill/>
          </p:spPr>
        </p:sp>
      </p:grpSp>
      <p:sp>
        <p:nvSpPr>
          <p:cNvPr id="8" name="Freeform 8"/>
          <p:cNvSpPr/>
          <p:nvPr/>
        </p:nvSpPr>
        <p:spPr>
          <a:xfrm>
            <a:off x="12170454" y="4509202"/>
            <a:ext cx="104775" cy="104775"/>
          </a:xfrm>
          <a:custGeom>
            <a:avLst/>
            <a:gdLst/>
            <a:ahLst/>
            <a:cxnLst/>
            <a:rect l="l" t="t" r="r" b="b"/>
            <a:pathLst>
              <a:path w="104775" h="104775">
                <a:moveTo>
                  <a:pt x="0" y="0"/>
                </a:moveTo>
                <a:lnTo>
                  <a:pt x="104775" y="0"/>
                </a:lnTo>
                <a:lnTo>
                  <a:pt x="104775" y="104775"/>
                </a:lnTo>
                <a:lnTo>
                  <a:pt x="0" y="1047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2170454" y="4928302"/>
            <a:ext cx="104775" cy="104775"/>
          </a:xfrm>
          <a:custGeom>
            <a:avLst/>
            <a:gdLst/>
            <a:ahLst/>
            <a:cxnLst/>
            <a:rect l="l" t="t" r="r" b="b"/>
            <a:pathLst>
              <a:path w="104775" h="104775">
                <a:moveTo>
                  <a:pt x="0" y="0"/>
                </a:moveTo>
                <a:lnTo>
                  <a:pt x="104775" y="0"/>
                </a:lnTo>
                <a:lnTo>
                  <a:pt x="104775" y="104775"/>
                </a:lnTo>
                <a:lnTo>
                  <a:pt x="0" y="104775"/>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sp>
      <p:sp>
        <p:nvSpPr>
          <p:cNvPr id="10" name="Freeform 10"/>
          <p:cNvSpPr/>
          <p:nvPr/>
        </p:nvSpPr>
        <p:spPr>
          <a:xfrm>
            <a:off x="12170454" y="5347402"/>
            <a:ext cx="104775" cy="104775"/>
          </a:xfrm>
          <a:custGeom>
            <a:avLst/>
            <a:gdLst/>
            <a:ahLst/>
            <a:cxnLst/>
            <a:rect l="l" t="t" r="r" b="b"/>
            <a:pathLst>
              <a:path w="104775" h="104775">
                <a:moveTo>
                  <a:pt x="0" y="0"/>
                </a:moveTo>
                <a:lnTo>
                  <a:pt x="104775" y="0"/>
                </a:lnTo>
                <a:lnTo>
                  <a:pt x="104775" y="104775"/>
                </a:lnTo>
                <a:lnTo>
                  <a:pt x="0" y="104775"/>
                </a:lnTo>
                <a:lnTo>
                  <a:pt x="0" y="0"/>
                </a:lnTo>
                <a:close/>
              </a:path>
            </a:pathLst>
          </a:custGeom>
          <a:blipFill>
            <a:blip r:embed="rId2">
              <a:extLst>
                <a:ext uri="{96DAC541-7B7A-43D3-8B79-37D633B846F1}">
                  <asvg:svgBlip xmlns:asvg="http://schemas.microsoft.com/office/drawing/2016/SVG/main" r:embed="rId5"/>
                </a:ext>
              </a:extLst>
            </a:blip>
            <a:stretch>
              <a:fillRect/>
            </a:stretch>
          </a:blipFill>
        </p:spPr>
      </p:sp>
      <p:sp>
        <p:nvSpPr>
          <p:cNvPr id="11" name="Freeform 11"/>
          <p:cNvSpPr/>
          <p:nvPr/>
        </p:nvSpPr>
        <p:spPr>
          <a:xfrm>
            <a:off x="12170454" y="5766502"/>
            <a:ext cx="104775" cy="104775"/>
          </a:xfrm>
          <a:custGeom>
            <a:avLst/>
            <a:gdLst/>
            <a:ahLst/>
            <a:cxnLst/>
            <a:rect l="l" t="t" r="r" b="b"/>
            <a:pathLst>
              <a:path w="104775" h="104775">
                <a:moveTo>
                  <a:pt x="0" y="0"/>
                </a:moveTo>
                <a:lnTo>
                  <a:pt x="104775" y="0"/>
                </a:lnTo>
                <a:lnTo>
                  <a:pt x="104775" y="104775"/>
                </a:lnTo>
                <a:lnTo>
                  <a:pt x="0" y="104775"/>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sp>
      <p:grpSp>
        <p:nvGrpSpPr>
          <p:cNvPr id="12" name="Group 12"/>
          <p:cNvGrpSpPr>
            <a:grpSpLocks noChangeAspect="1"/>
          </p:cNvGrpSpPr>
          <p:nvPr/>
        </p:nvGrpSpPr>
        <p:grpSpPr>
          <a:xfrm>
            <a:off x="10770222" y="2819276"/>
            <a:ext cx="2148278" cy="1274778"/>
            <a:chOff x="0" y="0"/>
            <a:chExt cx="2148281" cy="1274775"/>
          </a:xfrm>
          <a:solidFill>
            <a:srgbClr val="444A72"/>
          </a:solidFill>
        </p:grpSpPr>
        <p:sp>
          <p:nvSpPr>
            <p:cNvPr id="13" name="Freeform 13"/>
            <p:cNvSpPr/>
            <p:nvPr/>
          </p:nvSpPr>
          <p:spPr>
            <a:xfrm>
              <a:off x="63627" y="73660"/>
              <a:ext cx="2021078" cy="1132840"/>
            </a:xfrm>
            <a:custGeom>
              <a:avLst/>
              <a:gdLst/>
              <a:ahLst/>
              <a:cxnLst/>
              <a:rect l="l" t="t" r="r" b="b"/>
              <a:pathLst>
                <a:path w="2021078" h="1132840">
                  <a:moveTo>
                    <a:pt x="391414" y="69596"/>
                  </a:moveTo>
                  <a:lnTo>
                    <a:pt x="390652" y="69723"/>
                  </a:lnTo>
                  <a:lnTo>
                    <a:pt x="389255" y="69850"/>
                  </a:lnTo>
                  <a:lnTo>
                    <a:pt x="390017" y="69723"/>
                  </a:lnTo>
                  <a:lnTo>
                    <a:pt x="391414" y="69469"/>
                  </a:lnTo>
                  <a:close/>
                  <a:moveTo>
                    <a:pt x="382778" y="69596"/>
                  </a:moveTo>
                  <a:lnTo>
                    <a:pt x="384683" y="70358"/>
                  </a:lnTo>
                  <a:lnTo>
                    <a:pt x="383032" y="69850"/>
                  </a:lnTo>
                  <a:lnTo>
                    <a:pt x="382905" y="69723"/>
                  </a:lnTo>
                  <a:close/>
                  <a:moveTo>
                    <a:pt x="385572" y="70358"/>
                  </a:moveTo>
                  <a:lnTo>
                    <a:pt x="385318" y="70612"/>
                  </a:lnTo>
                  <a:lnTo>
                    <a:pt x="383921" y="70993"/>
                  </a:lnTo>
                  <a:lnTo>
                    <a:pt x="383794" y="70739"/>
                  </a:lnTo>
                  <a:lnTo>
                    <a:pt x="384302" y="70485"/>
                  </a:lnTo>
                  <a:lnTo>
                    <a:pt x="385699" y="70485"/>
                  </a:lnTo>
                  <a:close/>
                  <a:moveTo>
                    <a:pt x="480695" y="81407"/>
                  </a:moveTo>
                  <a:lnTo>
                    <a:pt x="480949" y="82423"/>
                  </a:lnTo>
                  <a:lnTo>
                    <a:pt x="480949" y="82931"/>
                  </a:lnTo>
                  <a:lnTo>
                    <a:pt x="480949" y="83058"/>
                  </a:lnTo>
                  <a:lnTo>
                    <a:pt x="480822" y="83058"/>
                  </a:lnTo>
                  <a:lnTo>
                    <a:pt x="480695" y="83058"/>
                  </a:lnTo>
                  <a:lnTo>
                    <a:pt x="480822" y="83058"/>
                  </a:lnTo>
                  <a:lnTo>
                    <a:pt x="480568" y="81534"/>
                  </a:lnTo>
                  <a:close/>
                  <a:moveTo>
                    <a:pt x="197485" y="120396"/>
                  </a:moveTo>
                  <a:lnTo>
                    <a:pt x="198247" y="120523"/>
                  </a:lnTo>
                  <a:lnTo>
                    <a:pt x="199009" y="121666"/>
                  </a:lnTo>
                  <a:lnTo>
                    <a:pt x="198374" y="121412"/>
                  </a:lnTo>
                  <a:lnTo>
                    <a:pt x="197485" y="120523"/>
                  </a:lnTo>
                  <a:close/>
                  <a:moveTo>
                    <a:pt x="52832" y="125222"/>
                  </a:moveTo>
                  <a:lnTo>
                    <a:pt x="52959" y="125222"/>
                  </a:lnTo>
                  <a:lnTo>
                    <a:pt x="53086" y="125222"/>
                  </a:lnTo>
                  <a:lnTo>
                    <a:pt x="52832" y="125222"/>
                  </a:lnTo>
                  <a:lnTo>
                    <a:pt x="52578" y="125222"/>
                  </a:lnTo>
                  <a:lnTo>
                    <a:pt x="52705" y="125095"/>
                  </a:lnTo>
                  <a:close/>
                  <a:moveTo>
                    <a:pt x="175641" y="130175"/>
                  </a:moveTo>
                  <a:lnTo>
                    <a:pt x="173863" y="131318"/>
                  </a:lnTo>
                  <a:lnTo>
                    <a:pt x="174879" y="130429"/>
                  </a:lnTo>
                  <a:lnTo>
                    <a:pt x="175641" y="130175"/>
                  </a:lnTo>
                  <a:close/>
                  <a:moveTo>
                    <a:pt x="1779143" y="892683"/>
                  </a:moveTo>
                  <a:lnTo>
                    <a:pt x="1779270" y="892683"/>
                  </a:lnTo>
                  <a:lnTo>
                    <a:pt x="1779270" y="892810"/>
                  </a:lnTo>
                  <a:lnTo>
                    <a:pt x="1779397" y="892810"/>
                  </a:lnTo>
                  <a:lnTo>
                    <a:pt x="1779270" y="892810"/>
                  </a:lnTo>
                  <a:lnTo>
                    <a:pt x="1779143" y="892810"/>
                  </a:lnTo>
                  <a:lnTo>
                    <a:pt x="1779270" y="892683"/>
                  </a:lnTo>
                  <a:lnTo>
                    <a:pt x="1779143" y="892683"/>
                  </a:lnTo>
                  <a:close/>
                  <a:moveTo>
                    <a:pt x="518160" y="127"/>
                  </a:moveTo>
                  <a:cubicBezTo>
                    <a:pt x="398526" y="127"/>
                    <a:pt x="280670" y="15621"/>
                    <a:pt x="163957" y="49149"/>
                  </a:cubicBezTo>
                  <a:cubicBezTo>
                    <a:pt x="116840" y="62738"/>
                    <a:pt x="70866" y="78994"/>
                    <a:pt x="27940" y="102870"/>
                  </a:cubicBezTo>
                  <a:cubicBezTo>
                    <a:pt x="12573" y="111379"/>
                    <a:pt x="0" y="121666"/>
                    <a:pt x="2413" y="151130"/>
                  </a:cubicBezTo>
                  <a:lnTo>
                    <a:pt x="13081" y="160782"/>
                  </a:lnTo>
                  <a:lnTo>
                    <a:pt x="12573" y="164338"/>
                  </a:lnTo>
                  <a:cubicBezTo>
                    <a:pt x="9144" y="173228"/>
                    <a:pt x="16637" y="178054"/>
                    <a:pt x="20193" y="185928"/>
                  </a:cubicBezTo>
                  <a:lnTo>
                    <a:pt x="24765" y="188595"/>
                  </a:lnTo>
                  <a:lnTo>
                    <a:pt x="24765" y="188595"/>
                  </a:lnTo>
                  <a:cubicBezTo>
                    <a:pt x="49911" y="171704"/>
                    <a:pt x="77978" y="164465"/>
                    <a:pt x="104140" y="152527"/>
                  </a:cubicBezTo>
                  <a:cubicBezTo>
                    <a:pt x="108839" y="151892"/>
                    <a:pt x="113665" y="151638"/>
                    <a:pt x="125222" y="148717"/>
                  </a:cubicBezTo>
                  <a:lnTo>
                    <a:pt x="138938" y="142240"/>
                  </a:lnTo>
                  <a:cubicBezTo>
                    <a:pt x="149733" y="141859"/>
                    <a:pt x="159766" y="139192"/>
                    <a:pt x="171196" y="134493"/>
                  </a:cubicBezTo>
                  <a:lnTo>
                    <a:pt x="177546" y="134112"/>
                  </a:lnTo>
                  <a:lnTo>
                    <a:pt x="186817" y="132588"/>
                  </a:lnTo>
                  <a:lnTo>
                    <a:pt x="196977" y="129794"/>
                  </a:lnTo>
                  <a:lnTo>
                    <a:pt x="208153" y="127000"/>
                  </a:lnTo>
                  <a:lnTo>
                    <a:pt x="210947" y="123952"/>
                  </a:lnTo>
                  <a:lnTo>
                    <a:pt x="207645" y="122936"/>
                  </a:lnTo>
                  <a:lnTo>
                    <a:pt x="214376" y="124079"/>
                  </a:lnTo>
                  <a:cubicBezTo>
                    <a:pt x="216154" y="124333"/>
                    <a:pt x="217805" y="124460"/>
                    <a:pt x="219456" y="124460"/>
                  </a:cubicBezTo>
                  <a:cubicBezTo>
                    <a:pt x="228600" y="124460"/>
                    <a:pt x="236982" y="120904"/>
                    <a:pt x="244221" y="116586"/>
                  </a:cubicBezTo>
                  <a:lnTo>
                    <a:pt x="242697" y="110871"/>
                  </a:lnTo>
                  <a:lnTo>
                    <a:pt x="243205" y="107696"/>
                  </a:lnTo>
                  <a:cubicBezTo>
                    <a:pt x="254635" y="105410"/>
                    <a:pt x="266065" y="101727"/>
                    <a:pt x="277876" y="101727"/>
                  </a:cubicBezTo>
                  <a:cubicBezTo>
                    <a:pt x="280416" y="101727"/>
                    <a:pt x="283083" y="101854"/>
                    <a:pt x="285750" y="102362"/>
                  </a:cubicBezTo>
                  <a:cubicBezTo>
                    <a:pt x="312674" y="98298"/>
                    <a:pt x="339471" y="94107"/>
                    <a:pt x="369570" y="91948"/>
                  </a:cubicBezTo>
                  <a:lnTo>
                    <a:pt x="375285" y="89281"/>
                  </a:lnTo>
                  <a:lnTo>
                    <a:pt x="378460" y="91186"/>
                  </a:lnTo>
                  <a:lnTo>
                    <a:pt x="384048" y="88519"/>
                  </a:lnTo>
                  <a:lnTo>
                    <a:pt x="387350" y="90551"/>
                  </a:lnTo>
                  <a:lnTo>
                    <a:pt x="392938" y="87884"/>
                  </a:lnTo>
                  <a:lnTo>
                    <a:pt x="396367" y="89789"/>
                  </a:lnTo>
                  <a:lnTo>
                    <a:pt x="401955" y="87249"/>
                  </a:lnTo>
                  <a:lnTo>
                    <a:pt x="405384" y="89154"/>
                  </a:lnTo>
                  <a:lnTo>
                    <a:pt x="410972" y="86614"/>
                  </a:lnTo>
                  <a:lnTo>
                    <a:pt x="414147" y="86614"/>
                  </a:lnTo>
                  <a:lnTo>
                    <a:pt x="419862" y="85979"/>
                  </a:lnTo>
                  <a:lnTo>
                    <a:pt x="423037" y="88011"/>
                  </a:lnTo>
                  <a:lnTo>
                    <a:pt x="428752" y="85471"/>
                  </a:lnTo>
                  <a:lnTo>
                    <a:pt x="431927" y="87503"/>
                  </a:lnTo>
                  <a:lnTo>
                    <a:pt x="437642" y="85090"/>
                  </a:lnTo>
                  <a:cubicBezTo>
                    <a:pt x="439674" y="86487"/>
                    <a:pt x="441706" y="86868"/>
                    <a:pt x="444754" y="86868"/>
                  </a:cubicBezTo>
                  <a:cubicBezTo>
                    <a:pt x="446151" y="86868"/>
                    <a:pt x="447675" y="86741"/>
                    <a:pt x="449580" y="86741"/>
                  </a:cubicBezTo>
                  <a:lnTo>
                    <a:pt x="467233" y="86106"/>
                  </a:lnTo>
                  <a:lnTo>
                    <a:pt x="474345" y="84836"/>
                  </a:lnTo>
                  <a:lnTo>
                    <a:pt x="478663" y="85598"/>
                  </a:lnTo>
                  <a:lnTo>
                    <a:pt x="482219" y="83820"/>
                  </a:lnTo>
                  <a:cubicBezTo>
                    <a:pt x="534543" y="86360"/>
                    <a:pt x="586994" y="89027"/>
                    <a:pt x="639445" y="91567"/>
                  </a:cubicBezTo>
                  <a:lnTo>
                    <a:pt x="665861" y="92837"/>
                  </a:lnTo>
                  <a:cubicBezTo>
                    <a:pt x="759206" y="106045"/>
                    <a:pt x="851281" y="125222"/>
                    <a:pt x="942340" y="157861"/>
                  </a:cubicBezTo>
                  <a:lnTo>
                    <a:pt x="946150" y="165227"/>
                  </a:lnTo>
                  <a:lnTo>
                    <a:pt x="926084" y="164338"/>
                  </a:lnTo>
                  <a:lnTo>
                    <a:pt x="933831" y="173101"/>
                  </a:lnTo>
                  <a:cubicBezTo>
                    <a:pt x="963168" y="180213"/>
                    <a:pt x="989203" y="195580"/>
                    <a:pt x="1022858" y="208153"/>
                  </a:cubicBezTo>
                  <a:lnTo>
                    <a:pt x="1035558" y="213741"/>
                  </a:lnTo>
                  <a:lnTo>
                    <a:pt x="1039368" y="214376"/>
                  </a:lnTo>
                  <a:cubicBezTo>
                    <a:pt x="1043051" y="218694"/>
                    <a:pt x="1047496" y="221615"/>
                    <a:pt x="1060196" y="225298"/>
                  </a:cubicBezTo>
                  <a:lnTo>
                    <a:pt x="1075436" y="230632"/>
                  </a:lnTo>
                  <a:cubicBezTo>
                    <a:pt x="1082167" y="236474"/>
                    <a:pt x="1088771" y="242316"/>
                    <a:pt x="1098423" y="242316"/>
                  </a:cubicBezTo>
                  <a:cubicBezTo>
                    <a:pt x="1098423" y="242316"/>
                    <a:pt x="1098550" y="242316"/>
                    <a:pt x="1098550" y="242316"/>
                  </a:cubicBezTo>
                  <a:cubicBezTo>
                    <a:pt x="1105535" y="248539"/>
                    <a:pt x="1112520" y="254762"/>
                    <a:pt x="1122680" y="255016"/>
                  </a:cubicBezTo>
                  <a:lnTo>
                    <a:pt x="1242060" y="328676"/>
                  </a:lnTo>
                  <a:cubicBezTo>
                    <a:pt x="1352423" y="399288"/>
                    <a:pt x="1450213" y="484632"/>
                    <a:pt x="1537716" y="581787"/>
                  </a:cubicBezTo>
                  <a:lnTo>
                    <a:pt x="1565783" y="610870"/>
                  </a:lnTo>
                  <a:cubicBezTo>
                    <a:pt x="1596390" y="651383"/>
                    <a:pt x="1627505" y="691642"/>
                    <a:pt x="1657350" y="732790"/>
                  </a:cubicBezTo>
                  <a:lnTo>
                    <a:pt x="1754251" y="869950"/>
                  </a:lnTo>
                  <a:cubicBezTo>
                    <a:pt x="1757172" y="874141"/>
                    <a:pt x="1761363" y="877316"/>
                    <a:pt x="1764792" y="889127"/>
                  </a:cubicBezTo>
                  <a:lnTo>
                    <a:pt x="1775587" y="899795"/>
                  </a:lnTo>
                  <a:lnTo>
                    <a:pt x="1778508" y="901065"/>
                  </a:lnTo>
                  <a:cubicBezTo>
                    <a:pt x="1777873" y="909955"/>
                    <a:pt x="1783715" y="914654"/>
                    <a:pt x="1789811" y="927100"/>
                  </a:cubicBezTo>
                  <a:lnTo>
                    <a:pt x="1800860" y="936244"/>
                  </a:lnTo>
                  <a:cubicBezTo>
                    <a:pt x="1801241" y="942340"/>
                    <a:pt x="1800225" y="948436"/>
                    <a:pt x="1788668" y="948436"/>
                  </a:cubicBezTo>
                  <a:cubicBezTo>
                    <a:pt x="1787398" y="948436"/>
                    <a:pt x="1786001" y="948309"/>
                    <a:pt x="1784477" y="948182"/>
                  </a:cubicBezTo>
                  <a:lnTo>
                    <a:pt x="1769999" y="942340"/>
                  </a:lnTo>
                  <a:cubicBezTo>
                    <a:pt x="1692148" y="917448"/>
                    <a:pt x="1612773" y="900811"/>
                    <a:pt x="1530858" y="898398"/>
                  </a:cubicBezTo>
                  <a:lnTo>
                    <a:pt x="1500251" y="901954"/>
                  </a:lnTo>
                  <a:cubicBezTo>
                    <a:pt x="1478788" y="911098"/>
                    <a:pt x="1464183" y="931291"/>
                    <a:pt x="1436116" y="940435"/>
                  </a:cubicBezTo>
                  <a:lnTo>
                    <a:pt x="1431798" y="953770"/>
                  </a:lnTo>
                  <a:cubicBezTo>
                    <a:pt x="1433322" y="962025"/>
                    <a:pt x="1441704" y="963168"/>
                    <a:pt x="1455166" y="965200"/>
                  </a:cubicBezTo>
                  <a:lnTo>
                    <a:pt x="1467485" y="966978"/>
                  </a:lnTo>
                  <a:cubicBezTo>
                    <a:pt x="1550035" y="975741"/>
                    <a:pt x="1629029" y="997966"/>
                    <a:pt x="1711198" y="1031621"/>
                  </a:cubicBezTo>
                  <a:lnTo>
                    <a:pt x="1722882" y="1035177"/>
                  </a:lnTo>
                  <a:cubicBezTo>
                    <a:pt x="1729867" y="1040511"/>
                    <a:pt x="1736598" y="1046226"/>
                    <a:pt x="1746123" y="1046226"/>
                  </a:cubicBezTo>
                  <a:cubicBezTo>
                    <a:pt x="1746250" y="1046226"/>
                    <a:pt x="1746250" y="1046226"/>
                    <a:pt x="1746377" y="1046226"/>
                  </a:cubicBezTo>
                  <a:cubicBezTo>
                    <a:pt x="1753108" y="1052195"/>
                    <a:pt x="1759966" y="1057783"/>
                    <a:pt x="1769618" y="1058037"/>
                  </a:cubicBezTo>
                  <a:lnTo>
                    <a:pt x="1871599" y="1123442"/>
                  </a:lnTo>
                  <a:cubicBezTo>
                    <a:pt x="1879219" y="1128268"/>
                    <a:pt x="1887093" y="1132840"/>
                    <a:pt x="1895475" y="1132840"/>
                  </a:cubicBezTo>
                  <a:cubicBezTo>
                    <a:pt x="1899793" y="1132840"/>
                    <a:pt x="1904365" y="1131570"/>
                    <a:pt x="1909064" y="1128522"/>
                  </a:cubicBezTo>
                  <a:cubicBezTo>
                    <a:pt x="1911350" y="1129792"/>
                    <a:pt x="1913636" y="1130300"/>
                    <a:pt x="1915922" y="1130300"/>
                  </a:cubicBezTo>
                  <a:cubicBezTo>
                    <a:pt x="1918589" y="1130300"/>
                    <a:pt x="1921256" y="1129665"/>
                    <a:pt x="1924050" y="1128776"/>
                  </a:cubicBezTo>
                  <a:lnTo>
                    <a:pt x="1963166" y="1110234"/>
                  </a:lnTo>
                  <a:cubicBezTo>
                    <a:pt x="2015363" y="1072007"/>
                    <a:pt x="2021078" y="1083056"/>
                    <a:pt x="2012823" y="1003935"/>
                  </a:cubicBezTo>
                  <a:lnTo>
                    <a:pt x="2003806" y="904748"/>
                  </a:lnTo>
                  <a:cubicBezTo>
                    <a:pt x="1999361" y="815467"/>
                    <a:pt x="1987804" y="728599"/>
                    <a:pt x="1928622" y="655320"/>
                  </a:cubicBezTo>
                  <a:cubicBezTo>
                    <a:pt x="1887982" y="669290"/>
                    <a:pt x="1870075" y="702056"/>
                    <a:pt x="1879981" y="748030"/>
                  </a:cubicBezTo>
                  <a:cubicBezTo>
                    <a:pt x="1876171" y="769620"/>
                    <a:pt x="1878965" y="790829"/>
                    <a:pt x="1883283" y="812165"/>
                  </a:cubicBezTo>
                  <a:cubicBezTo>
                    <a:pt x="1889760" y="843407"/>
                    <a:pt x="1894459" y="875030"/>
                    <a:pt x="1894078" y="909574"/>
                  </a:cubicBezTo>
                  <a:lnTo>
                    <a:pt x="1891157" y="913003"/>
                  </a:lnTo>
                  <a:lnTo>
                    <a:pt x="1887855" y="912622"/>
                  </a:lnTo>
                  <a:lnTo>
                    <a:pt x="1881886" y="907542"/>
                  </a:lnTo>
                  <a:cubicBezTo>
                    <a:pt x="1881378" y="904367"/>
                    <a:pt x="1880870" y="901192"/>
                    <a:pt x="1880362" y="898017"/>
                  </a:cubicBezTo>
                  <a:lnTo>
                    <a:pt x="1743202" y="693039"/>
                  </a:lnTo>
                  <a:cubicBezTo>
                    <a:pt x="1661541" y="578993"/>
                    <a:pt x="1574800" y="469011"/>
                    <a:pt x="1469898" y="375285"/>
                  </a:cubicBezTo>
                  <a:cubicBezTo>
                    <a:pt x="1243457" y="173355"/>
                    <a:pt x="983996" y="42545"/>
                    <a:pt x="678561" y="9017"/>
                  </a:cubicBezTo>
                  <a:cubicBezTo>
                    <a:pt x="624713" y="3048"/>
                    <a:pt x="571246" y="0"/>
                    <a:pt x="518160" y="0"/>
                  </a:cubicBezTo>
                  <a:close/>
                </a:path>
              </a:pathLst>
            </a:custGeom>
            <a:grpFill/>
          </p:spPr>
        </p:sp>
        <p:sp>
          <p:nvSpPr>
            <p:cNvPr id="14" name="Freeform 14"/>
            <p:cNvSpPr/>
            <p:nvPr/>
          </p:nvSpPr>
          <p:spPr>
            <a:xfrm>
              <a:off x="473710" y="159512"/>
              <a:ext cx="5715" cy="2286"/>
            </a:xfrm>
            <a:custGeom>
              <a:avLst/>
              <a:gdLst/>
              <a:ahLst/>
              <a:cxnLst/>
              <a:rect l="l" t="t" r="r" b="b"/>
              <a:pathLst>
                <a:path w="5715" h="2286">
                  <a:moveTo>
                    <a:pt x="0" y="381"/>
                  </a:moveTo>
                  <a:lnTo>
                    <a:pt x="5715" y="0"/>
                  </a:lnTo>
                  <a:lnTo>
                    <a:pt x="2921" y="2286"/>
                  </a:lnTo>
                  <a:close/>
                </a:path>
              </a:pathLst>
            </a:custGeom>
            <a:grpFill/>
          </p:spPr>
        </p:sp>
      </p:grpSp>
      <p:grpSp>
        <p:nvGrpSpPr>
          <p:cNvPr id="15" name="Group 15"/>
          <p:cNvGrpSpPr>
            <a:grpSpLocks noChangeAspect="1"/>
          </p:cNvGrpSpPr>
          <p:nvPr/>
        </p:nvGrpSpPr>
        <p:grpSpPr>
          <a:xfrm>
            <a:off x="11173492" y="6106030"/>
            <a:ext cx="1801816" cy="1749390"/>
            <a:chOff x="0" y="0"/>
            <a:chExt cx="1801825" cy="1749387"/>
          </a:xfrm>
          <a:solidFill>
            <a:srgbClr val="444A72"/>
          </a:solidFill>
        </p:grpSpPr>
        <p:sp>
          <p:nvSpPr>
            <p:cNvPr id="16" name="Freeform 16"/>
            <p:cNvSpPr/>
            <p:nvPr/>
          </p:nvSpPr>
          <p:spPr>
            <a:xfrm>
              <a:off x="65024" y="66802"/>
              <a:ext cx="1673479" cy="1604264"/>
            </a:xfrm>
            <a:custGeom>
              <a:avLst/>
              <a:gdLst/>
              <a:ahLst/>
              <a:cxnLst/>
              <a:rect l="l" t="t" r="r" b="b"/>
              <a:pathLst>
                <a:path w="1673479" h="1604264">
                  <a:moveTo>
                    <a:pt x="1637157" y="56388"/>
                  </a:moveTo>
                  <a:lnTo>
                    <a:pt x="1637157" y="56515"/>
                  </a:lnTo>
                  <a:lnTo>
                    <a:pt x="1637030" y="56896"/>
                  </a:lnTo>
                  <a:lnTo>
                    <a:pt x="1637030" y="56642"/>
                  </a:lnTo>
                  <a:lnTo>
                    <a:pt x="1637157" y="56388"/>
                  </a:lnTo>
                  <a:close/>
                  <a:moveTo>
                    <a:pt x="1585722" y="166243"/>
                  </a:moveTo>
                  <a:lnTo>
                    <a:pt x="1586103" y="167513"/>
                  </a:lnTo>
                  <a:lnTo>
                    <a:pt x="1585976" y="168402"/>
                  </a:lnTo>
                  <a:lnTo>
                    <a:pt x="1585595" y="166370"/>
                  </a:lnTo>
                  <a:close/>
                  <a:moveTo>
                    <a:pt x="1586865" y="192278"/>
                  </a:moveTo>
                  <a:lnTo>
                    <a:pt x="1586484" y="193040"/>
                  </a:lnTo>
                  <a:lnTo>
                    <a:pt x="1585214" y="193294"/>
                  </a:lnTo>
                  <a:lnTo>
                    <a:pt x="1585722" y="192786"/>
                  </a:lnTo>
                  <a:lnTo>
                    <a:pt x="1586865" y="192278"/>
                  </a:lnTo>
                  <a:close/>
                  <a:moveTo>
                    <a:pt x="1563624" y="383032"/>
                  </a:moveTo>
                  <a:lnTo>
                    <a:pt x="1562227" y="384429"/>
                  </a:lnTo>
                  <a:lnTo>
                    <a:pt x="1563370" y="383032"/>
                  </a:lnTo>
                  <a:lnTo>
                    <a:pt x="1563624" y="382905"/>
                  </a:lnTo>
                  <a:close/>
                  <a:moveTo>
                    <a:pt x="1562227" y="383540"/>
                  </a:moveTo>
                  <a:lnTo>
                    <a:pt x="1562354" y="384048"/>
                  </a:lnTo>
                  <a:lnTo>
                    <a:pt x="1561846" y="385318"/>
                  </a:lnTo>
                  <a:lnTo>
                    <a:pt x="1561719" y="384937"/>
                  </a:lnTo>
                  <a:lnTo>
                    <a:pt x="1561846" y="383540"/>
                  </a:lnTo>
                  <a:lnTo>
                    <a:pt x="1562100" y="383413"/>
                  </a:lnTo>
                  <a:close/>
                  <a:moveTo>
                    <a:pt x="1560703" y="389636"/>
                  </a:moveTo>
                  <a:lnTo>
                    <a:pt x="1560322" y="391033"/>
                  </a:lnTo>
                  <a:lnTo>
                    <a:pt x="1560449" y="390271"/>
                  </a:lnTo>
                  <a:lnTo>
                    <a:pt x="1560703" y="389636"/>
                  </a:lnTo>
                  <a:close/>
                  <a:moveTo>
                    <a:pt x="1514094" y="468757"/>
                  </a:moveTo>
                  <a:lnTo>
                    <a:pt x="1514094" y="468884"/>
                  </a:lnTo>
                  <a:lnTo>
                    <a:pt x="1515618" y="469265"/>
                  </a:lnTo>
                  <a:lnTo>
                    <a:pt x="1514602" y="469138"/>
                  </a:lnTo>
                  <a:lnTo>
                    <a:pt x="1514094" y="468884"/>
                  </a:lnTo>
                  <a:lnTo>
                    <a:pt x="1513967" y="468884"/>
                  </a:lnTo>
                  <a:lnTo>
                    <a:pt x="1514094" y="468884"/>
                  </a:lnTo>
                  <a:lnTo>
                    <a:pt x="1514221" y="468884"/>
                  </a:lnTo>
                  <a:close/>
                  <a:moveTo>
                    <a:pt x="273304" y="1363853"/>
                  </a:moveTo>
                  <a:lnTo>
                    <a:pt x="273431" y="1363980"/>
                  </a:lnTo>
                  <a:lnTo>
                    <a:pt x="273558" y="1363980"/>
                  </a:lnTo>
                  <a:lnTo>
                    <a:pt x="273431" y="1364107"/>
                  </a:lnTo>
                  <a:lnTo>
                    <a:pt x="273431" y="1363980"/>
                  </a:lnTo>
                  <a:lnTo>
                    <a:pt x="273304" y="1363980"/>
                  </a:lnTo>
                  <a:lnTo>
                    <a:pt x="273304" y="1363853"/>
                  </a:lnTo>
                  <a:lnTo>
                    <a:pt x="273304" y="1363726"/>
                  </a:lnTo>
                  <a:close/>
                  <a:moveTo>
                    <a:pt x="1632458" y="0"/>
                  </a:moveTo>
                  <a:lnTo>
                    <a:pt x="1619504" y="6223"/>
                  </a:lnTo>
                  <a:lnTo>
                    <a:pt x="1616456" y="4445"/>
                  </a:lnTo>
                  <a:cubicBezTo>
                    <a:pt x="1613789" y="1905"/>
                    <a:pt x="1610995" y="1143"/>
                    <a:pt x="1608201" y="1143"/>
                  </a:cubicBezTo>
                  <a:cubicBezTo>
                    <a:pt x="1603629" y="1143"/>
                    <a:pt x="1598803" y="3175"/>
                    <a:pt x="1593469" y="3302"/>
                  </a:cubicBezTo>
                  <a:lnTo>
                    <a:pt x="1593469" y="3302"/>
                  </a:lnTo>
                  <a:lnTo>
                    <a:pt x="1589278" y="6477"/>
                  </a:lnTo>
                  <a:lnTo>
                    <a:pt x="1589278" y="6477"/>
                  </a:lnTo>
                  <a:cubicBezTo>
                    <a:pt x="1595374" y="36195"/>
                    <a:pt x="1591437" y="64897"/>
                    <a:pt x="1592580" y="93599"/>
                  </a:cubicBezTo>
                  <a:cubicBezTo>
                    <a:pt x="1591437" y="98171"/>
                    <a:pt x="1589786" y="102743"/>
                    <a:pt x="1588135" y="114554"/>
                  </a:cubicBezTo>
                  <a:lnTo>
                    <a:pt x="1588897" y="129794"/>
                  </a:lnTo>
                  <a:cubicBezTo>
                    <a:pt x="1585087" y="139827"/>
                    <a:pt x="1583944" y="150241"/>
                    <a:pt x="1583944" y="162560"/>
                  </a:cubicBezTo>
                  <a:lnTo>
                    <a:pt x="1581912" y="168529"/>
                  </a:lnTo>
                  <a:lnTo>
                    <a:pt x="1579880" y="177673"/>
                  </a:lnTo>
                  <a:lnTo>
                    <a:pt x="1578610" y="188214"/>
                  </a:lnTo>
                  <a:lnTo>
                    <a:pt x="1576959" y="199644"/>
                  </a:lnTo>
                  <a:lnTo>
                    <a:pt x="1578737" y="203454"/>
                  </a:lnTo>
                  <a:lnTo>
                    <a:pt x="1581022" y="200787"/>
                  </a:lnTo>
                  <a:lnTo>
                    <a:pt x="1577466" y="206629"/>
                  </a:lnTo>
                  <a:cubicBezTo>
                    <a:pt x="1571751" y="216408"/>
                    <a:pt x="1571624" y="227203"/>
                    <a:pt x="1573148" y="237109"/>
                  </a:cubicBezTo>
                  <a:lnTo>
                    <a:pt x="1578991" y="237871"/>
                  </a:lnTo>
                  <a:lnTo>
                    <a:pt x="1581658" y="239522"/>
                  </a:lnTo>
                  <a:cubicBezTo>
                    <a:pt x="1578991" y="253492"/>
                    <a:pt x="1578229" y="268224"/>
                    <a:pt x="1570609" y="280924"/>
                  </a:cubicBezTo>
                  <a:cubicBezTo>
                    <a:pt x="1564259" y="307340"/>
                    <a:pt x="1557909" y="333756"/>
                    <a:pt x="1548511" y="362458"/>
                  </a:cubicBezTo>
                  <a:lnTo>
                    <a:pt x="1548892" y="368808"/>
                  </a:lnTo>
                  <a:lnTo>
                    <a:pt x="1545844" y="370967"/>
                  </a:lnTo>
                  <a:lnTo>
                    <a:pt x="1546225" y="377190"/>
                  </a:lnTo>
                  <a:lnTo>
                    <a:pt x="1543177" y="379476"/>
                  </a:lnTo>
                  <a:lnTo>
                    <a:pt x="1543558" y="385699"/>
                  </a:lnTo>
                  <a:lnTo>
                    <a:pt x="1540510" y="388112"/>
                  </a:lnTo>
                  <a:lnTo>
                    <a:pt x="1540764" y="394208"/>
                  </a:lnTo>
                  <a:lnTo>
                    <a:pt x="1537716" y="396621"/>
                  </a:lnTo>
                  <a:lnTo>
                    <a:pt x="1537970" y="402717"/>
                  </a:lnTo>
                  <a:lnTo>
                    <a:pt x="1536827" y="405638"/>
                  </a:lnTo>
                  <a:lnTo>
                    <a:pt x="1535176" y="411099"/>
                  </a:lnTo>
                  <a:lnTo>
                    <a:pt x="1532128" y="413258"/>
                  </a:lnTo>
                  <a:lnTo>
                    <a:pt x="1532255" y="419481"/>
                  </a:lnTo>
                  <a:lnTo>
                    <a:pt x="1529207" y="421640"/>
                  </a:lnTo>
                  <a:lnTo>
                    <a:pt x="1529334" y="427863"/>
                  </a:lnTo>
                  <a:cubicBezTo>
                    <a:pt x="1526286" y="429895"/>
                    <a:pt x="1525270" y="432689"/>
                    <a:pt x="1523365" y="438277"/>
                  </a:cubicBezTo>
                  <a:lnTo>
                    <a:pt x="1517269" y="454787"/>
                  </a:lnTo>
                  <a:lnTo>
                    <a:pt x="1515745" y="461899"/>
                  </a:lnTo>
                  <a:lnTo>
                    <a:pt x="1513459" y="465582"/>
                  </a:lnTo>
                  <a:lnTo>
                    <a:pt x="1513713" y="469519"/>
                  </a:lnTo>
                  <a:cubicBezTo>
                    <a:pt x="1491488" y="517017"/>
                    <a:pt x="1469263" y="564642"/>
                    <a:pt x="1447038" y="612140"/>
                  </a:cubicBezTo>
                  <a:lnTo>
                    <a:pt x="1435862" y="636016"/>
                  </a:lnTo>
                  <a:cubicBezTo>
                    <a:pt x="1388364" y="717423"/>
                    <a:pt x="1335659" y="795401"/>
                    <a:pt x="1271016" y="867283"/>
                  </a:cubicBezTo>
                  <a:lnTo>
                    <a:pt x="1262761" y="868045"/>
                  </a:lnTo>
                  <a:lnTo>
                    <a:pt x="1271143" y="849757"/>
                  </a:lnTo>
                  <a:lnTo>
                    <a:pt x="1260094" y="853694"/>
                  </a:lnTo>
                  <a:cubicBezTo>
                    <a:pt x="1242441" y="878205"/>
                    <a:pt x="1218311" y="896493"/>
                    <a:pt x="1193927" y="922909"/>
                  </a:cubicBezTo>
                  <a:lnTo>
                    <a:pt x="1184021" y="932561"/>
                  </a:lnTo>
                  <a:lnTo>
                    <a:pt x="1181989" y="935863"/>
                  </a:lnTo>
                  <a:cubicBezTo>
                    <a:pt x="1176528" y="937641"/>
                    <a:pt x="1172337" y="940689"/>
                    <a:pt x="1163955" y="950976"/>
                  </a:cubicBezTo>
                  <a:lnTo>
                    <a:pt x="1153160" y="963041"/>
                  </a:lnTo>
                  <a:cubicBezTo>
                    <a:pt x="1145159" y="967105"/>
                    <a:pt x="1137285" y="971042"/>
                    <a:pt x="1133602" y="980059"/>
                  </a:cubicBezTo>
                  <a:cubicBezTo>
                    <a:pt x="1125220" y="984250"/>
                    <a:pt x="1116838" y="988187"/>
                    <a:pt x="1112774" y="997585"/>
                  </a:cubicBezTo>
                  <a:lnTo>
                    <a:pt x="999363" y="1080135"/>
                  </a:lnTo>
                  <a:cubicBezTo>
                    <a:pt x="892302" y="1155573"/>
                    <a:pt x="776224" y="1213739"/>
                    <a:pt x="653161" y="1257935"/>
                  </a:cubicBezTo>
                  <a:lnTo>
                    <a:pt x="615569" y="1272794"/>
                  </a:lnTo>
                  <a:cubicBezTo>
                    <a:pt x="566420" y="1285748"/>
                    <a:pt x="517525" y="1299337"/>
                    <a:pt x="468122" y="1311402"/>
                  </a:cubicBezTo>
                  <a:lnTo>
                    <a:pt x="304546" y="1348867"/>
                  </a:lnTo>
                  <a:cubicBezTo>
                    <a:pt x="300482" y="1349756"/>
                    <a:pt x="296672" y="1351788"/>
                    <a:pt x="288798" y="1351788"/>
                  </a:cubicBezTo>
                  <a:cubicBezTo>
                    <a:pt x="287020" y="1351788"/>
                    <a:pt x="284988" y="1351661"/>
                    <a:pt x="282702" y="1351407"/>
                  </a:cubicBezTo>
                  <a:lnTo>
                    <a:pt x="268732" y="1357376"/>
                  </a:lnTo>
                  <a:lnTo>
                    <a:pt x="266446" y="1359535"/>
                  </a:lnTo>
                  <a:cubicBezTo>
                    <a:pt x="263779" y="1358138"/>
                    <a:pt x="261239" y="1357757"/>
                    <a:pt x="258445" y="1357757"/>
                  </a:cubicBezTo>
                  <a:cubicBezTo>
                    <a:pt x="253111" y="1357757"/>
                    <a:pt x="247142" y="1359535"/>
                    <a:pt x="237998" y="1360170"/>
                  </a:cubicBezTo>
                  <a:lnTo>
                    <a:pt x="225425" y="1367028"/>
                  </a:lnTo>
                  <a:cubicBezTo>
                    <a:pt x="218948" y="1364869"/>
                    <a:pt x="213360" y="1361059"/>
                    <a:pt x="220599" y="1347343"/>
                  </a:cubicBezTo>
                  <a:lnTo>
                    <a:pt x="231013" y="1336802"/>
                  </a:lnTo>
                  <a:cubicBezTo>
                    <a:pt x="283464" y="1274191"/>
                    <a:pt x="329057" y="1207008"/>
                    <a:pt x="362204" y="1132078"/>
                  </a:cubicBezTo>
                  <a:lnTo>
                    <a:pt x="370459" y="1102360"/>
                  </a:lnTo>
                  <a:cubicBezTo>
                    <a:pt x="370205" y="1078992"/>
                    <a:pt x="356870" y="1057910"/>
                    <a:pt x="359156" y="1028446"/>
                  </a:cubicBezTo>
                  <a:lnTo>
                    <a:pt x="348488" y="1019429"/>
                  </a:lnTo>
                  <a:cubicBezTo>
                    <a:pt x="347726" y="1019302"/>
                    <a:pt x="346837" y="1019175"/>
                    <a:pt x="346202" y="1019175"/>
                  </a:cubicBezTo>
                  <a:cubicBezTo>
                    <a:pt x="339471" y="1019175"/>
                    <a:pt x="335407" y="1026160"/>
                    <a:pt x="329184" y="1036701"/>
                  </a:cubicBezTo>
                  <a:lnTo>
                    <a:pt x="322834" y="1047496"/>
                  </a:lnTo>
                  <a:cubicBezTo>
                    <a:pt x="283464" y="1120521"/>
                    <a:pt x="232918" y="1185164"/>
                    <a:pt x="170688" y="1248664"/>
                  </a:cubicBezTo>
                  <a:lnTo>
                    <a:pt x="162941" y="1258189"/>
                  </a:lnTo>
                  <a:cubicBezTo>
                    <a:pt x="155321" y="1262634"/>
                    <a:pt x="147320" y="1266825"/>
                    <a:pt x="143764" y="1275715"/>
                  </a:cubicBezTo>
                  <a:cubicBezTo>
                    <a:pt x="135636" y="1279652"/>
                    <a:pt x="127889" y="1283843"/>
                    <a:pt x="123952" y="1292733"/>
                  </a:cubicBezTo>
                  <a:lnTo>
                    <a:pt x="24892" y="1362329"/>
                  </a:lnTo>
                  <a:cubicBezTo>
                    <a:pt x="13843" y="1370203"/>
                    <a:pt x="2921" y="1378839"/>
                    <a:pt x="5969" y="1395095"/>
                  </a:cubicBezTo>
                  <a:cubicBezTo>
                    <a:pt x="1397" y="1398524"/>
                    <a:pt x="508" y="1403477"/>
                    <a:pt x="0" y="1408811"/>
                  </a:cubicBezTo>
                  <a:lnTo>
                    <a:pt x="2286" y="1451991"/>
                  </a:lnTo>
                  <a:cubicBezTo>
                    <a:pt x="17907" y="1514729"/>
                    <a:pt x="5588" y="1515872"/>
                    <a:pt x="81915" y="1538097"/>
                  </a:cubicBezTo>
                  <a:lnTo>
                    <a:pt x="177165" y="1567307"/>
                  </a:lnTo>
                  <a:cubicBezTo>
                    <a:pt x="234823" y="1587500"/>
                    <a:pt x="292608" y="1604264"/>
                    <a:pt x="352171" y="1604264"/>
                  </a:cubicBezTo>
                  <a:cubicBezTo>
                    <a:pt x="379857" y="1604264"/>
                    <a:pt x="407797" y="1600708"/>
                    <a:pt x="436372" y="1592072"/>
                  </a:cubicBezTo>
                  <a:cubicBezTo>
                    <a:pt x="438912" y="1549146"/>
                    <a:pt x="415290" y="1520190"/>
                    <a:pt x="368935" y="1511935"/>
                  </a:cubicBezTo>
                  <a:cubicBezTo>
                    <a:pt x="350266" y="1500251"/>
                    <a:pt x="329819" y="1494790"/>
                    <a:pt x="308229" y="1490726"/>
                  </a:cubicBezTo>
                  <a:cubicBezTo>
                    <a:pt x="276860" y="1484884"/>
                    <a:pt x="245872" y="1477264"/>
                    <a:pt x="213995" y="1463802"/>
                  </a:cubicBezTo>
                  <a:lnTo>
                    <a:pt x="211963" y="1459738"/>
                  </a:lnTo>
                  <a:lnTo>
                    <a:pt x="213487" y="1456817"/>
                  </a:lnTo>
                  <a:lnTo>
                    <a:pt x="220472" y="1453261"/>
                  </a:lnTo>
                  <a:cubicBezTo>
                    <a:pt x="223647" y="1453896"/>
                    <a:pt x="226695" y="1454658"/>
                    <a:pt x="229870" y="1455420"/>
                  </a:cubicBezTo>
                  <a:lnTo>
                    <a:pt x="471932" y="1406144"/>
                  </a:lnTo>
                  <a:cubicBezTo>
                    <a:pt x="608330" y="1373759"/>
                    <a:pt x="743077" y="1335151"/>
                    <a:pt x="869442" y="1273429"/>
                  </a:cubicBezTo>
                  <a:cubicBezTo>
                    <a:pt x="1142111" y="1140206"/>
                    <a:pt x="1361313" y="949706"/>
                    <a:pt x="1507998" y="679704"/>
                  </a:cubicBezTo>
                  <a:cubicBezTo>
                    <a:pt x="1592072" y="525018"/>
                    <a:pt x="1646682" y="362585"/>
                    <a:pt x="1665859" y="188214"/>
                  </a:cubicBezTo>
                  <a:cubicBezTo>
                    <a:pt x="1671193" y="139573"/>
                    <a:pt x="1673479" y="90805"/>
                    <a:pt x="1667637" y="41910"/>
                  </a:cubicBezTo>
                  <a:cubicBezTo>
                    <a:pt x="1665478" y="24511"/>
                    <a:pt x="1660779" y="8890"/>
                    <a:pt x="1632585" y="0"/>
                  </a:cubicBezTo>
                  <a:close/>
                </a:path>
              </a:pathLst>
            </a:custGeom>
            <a:grpFill/>
          </p:spPr>
        </p:sp>
        <p:sp>
          <p:nvSpPr>
            <p:cNvPr id="17" name="Freeform 17"/>
            <p:cNvSpPr/>
            <p:nvPr/>
          </p:nvSpPr>
          <p:spPr>
            <a:xfrm>
              <a:off x="1600200" y="468884"/>
              <a:ext cx="2921" cy="5461"/>
            </a:xfrm>
            <a:custGeom>
              <a:avLst/>
              <a:gdLst/>
              <a:ahLst/>
              <a:cxnLst/>
              <a:rect l="l" t="t" r="r" b="b"/>
              <a:pathLst>
                <a:path w="2921" h="5461">
                  <a:moveTo>
                    <a:pt x="2921" y="0"/>
                  </a:moveTo>
                  <a:lnTo>
                    <a:pt x="1016" y="5461"/>
                  </a:lnTo>
                  <a:lnTo>
                    <a:pt x="0" y="2032"/>
                  </a:lnTo>
                  <a:close/>
                </a:path>
              </a:pathLst>
            </a:custGeom>
            <a:grpFill/>
          </p:spPr>
        </p:sp>
      </p:grpSp>
      <p:sp>
        <p:nvSpPr>
          <p:cNvPr id="18" name="Freeform 18"/>
          <p:cNvSpPr/>
          <p:nvPr/>
        </p:nvSpPr>
        <p:spPr>
          <a:xfrm>
            <a:off x="0" y="8006925"/>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TextBox 22"/>
          <p:cNvSpPr txBox="1"/>
          <p:nvPr/>
        </p:nvSpPr>
        <p:spPr>
          <a:xfrm>
            <a:off x="1099728" y="4527994"/>
            <a:ext cx="4754299" cy="1254395"/>
          </a:xfrm>
          <a:prstGeom prst="rect">
            <a:avLst/>
          </a:prstGeom>
        </p:spPr>
        <p:txBody>
          <a:bodyPr lIns="0" tIns="0" rIns="0" bIns="0" rtlCol="0" anchor="t">
            <a:spAutoFit/>
          </a:bodyPr>
          <a:lstStyle/>
          <a:p>
            <a:pPr algn="ctr">
              <a:lnSpc>
                <a:spcPts val="3300"/>
              </a:lnSpc>
            </a:pPr>
            <a:r>
              <a:rPr lang="en-US" sz="2400" spc="24">
                <a:solidFill>
                  <a:srgbClr val="000000"/>
                </a:solidFill>
                <a:latin typeface="Open Sans Light"/>
              </a:rPr>
              <a:t>Druck durch Unerledigtes, Gewissensbisse, Selbstabwertung, Versagensangst </a:t>
            </a:r>
          </a:p>
        </p:txBody>
      </p:sp>
      <p:sp>
        <p:nvSpPr>
          <p:cNvPr id="23" name="TextBox 23"/>
          <p:cNvSpPr txBox="1"/>
          <p:nvPr/>
        </p:nvSpPr>
        <p:spPr>
          <a:xfrm>
            <a:off x="7399830" y="8808139"/>
            <a:ext cx="3115770" cy="416195"/>
          </a:xfrm>
          <a:prstGeom prst="rect">
            <a:avLst/>
          </a:prstGeom>
        </p:spPr>
        <p:txBody>
          <a:bodyPr wrap="square" lIns="0" tIns="0" rIns="0" bIns="0" rtlCol="0" anchor="t">
            <a:spAutoFit/>
          </a:bodyPr>
          <a:lstStyle/>
          <a:p>
            <a:pPr algn="l">
              <a:lnSpc>
                <a:spcPts val="3359"/>
              </a:lnSpc>
            </a:pPr>
            <a:r>
              <a:rPr lang="en-US" sz="2400" spc="24" dirty="0">
                <a:solidFill>
                  <a:srgbClr val="444A72"/>
                </a:solidFill>
                <a:latin typeface="Open Sans Bold"/>
              </a:rPr>
              <a:t>= </a:t>
            </a:r>
            <a:r>
              <a:rPr lang="en-US" sz="2400" spc="24" dirty="0" err="1">
                <a:solidFill>
                  <a:srgbClr val="444A72"/>
                </a:solidFill>
                <a:latin typeface="Open Sans Bold"/>
              </a:rPr>
              <a:t>Teufelskreis</a:t>
            </a:r>
            <a:endParaRPr lang="en-US" sz="2400" spc="24" dirty="0">
              <a:solidFill>
                <a:srgbClr val="444A72"/>
              </a:solidFill>
              <a:latin typeface="Open Sans Bold"/>
            </a:endParaRPr>
          </a:p>
        </p:txBody>
      </p:sp>
      <p:sp>
        <p:nvSpPr>
          <p:cNvPr id="24" name="TextBox 24"/>
          <p:cNvSpPr txBox="1"/>
          <p:nvPr/>
        </p:nvSpPr>
        <p:spPr>
          <a:xfrm>
            <a:off x="7183288" y="2804236"/>
            <a:ext cx="3633835" cy="416195"/>
          </a:xfrm>
          <a:prstGeom prst="rect">
            <a:avLst/>
          </a:prstGeom>
        </p:spPr>
        <p:txBody>
          <a:bodyPr wrap="square" lIns="0" tIns="0" rIns="0" bIns="0" rtlCol="0" anchor="t">
            <a:spAutoFit/>
          </a:bodyPr>
          <a:lstStyle/>
          <a:p>
            <a:pPr algn="l">
              <a:lnSpc>
                <a:spcPts val="3359"/>
              </a:lnSpc>
            </a:pPr>
            <a:r>
              <a:rPr lang="en-US" sz="2400" spc="24" dirty="0">
                <a:solidFill>
                  <a:srgbClr val="000000"/>
                </a:solidFill>
                <a:latin typeface="Open Sans Light"/>
              </a:rPr>
              <a:t>Aufgabe </a:t>
            </a:r>
            <a:r>
              <a:rPr lang="de-DE" sz="2400" spc="24" dirty="0">
                <a:solidFill>
                  <a:srgbClr val="000000"/>
                </a:solidFill>
                <a:latin typeface="Open Sans Light"/>
              </a:rPr>
              <a:t>unangenehm</a:t>
            </a:r>
          </a:p>
        </p:txBody>
      </p:sp>
      <p:sp>
        <p:nvSpPr>
          <p:cNvPr id="25" name="TextBox 25"/>
          <p:cNvSpPr txBox="1"/>
          <p:nvPr/>
        </p:nvSpPr>
        <p:spPr>
          <a:xfrm>
            <a:off x="6627609" y="6778704"/>
            <a:ext cx="4189514" cy="835295"/>
          </a:xfrm>
          <a:prstGeom prst="rect">
            <a:avLst/>
          </a:prstGeom>
        </p:spPr>
        <p:txBody>
          <a:bodyPr lIns="0" tIns="0" rIns="0" bIns="0" rtlCol="0" anchor="t">
            <a:spAutoFit/>
          </a:bodyPr>
          <a:lstStyle/>
          <a:p>
            <a:pPr algn="ctr">
              <a:lnSpc>
                <a:spcPts val="3300"/>
              </a:lnSpc>
            </a:pPr>
            <a:r>
              <a:rPr lang="en-US" sz="2400" spc="24">
                <a:solidFill>
                  <a:srgbClr val="000000"/>
                </a:solidFill>
                <a:latin typeface="Open Sans Light"/>
              </a:rPr>
              <a:t>Einer weniger unangenehmen Tätigkeit nachgehen</a:t>
            </a:r>
          </a:p>
        </p:txBody>
      </p:sp>
      <p:sp>
        <p:nvSpPr>
          <p:cNvPr id="26" name="TextBox 26"/>
          <p:cNvSpPr txBox="1"/>
          <p:nvPr/>
        </p:nvSpPr>
        <p:spPr>
          <a:xfrm>
            <a:off x="12450404" y="4318444"/>
            <a:ext cx="5375643" cy="1673495"/>
          </a:xfrm>
          <a:prstGeom prst="rect">
            <a:avLst/>
          </a:prstGeom>
        </p:spPr>
        <p:txBody>
          <a:bodyPr lIns="0" tIns="0" rIns="0" bIns="0" rtlCol="0" anchor="t">
            <a:spAutoFit/>
          </a:bodyPr>
          <a:lstStyle/>
          <a:p>
            <a:pPr algn="l">
              <a:lnSpc>
                <a:spcPts val="3300"/>
              </a:lnSpc>
            </a:pPr>
            <a:r>
              <a:rPr lang="en-US" sz="2400" spc="24">
                <a:solidFill>
                  <a:srgbClr val="000000"/>
                </a:solidFill>
                <a:latin typeface="Open Sans Light"/>
              </a:rPr>
              <a:t>"Nur noch kurz, dann fange ich an"</a:t>
            </a:r>
          </a:p>
          <a:p>
            <a:pPr algn="just">
              <a:lnSpc>
                <a:spcPts val="3300"/>
              </a:lnSpc>
            </a:pPr>
            <a:r>
              <a:rPr lang="en-US" sz="2400" spc="24">
                <a:solidFill>
                  <a:srgbClr val="000000"/>
                </a:solidFill>
                <a:latin typeface="Open Sans Light"/>
              </a:rPr>
              <a:t>"Ich bin gerade nicht in der Stimmung" "Nachher ist auch noch Zeit"</a:t>
            </a:r>
          </a:p>
          <a:p>
            <a:pPr algn="l">
              <a:lnSpc>
                <a:spcPts val="3300"/>
              </a:lnSpc>
            </a:pPr>
            <a:r>
              <a:rPr lang="en-US" sz="2400" spc="24">
                <a:solidFill>
                  <a:srgbClr val="000000"/>
                </a:solidFill>
                <a:latin typeface="Open Sans Light"/>
              </a:rPr>
              <a:t>"Jetzt lohnt es sich nicht anzufangen" </a:t>
            </a:r>
          </a:p>
        </p:txBody>
      </p:sp>
      <p:sp>
        <p:nvSpPr>
          <p:cNvPr id="27" name="TextBox 10">
            <a:extLst>
              <a:ext uri="{FF2B5EF4-FFF2-40B4-BE49-F238E27FC236}">
                <a16:creationId xmlns:a16="http://schemas.microsoft.com/office/drawing/2014/main" id="{AE0CF496-3B82-F6D9-1327-72EC37BB9856}"/>
              </a:ext>
            </a:extLst>
          </p:cNvPr>
          <p:cNvSpPr txBox="1"/>
          <p:nvPr/>
        </p:nvSpPr>
        <p:spPr>
          <a:xfrm>
            <a:off x="918490" y="751212"/>
            <a:ext cx="13540553" cy="1462836"/>
          </a:xfrm>
          <a:prstGeom prst="rect">
            <a:avLst/>
          </a:prstGeom>
        </p:spPr>
        <p:txBody>
          <a:bodyPr wrap="square" lIns="0" tIns="0" rIns="0" bIns="0" rtlCol="0" anchor="t">
            <a:spAutoFit/>
          </a:bodyPr>
          <a:lstStyle/>
          <a:p>
            <a:pPr algn="l">
              <a:lnSpc>
                <a:spcPts val="12780"/>
              </a:lnSpc>
            </a:pPr>
            <a:r>
              <a:rPr lang="de-DE" sz="7000" dirty="0" err="1">
                <a:solidFill>
                  <a:srgbClr val="444A72"/>
                </a:solidFill>
                <a:latin typeface="Open Sans Bold"/>
              </a:rPr>
              <a:t>Prokrastinations</a:t>
            </a:r>
            <a:r>
              <a:rPr lang="de-DE" sz="7000" dirty="0">
                <a:solidFill>
                  <a:srgbClr val="444A72"/>
                </a:solidFill>
                <a:latin typeface="Open Sans Bold"/>
              </a:rPr>
              <a:t>-Kreislauf</a:t>
            </a:r>
            <a:endParaRPr lang="en-US" sz="7000" dirty="0">
              <a:solidFill>
                <a:srgbClr val="444A72"/>
              </a:solidFill>
              <a:latin typeface="Open Sans Bold"/>
            </a:endParaRPr>
          </a:p>
        </p:txBody>
      </p:sp>
      <p:sp>
        <p:nvSpPr>
          <p:cNvPr id="28" name="TextBox 13">
            <a:extLst>
              <a:ext uri="{FF2B5EF4-FFF2-40B4-BE49-F238E27FC236}">
                <a16:creationId xmlns:a16="http://schemas.microsoft.com/office/drawing/2014/main" id="{0B6AE90B-62AD-0DC6-312C-497438025314}"/>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30" name="Foliennummernplatzhalter 29">
            <a:extLst>
              <a:ext uri="{FF2B5EF4-FFF2-40B4-BE49-F238E27FC236}">
                <a16:creationId xmlns:a16="http://schemas.microsoft.com/office/drawing/2014/main" id="{4B302097-70F0-69F1-09AD-C8AA9FC49915}"/>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38082" y="-63494"/>
            <a:ext cx="4235968" cy="4761538"/>
          </a:xfrm>
          <a:custGeom>
            <a:avLst/>
            <a:gdLst/>
            <a:ahLst/>
            <a:cxnLst/>
            <a:rect l="l" t="t" r="r" b="b"/>
            <a:pathLst>
              <a:path w="4235968" h="4761538">
                <a:moveTo>
                  <a:pt x="0" y="0"/>
                </a:moveTo>
                <a:lnTo>
                  <a:pt x="4235968" y="0"/>
                </a:lnTo>
                <a:lnTo>
                  <a:pt x="4235968" y="4761538"/>
                </a:lnTo>
                <a:lnTo>
                  <a:pt x="0" y="4761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1730285" y="1591437"/>
            <a:ext cx="6553200" cy="8695563"/>
          </a:xfrm>
          <a:custGeom>
            <a:avLst/>
            <a:gdLst/>
            <a:ahLst/>
            <a:cxnLst/>
            <a:rect l="l" t="t" r="r" b="b"/>
            <a:pathLst>
              <a:path w="6553200" h="8695563">
                <a:moveTo>
                  <a:pt x="0" y="0"/>
                </a:moveTo>
                <a:lnTo>
                  <a:pt x="6553200" y="0"/>
                </a:lnTo>
                <a:lnTo>
                  <a:pt x="6553200" y="8695563"/>
                </a:lnTo>
                <a:lnTo>
                  <a:pt x="0" y="8695563"/>
                </a:lnTo>
                <a:lnTo>
                  <a:pt x="0" y="0"/>
                </a:lnTo>
                <a:close/>
              </a:path>
            </a:pathLst>
          </a:custGeom>
          <a:blipFill>
            <a:blip r:embed="rId4"/>
            <a:stretch>
              <a:fillRect l="-60515" r="-54890" b="-8224"/>
            </a:stretch>
          </a:blipFill>
        </p:spPr>
      </p:sp>
      <p:sp>
        <p:nvSpPr>
          <p:cNvPr id="6" name="TextBox 6"/>
          <p:cNvSpPr txBox="1"/>
          <p:nvPr/>
        </p:nvSpPr>
        <p:spPr>
          <a:xfrm>
            <a:off x="1028700" y="3171825"/>
            <a:ext cx="8857213" cy="4638675"/>
          </a:xfrm>
          <a:prstGeom prst="rect">
            <a:avLst/>
          </a:prstGeom>
        </p:spPr>
        <p:txBody>
          <a:bodyPr lIns="0" tIns="0" rIns="0" bIns="0" rtlCol="0" anchor="t">
            <a:spAutoFit/>
          </a:bodyPr>
          <a:lstStyle/>
          <a:p>
            <a:pPr algn="l">
              <a:lnSpc>
                <a:spcPts val="7500"/>
              </a:lnSpc>
            </a:pPr>
            <a:r>
              <a:rPr lang="de-DE" sz="3000" spc="30" dirty="0">
                <a:solidFill>
                  <a:srgbClr val="000000"/>
                </a:solidFill>
                <a:latin typeface="Open Sans Light"/>
              </a:rPr>
              <a:t>Häufig stecken Glaubenssätze dahinter wie....</a:t>
            </a:r>
          </a:p>
          <a:p>
            <a:pPr marL="457200" indent="-457200" algn="l">
              <a:lnSpc>
                <a:spcPts val="7500"/>
              </a:lnSpc>
              <a:buFont typeface="Arial" panose="020B0604020202020204" pitchFamily="34" charset="0"/>
              <a:buChar char="•"/>
            </a:pPr>
            <a:r>
              <a:rPr lang="de-DE" sz="3000" spc="30" dirty="0">
                <a:solidFill>
                  <a:srgbClr val="000000"/>
                </a:solidFill>
                <a:latin typeface="Open Sans Light"/>
              </a:rPr>
              <a:t>"Ich kann nur unter Druck arbeiten…"</a:t>
            </a:r>
          </a:p>
          <a:p>
            <a:pPr marL="457200" indent="-457200" algn="l">
              <a:lnSpc>
                <a:spcPts val="7500"/>
              </a:lnSpc>
              <a:buFont typeface="Arial" panose="020B0604020202020204" pitchFamily="34" charset="0"/>
              <a:buChar char="•"/>
            </a:pPr>
            <a:r>
              <a:rPr lang="de-DE" sz="3000" spc="30" dirty="0">
                <a:solidFill>
                  <a:srgbClr val="000000"/>
                </a:solidFill>
                <a:latin typeface="Open Sans Light"/>
              </a:rPr>
              <a:t>"Ich schaffe sowieso nicht mehr alles…"</a:t>
            </a:r>
          </a:p>
          <a:p>
            <a:pPr marL="457200" indent="-457200" algn="l">
              <a:lnSpc>
                <a:spcPts val="7500"/>
              </a:lnSpc>
              <a:buFont typeface="Arial" panose="020B0604020202020204" pitchFamily="34" charset="0"/>
              <a:buChar char="•"/>
            </a:pPr>
            <a:r>
              <a:rPr lang="de-DE" sz="3000" spc="30" dirty="0">
                <a:solidFill>
                  <a:srgbClr val="000000"/>
                </a:solidFill>
                <a:latin typeface="Open Sans Light"/>
              </a:rPr>
              <a:t>"Jetzt ist es eh zu spät…"</a:t>
            </a:r>
          </a:p>
          <a:p>
            <a:pPr marL="457200" indent="-457200" algn="l">
              <a:lnSpc>
                <a:spcPts val="7500"/>
              </a:lnSpc>
              <a:buFont typeface="Arial" panose="020B0604020202020204" pitchFamily="34" charset="0"/>
              <a:buChar char="•"/>
            </a:pPr>
            <a:r>
              <a:rPr lang="de-DE" sz="3000" spc="30" dirty="0">
                <a:solidFill>
                  <a:srgbClr val="000000"/>
                </a:solidFill>
                <a:latin typeface="Open Sans Light"/>
              </a:rPr>
              <a:t>"Es muss alles perfekt sein…" </a:t>
            </a:r>
          </a:p>
        </p:txBody>
      </p:sp>
      <p:sp>
        <p:nvSpPr>
          <p:cNvPr id="8" name="TextBox 10">
            <a:extLst>
              <a:ext uri="{FF2B5EF4-FFF2-40B4-BE49-F238E27FC236}">
                <a16:creationId xmlns:a16="http://schemas.microsoft.com/office/drawing/2014/main" id="{24DFD4B0-E6C4-CEC6-AB8F-FA34AAACD159}"/>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Glaubenssätze</a:t>
            </a:r>
            <a:endParaRPr lang="en-US" sz="7000" dirty="0">
              <a:solidFill>
                <a:srgbClr val="444A72"/>
              </a:solidFill>
              <a:latin typeface="Open Sans Bold"/>
            </a:endParaRPr>
          </a:p>
        </p:txBody>
      </p:sp>
      <p:sp>
        <p:nvSpPr>
          <p:cNvPr id="9" name="TextBox 13">
            <a:extLst>
              <a:ext uri="{FF2B5EF4-FFF2-40B4-BE49-F238E27FC236}">
                <a16:creationId xmlns:a16="http://schemas.microsoft.com/office/drawing/2014/main" id="{4AFD5A9E-8D13-3AF3-390E-42B41623841B}"/>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1" name="Foliennummernplatzhalter 10">
            <a:extLst>
              <a:ext uri="{FF2B5EF4-FFF2-40B4-BE49-F238E27FC236}">
                <a16:creationId xmlns:a16="http://schemas.microsoft.com/office/drawing/2014/main" id="{F7525987-5F04-6FFC-CAE8-D0CD425A1FFC}"/>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4" name="TextBox 4"/>
          <p:cNvSpPr txBox="1"/>
          <p:nvPr/>
        </p:nvSpPr>
        <p:spPr>
          <a:xfrm>
            <a:off x="1028700" y="3464804"/>
            <a:ext cx="15310912" cy="4908331"/>
          </a:xfrm>
          <a:prstGeom prst="rect">
            <a:avLst/>
          </a:prstGeom>
        </p:spPr>
        <p:txBody>
          <a:bodyPr lIns="0" tIns="0" rIns="0" bIns="0" rtlCol="0" anchor="t">
            <a:spAutoFit/>
          </a:bodyPr>
          <a:lstStyle/>
          <a:p>
            <a:pPr algn="l">
              <a:lnSpc>
                <a:spcPts val="9999"/>
              </a:lnSpc>
            </a:pPr>
            <a:r>
              <a:rPr lang="de-DE" sz="3000" spc="31" dirty="0">
                <a:solidFill>
                  <a:srgbClr val="F1EFEB"/>
                </a:solidFill>
                <a:latin typeface="Open Sans Light"/>
              </a:rPr>
              <a:t>Reflektiert in Tandems: </a:t>
            </a:r>
          </a:p>
          <a:p>
            <a:pPr marL="514350" indent="-514350" algn="l">
              <a:lnSpc>
                <a:spcPts val="9999"/>
              </a:lnSpc>
              <a:buFont typeface="+mj-lt"/>
              <a:buAutoNum type="arabicParenR"/>
            </a:pPr>
            <a:r>
              <a:rPr lang="de-DE" sz="3000" spc="31" dirty="0">
                <a:solidFill>
                  <a:srgbClr val="F1EFEB"/>
                </a:solidFill>
                <a:latin typeface="Open Sans Light"/>
              </a:rPr>
              <a:t>Welche Glaubenssätze entdeckt ihr bei euch? </a:t>
            </a:r>
          </a:p>
          <a:p>
            <a:pPr marL="514350" indent="-514350" algn="l">
              <a:lnSpc>
                <a:spcPts val="9999"/>
              </a:lnSpc>
              <a:buFont typeface="+mj-lt"/>
              <a:buAutoNum type="arabicParenR"/>
            </a:pPr>
            <a:r>
              <a:rPr lang="de-DE" sz="3000" spc="31" dirty="0">
                <a:solidFill>
                  <a:srgbClr val="F1EFEB"/>
                </a:solidFill>
                <a:latin typeface="Open Sans Light"/>
              </a:rPr>
              <a:t>Woher kommen die Glaubenssätze?</a:t>
            </a:r>
          </a:p>
          <a:p>
            <a:pPr marL="514350" indent="-514350" algn="l">
              <a:lnSpc>
                <a:spcPts val="9999"/>
              </a:lnSpc>
              <a:buFont typeface="+mj-lt"/>
              <a:buAutoNum type="arabicParenR"/>
            </a:pPr>
            <a:r>
              <a:rPr lang="de-DE" sz="3000" spc="31" dirty="0">
                <a:solidFill>
                  <a:srgbClr val="F1EFEB"/>
                </a:solidFill>
                <a:latin typeface="Open Sans Light"/>
              </a:rPr>
              <a:t>In welchen Situationen habt ihr gezeigt, dass sie nicht wahr sind?</a:t>
            </a:r>
          </a:p>
        </p:txBody>
      </p:sp>
      <p:sp>
        <p:nvSpPr>
          <p:cNvPr id="6" name="TextBox 10">
            <a:extLst>
              <a:ext uri="{FF2B5EF4-FFF2-40B4-BE49-F238E27FC236}">
                <a16:creationId xmlns:a16="http://schemas.microsoft.com/office/drawing/2014/main" id="{885ACBA5-A2E2-0828-C04C-07E51C1603E0}"/>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Tandemarbeit</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145F902D-21D5-EB90-D50A-AD601CFADD8A}"/>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2" name="TextBox 13">
            <a:extLst>
              <a:ext uri="{FF2B5EF4-FFF2-40B4-BE49-F238E27FC236}">
                <a16:creationId xmlns:a16="http://schemas.microsoft.com/office/drawing/2014/main" id="{769B9911-464A-D415-C575-E3CE6E88236C}"/>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38082" y="-63503"/>
            <a:ext cx="4235968" cy="4761538"/>
          </a:xfrm>
          <a:custGeom>
            <a:avLst/>
            <a:gdLst/>
            <a:ahLst/>
            <a:cxnLst/>
            <a:rect l="l" t="t" r="r" b="b"/>
            <a:pathLst>
              <a:path w="4235968" h="4761538">
                <a:moveTo>
                  <a:pt x="0" y="0"/>
                </a:moveTo>
                <a:lnTo>
                  <a:pt x="4235968" y="0"/>
                </a:lnTo>
                <a:lnTo>
                  <a:pt x="4235968" y="4761538"/>
                </a:lnTo>
                <a:lnTo>
                  <a:pt x="0" y="4761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8006925"/>
            <a:ext cx="18273170" cy="2280075"/>
          </a:xfrm>
          <a:custGeom>
            <a:avLst/>
            <a:gdLst/>
            <a:ahLst/>
            <a:cxnLst/>
            <a:rect l="l" t="t" r="r" b="b"/>
            <a:pathLst>
              <a:path w="18273170" h="2280075">
                <a:moveTo>
                  <a:pt x="0" y="0"/>
                </a:moveTo>
                <a:lnTo>
                  <a:pt x="18273170" y="0"/>
                </a:lnTo>
                <a:lnTo>
                  <a:pt x="18273170" y="2280075"/>
                </a:lnTo>
                <a:lnTo>
                  <a:pt x="0" y="2280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259271" y="0"/>
            <a:ext cx="47577" cy="145803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730285" y="1591437"/>
            <a:ext cx="6557715" cy="8695563"/>
          </a:xfrm>
          <a:custGeom>
            <a:avLst/>
            <a:gdLst/>
            <a:ahLst/>
            <a:cxnLst/>
            <a:rect l="l" t="t" r="r" b="b"/>
            <a:pathLst>
              <a:path w="6557715" h="8695563">
                <a:moveTo>
                  <a:pt x="0" y="0"/>
                </a:moveTo>
                <a:lnTo>
                  <a:pt x="6557715" y="0"/>
                </a:lnTo>
                <a:lnTo>
                  <a:pt x="6557715" y="8695563"/>
                </a:lnTo>
                <a:lnTo>
                  <a:pt x="0" y="8695563"/>
                </a:lnTo>
                <a:lnTo>
                  <a:pt x="0" y="0"/>
                </a:lnTo>
                <a:close/>
              </a:path>
            </a:pathLst>
          </a:custGeom>
          <a:blipFill>
            <a:blip r:embed="rId8"/>
            <a:stretch>
              <a:fillRect t="-21025" r="-25494" b="-21046"/>
            </a:stretch>
          </a:blipFill>
        </p:spPr>
      </p:sp>
      <p:sp>
        <p:nvSpPr>
          <p:cNvPr id="6" name="Freeform 6"/>
          <p:cNvSpPr/>
          <p:nvPr/>
        </p:nvSpPr>
        <p:spPr>
          <a:xfrm>
            <a:off x="965197" y="4863236"/>
            <a:ext cx="992695" cy="992695"/>
          </a:xfrm>
          <a:custGeom>
            <a:avLst/>
            <a:gdLst/>
            <a:ahLst/>
            <a:cxnLst/>
            <a:rect l="l" t="t" r="r" b="b"/>
            <a:pathLst>
              <a:path w="992695" h="992695">
                <a:moveTo>
                  <a:pt x="0" y="0"/>
                </a:moveTo>
                <a:lnTo>
                  <a:pt x="992695" y="0"/>
                </a:lnTo>
                <a:lnTo>
                  <a:pt x="992695" y="992696"/>
                </a:lnTo>
                <a:lnTo>
                  <a:pt x="0" y="9926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65197" y="3574771"/>
            <a:ext cx="1027062" cy="1027062"/>
          </a:xfrm>
          <a:custGeom>
            <a:avLst/>
            <a:gdLst/>
            <a:ahLst/>
            <a:cxnLst/>
            <a:rect l="l" t="t" r="r" b="b"/>
            <a:pathLst>
              <a:path w="1027062" h="1027062">
                <a:moveTo>
                  <a:pt x="0" y="0"/>
                </a:moveTo>
                <a:lnTo>
                  <a:pt x="1027062" y="0"/>
                </a:lnTo>
                <a:lnTo>
                  <a:pt x="1027062" y="1027061"/>
                </a:lnTo>
                <a:lnTo>
                  <a:pt x="0" y="10270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965197" y="6300540"/>
            <a:ext cx="980361" cy="980361"/>
          </a:xfrm>
          <a:custGeom>
            <a:avLst/>
            <a:gdLst/>
            <a:ahLst/>
            <a:cxnLst/>
            <a:rect l="l" t="t" r="r" b="b"/>
            <a:pathLst>
              <a:path w="980361" h="980361">
                <a:moveTo>
                  <a:pt x="0" y="0"/>
                </a:moveTo>
                <a:lnTo>
                  <a:pt x="980360" y="0"/>
                </a:lnTo>
                <a:lnTo>
                  <a:pt x="980360" y="980360"/>
                </a:lnTo>
                <a:lnTo>
                  <a:pt x="0" y="9803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144000" y="8552212"/>
            <a:ext cx="1905000" cy="1190625"/>
          </a:xfrm>
          <a:custGeom>
            <a:avLst/>
            <a:gdLst/>
            <a:ahLst/>
            <a:cxnLst/>
            <a:rect l="l" t="t" r="r" b="b"/>
            <a:pathLst>
              <a:path w="1905000" h="1076325">
                <a:moveTo>
                  <a:pt x="0" y="0"/>
                </a:moveTo>
                <a:lnTo>
                  <a:pt x="1905000" y="0"/>
                </a:lnTo>
                <a:lnTo>
                  <a:pt x="1905000" y="1076325"/>
                </a:lnTo>
                <a:lnTo>
                  <a:pt x="0" y="1076325"/>
                </a:lnTo>
                <a:lnTo>
                  <a:pt x="0" y="0"/>
                </a:lnTo>
                <a:close/>
              </a:path>
            </a:pathLst>
          </a:custGeom>
          <a:blipFill>
            <a:blip r:embed="rId15"/>
            <a:stretch>
              <a:fillRect/>
            </a:stretch>
          </a:blipFill>
        </p:spPr>
      </p:sp>
      <p:sp>
        <p:nvSpPr>
          <p:cNvPr id="10" name="Freeform 10"/>
          <p:cNvSpPr/>
          <p:nvPr/>
        </p:nvSpPr>
        <p:spPr>
          <a:xfrm>
            <a:off x="6537227" y="8552212"/>
            <a:ext cx="1905000" cy="1190625"/>
          </a:xfrm>
          <a:custGeom>
            <a:avLst/>
            <a:gdLst/>
            <a:ahLst/>
            <a:cxnLst/>
            <a:rect l="l" t="t" r="r" b="b"/>
            <a:pathLst>
              <a:path w="1905000" h="1190625">
                <a:moveTo>
                  <a:pt x="0" y="0"/>
                </a:moveTo>
                <a:lnTo>
                  <a:pt x="1905000" y="0"/>
                </a:lnTo>
                <a:lnTo>
                  <a:pt x="1905000" y="1190625"/>
                </a:lnTo>
                <a:lnTo>
                  <a:pt x="0" y="1190625"/>
                </a:lnTo>
                <a:lnTo>
                  <a:pt x="0" y="0"/>
                </a:lnTo>
                <a:close/>
              </a:path>
            </a:pathLst>
          </a:custGeom>
          <a:blipFill>
            <a:blip r:embed="rId16"/>
            <a:stretch>
              <a:fillRect/>
            </a:stretch>
          </a:blipFill>
        </p:spPr>
      </p:sp>
      <p:sp>
        <p:nvSpPr>
          <p:cNvPr id="13" name="TextBox 13"/>
          <p:cNvSpPr txBox="1"/>
          <p:nvPr/>
        </p:nvSpPr>
        <p:spPr>
          <a:xfrm>
            <a:off x="17610982" y="288950"/>
            <a:ext cx="263804" cy="676275"/>
          </a:xfrm>
          <a:prstGeom prst="rect">
            <a:avLst/>
          </a:prstGeom>
        </p:spPr>
        <p:txBody>
          <a:bodyPr lIns="0" tIns="0" rIns="0" bIns="0" rtlCol="0" anchor="t">
            <a:spAutoFit/>
          </a:bodyPr>
          <a:lstStyle/>
          <a:p>
            <a:pPr algn="l">
              <a:lnSpc>
                <a:spcPts val="5040"/>
              </a:lnSpc>
            </a:pPr>
            <a:r>
              <a:rPr lang="en-US" sz="3600">
                <a:solidFill>
                  <a:srgbClr val="E4DED5"/>
                </a:solidFill>
                <a:latin typeface="Poppins Medium"/>
              </a:rPr>
              <a:t>2</a:t>
            </a:r>
          </a:p>
        </p:txBody>
      </p:sp>
      <p:sp>
        <p:nvSpPr>
          <p:cNvPr id="14" name="TextBox 14"/>
          <p:cNvSpPr txBox="1"/>
          <p:nvPr/>
        </p:nvSpPr>
        <p:spPr>
          <a:xfrm>
            <a:off x="1107434" y="8762467"/>
            <a:ext cx="5058565" cy="900568"/>
          </a:xfrm>
          <a:prstGeom prst="rect">
            <a:avLst/>
          </a:prstGeom>
        </p:spPr>
        <p:txBody>
          <a:bodyPr wrap="square" lIns="0" tIns="0" rIns="0" bIns="0" rtlCol="0" anchor="t">
            <a:spAutoFit/>
          </a:bodyPr>
          <a:lstStyle/>
          <a:p>
            <a:pPr algn="ctr">
              <a:lnSpc>
                <a:spcPts val="3600"/>
              </a:lnSpc>
            </a:pPr>
            <a:r>
              <a:rPr lang="de-DE" sz="2700">
                <a:solidFill>
                  <a:srgbClr val="000000"/>
                </a:solidFill>
                <a:latin typeface="Open Sans Light"/>
              </a:rPr>
              <a:t>Ein Förderprogramm des MWK und des Stiferverbands</a:t>
            </a:r>
          </a:p>
        </p:txBody>
      </p:sp>
      <p:sp>
        <p:nvSpPr>
          <p:cNvPr id="15" name="TextBox 15"/>
          <p:cNvSpPr txBox="1"/>
          <p:nvPr/>
        </p:nvSpPr>
        <p:spPr>
          <a:xfrm>
            <a:off x="2231193" y="6499946"/>
            <a:ext cx="3753383"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Monatliches Workbook </a:t>
            </a:r>
          </a:p>
        </p:txBody>
      </p:sp>
      <p:sp>
        <p:nvSpPr>
          <p:cNvPr id="16" name="TextBox 16"/>
          <p:cNvSpPr txBox="1"/>
          <p:nvPr/>
        </p:nvSpPr>
        <p:spPr>
          <a:xfrm>
            <a:off x="2231193" y="5168536"/>
            <a:ext cx="3934806"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Blog- und Videobeiträge </a:t>
            </a:r>
          </a:p>
        </p:txBody>
      </p:sp>
      <p:sp>
        <p:nvSpPr>
          <p:cNvPr id="17" name="TextBox 17"/>
          <p:cNvSpPr txBox="1"/>
          <p:nvPr/>
        </p:nvSpPr>
        <p:spPr>
          <a:xfrm>
            <a:off x="2231193" y="3837127"/>
            <a:ext cx="8021945" cy="467757"/>
          </a:xfrm>
          <a:prstGeom prst="rect">
            <a:avLst/>
          </a:prstGeom>
        </p:spPr>
        <p:txBody>
          <a:bodyPr lIns="0" tIns="0" rIns="0" bIns="0" rtlCol="0" anchor="t">
            <a:spAutoFit/>
          </a:bodyPr>
          <a:lstStyle/>
          <a:p>
            <a:pPr algn="l">
              <a:lnSpc>
                <a:spcPts val="3919"/>
              </a:lnSpc>
            </a:pPr>
            <a:r>
              <a:rPr lang="de-DE" sz="2799">
                <a:solidFill>
                  <a:srgbClr val="35393D"/>
                </a:solidFill>
                <a:latin typeface="Open Sans Light"/>
              </a:rPr>
              <a:t>Fünf verschiedene Workshops + Reflexionssession</a:t>
            </a:r>
          </a:p>
        </p:txBody>
      </p:sp>
      <p:sp>
        <p:nvSpPr>
          <p:cNvPr id="18" name="TextBox 10">
            <a:extLst>
              <a:ext uri="{FF2B5EF4-FFF2-40B4-BE49-F238E27FC236}">
                <a16:creationId xmlns:a16="http://schemas.microsoft.com/office/drawing/2014/main" id="{1E400945-C74D-D542-4E01-888E77875C48}"/>
              </a:ext>
            </a:extLst>
          </p:cNvPr>
          <p:cNvSpPr txBox="1"/>
          <p:nvPr/>
        </p:nvSpPr>
        <p:spPr>
          <a:xfrm>
            <a:off x="918491" y="805555"/>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9" name="TextBox 13">
            <a:extLst>
              <a:ext uri="{FF2B5EF4-FFF2-40B4-BE49-F238E27FC236}">
                <a16:creationId xmlns:a16="http://schemas.microsoft.com/office/drawing/2014/main" id="{04E4BCC8-787E-2018-BCB0-902CBA603A48}"/>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2641549" y="4726134"/>
            <a:ext cx="12812868" cy="1686295"/>
          </a:xfrm>
          <a:prstGeom prst="rect">
            <a:avLst/>
          </a:prstGeom>
        </p:spPr>
        <p:txBody>
          <a:bodyPr lIns="0" tIns="0" rIns="0" bIns="0" rtlCol="0" anchor="t">
            <a:spAutoFit/>
          </a:bodyPr>
          <a:lstStyle/>
          <a:p>
            <a:pPr algn="ctr">
              <a:lnSpc>
                <a:spcPts val="4479"/>
              </a:lnSpc>
            </a:pPr>
            <a:r>
              <a:rPr lang="de-DE" sz="3000" spc="31" dirty="0">
                <a:solidFill>
                  <a:srgbClr val="F1EFEB"/>
                </a:solidFill>
                <a:latin typeface="Open Sans Light"/>
              </a:rPr>
              <a:t>Was hilft euch gegen Prokrastination? </a:t>
            </a:r>
          </a:p>
          <a:p>
            <a:pPr algn="ctr">
              <a:lnSpc>
                <a:spcPts val="4479"/>
              </a:lnSpc>
            </a:pPr>
            <a:endParaRPr lang="de-DE" sz="3000" spc="31" dirty="0">
              <a:solidFill>
                <a:srgbClr val="F1EFEB"/>
              </a:solidFill>
              <a:latin typeface="Open Sans Light"/>
            </a:endParaRPr>
          </a:p>
          <a:p>
            <a:pPr algn="ctr">
              <a:lnSpc>
                <a:spcPts val="4479"/>
              </a:lnSpc>
            </a:pPr>
            <a:r>
              <a:rPr lang="de-DE" sz="3000" spc="31" dirty="0">
                <a:solidFill>
                  <a:srgbClr val="F1EFEB"/>
                </a:solidFill>
                <a:latin typeface="Open Sans Light"/>
              </a:rPr>
              <a:t>Sammelt eure Antworten auf Moderationskarten.</a:t>
            </a:r>
          </a:p>
        </p:txBody>
      </p:sp>
      <p:sp>
        <p:nvSpPr>
          <p:cNvPr id="6" name="TextBox 10">
            <a:extLst>
              <a:ext uri="{FF2B5EF4-FFF2-40B4-BE49-F238E27FC236}">
                <a16:creationId xmlns:a16="http://schemas.microsoft.com/office/drawing/2014/main" id="{E0F8DE9D-909C-C20B-6DC1-D3693D362BEA}"/>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5532A8C1-0EE5-52EC-6BBA-D627F1BA0B19}"/>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2" name="TextBox 13">
            <a:extLst>
              <a:ext uri="{FF2B5EF4-FFF2-40B4-BE49-F238E27FC236}">
                <a16:creationId xmlns:a16="http://schemas.microsoft.com/office/drawing/2014/main" id="{F032FEEB-C5D2-BDDA-4837-4A68186277EB}"/>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3" name="Freeform 3"/>
          <p:cNvSpPr/>
          <p:nvPr/>
        </p:nvSpPr>
        <p:spPr>
          <a:xfrm>
            <a:off x="1104900" y="2390565"/>
            <a:ext cx="16078200" cy="7828778"/>
          </a:xfrm>
          <a:custGeom>
            <a:avLst/>
            <a:gdLst/>
            <a:ahLst/>
            <a:cxnLst/>
            <a:rect l="l" t="t" r="r" b="b"/>
            <a:pathLst>
              <a:path w="16078200" h="7828778">
                <a:moveTo>
                  <a:pt x="0" y="0"/>
                </a:moveTo>
                <a:lnTo>
                  <a:pt x="16078200" y="0"/>
                </a:lnTo>
                <a:lnTo>
                  <a:pt x="16078200" y="7828779"/>
                </a:lnTo>
                <a:lnTo>
                  <a:pt x="0" y="7828779"/>
                </a:lnTo>
                <a:lnTo>
                  <a:pt x="0" y="0"/>
                </a:lnTo>
                <a:close/>
              </a:path>
            </a:pathLst>
          </a:custGeom>
          <a:blipFill>
            <a:blip r:embed="rId2"/>
            <a:stretch>
              <a:fillRect b="-1713"/>
            </a:stretch>
          </a:blipFill>
        </p:spPr>
      </p:sp>
      <p:sp>
        <p:nvSpPr>
          <p:cNvPr id="6" name="TextBox 6"/>
          <p:cNvSpPr txBox="1"/>
          <p:nvPr/>
        </p:nvSpPr>
        <p:spPr>
          <a:xfrm>
            <a:off x="1764999" y="6873214"/>
            <a:ext cx="4401847" cy="815340"/>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Ablenkungen verringern </a:t>
            </a:r>
          </a:p>
          <a:p>
            <a:pPr algn="just">
              <a:lnSpc>
                <a:spcPts val="3359"/>
              </a:lnSpc>
            </a:pPr>
            <a:r>
              <a:rPr lang="en-US" sz="2400">
                <a:solidFill>
                  <a:srgbClr val="35393D"/>
                </a:solidFill>
                <a:latin typeface="Open Sans"/>
              </a:rPr>
              <a:t>(z.B. App Plantie) </a:t>
            </a:r>
          </a:p>
        </p:txBody>
      </p:sp>
      <p:sp>
        <p:nvSpPr>
          <p:cNvPr id="7" name="TextBox 7"/>
          <p:cNvSpPr txBox="1"/>
          <p:nvPr/>
        </p:nvSpPr>
        <p:spPr>
          <a:xfrm>
            <a:off x="8163077" y="5489615"/>
            <a:ext cx="4401847" cy="815340"/>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Rituale schaffen, um pünktlich zu starten</a:t>
            </a:r>
          </a:p>
        </p:txBody>
      </p:sp>
      <p:sp>
        <p:nvSpPr>
          <p:cNvPr id="8" name="TextBox 8"/>
          <p:cNvSpPr txBox="1"/>
          <p:nvPr/>
        </p:nvSpPr>
        <p:spPr>
          <a:xfrm>
            <a:off x="3069924" y="5292336"/>
            <a:ext cx="4401847" cy="842475"/>
          </a:xfrm>
          <a:prstGeom prst="rect">
            <a:avLst/>
          </a:prstGeom>
        </p:spPr>
        <p:txBody>
          <a:bodyPr lIns="0" tIns="0" rIns="0" bIns="0" rtlCol="0" anchor="t">
            <a:spAutoFit/>
          </a:bodyPr>
          <a:lstStyle/>
          <a:p>
            <a:pPr algn="just">
              <a:lnSpc>
                <a:spcPts val="3359"/>
              </a:lnSpc>
            </a:pPr>
            <a:r>
              <a:rPr lang="de-DE" sz="2400" dirty="0">
                <a:solidFill>
                  <a:srgbClr val="35393D"/>
                </a:solidFill>
                <a:latin typeface="Open Sans"/>
              </a:rPr>
              <a:t>Emotionen regulieren (z.B. Glaubenssätze abändern) </a:t>
            </a:r>
          </a:p>
        </p:txBody>
      </p:sp>
      <p:sp>
        <p:nvSpPr>
          <p:cNvPr id="9" name="TextBox 9"/>
          <p:cNvSpPr txBox="1"/>
          <p:nvPr/>
        </p:nvSpPr>
        <p:spPr>
          <a:xfrm>
            <a:off x="4467377" y="7907629"/>
            <a:ext cx="4401847" cy="753745"/>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Ziele vor Augen führen </a:t>
            </a:r>
          </a:p>
          <a:p>
            <a:pPr algn="just">
              <a:lnSpc>
                <a:spcPts val="2800"/>
              </a:lnSpc>
            </a:pPr>
            <a:r>
              <a:rPr lang="en-US" sz="2000">
                <a:solidFill>
                  <a:srgbClr val="35393D"/>
                </a:solidFill>
                <a:latin typeface="Open Sans Italics"/>
              </a:rPr>
              <a:t>("Ich will da sein, wo ich bin") </a:t>
            </a:r>
          </a:p>
        </p:txBody>
      </p:sp>
      <p:sp>
        <p:nvSpPr>
          <p:cNvPr id="10" name="TextBox 10"/>
          <p:cNvSpPr txBox="1"/>
          <p:nvPr/>
        </p:nvSpPr>
        <p:spPr>
          <a:xfrm>
            <a:off x="5950492" y="6721764"/>
            <a:ext cx="4401847" cy="396240"/>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Ordnung am Arbeitsplatz</a:t>
            </a:r>
          </a:p>
        </p:txBody>
      </p:sp>
      <p:sp>
        <p:nvSpPr>
          <p:cNvPr id="11" name="TextBox 11"/>
          <p:cNvSpPr txBox="1"/>
          <p:nvPr/>
        </p:nvSpPr>
        <p:spPr>
          <a:xfrm>
            <a:off x="7471771" y="3617249"/>
            <a:ext cx="4401847" cy="1458595"/>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Realistischer Lernplan </a:t>
            </a:r>
          </a:p>
          <a:p>
            <a:pPr algn="just">
              <a:lnSpc>
                <a:spcPts val="2800"/>
              </a:lnSpc>
            </a:pPr>
            <a:r>
              <a:rPr lang="en-US" sz="2000">
                <a:solidFill>
                  <a:srgbClr val="35393D"/>
                </a:solidFill>
                <a:latin typeface="Open Sans Italics"/>
              </a:rPr>
              <a:t>(Wie viel kann ich in der Zeit schaffen? Wann und wie lege ich eine Pause ein?) </a:t>
            </a:r>
          </a:p>
        </p:txBody>
      </p:sp>
      <p:sp>
        <p:nvSpPr>
          <p:cNvPr id="12" name="TextBox 12"/>
          <p:cNvSpPr txBox="1"/>
          <p:nvPr/>
        </p:nvSpPr>
        <p:spPr>
          <a:xfrm>
            <a:off x="9437971" y="7555204"/>
            <a:ext cx="4871293" cy="1458595"/>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To-Do Kärtchen</a:t>
            </a:r>
          </a:p>
          <a:p>
            <a:pPr algn="just">
              <a:lnSpc>
                <a:spcPts val="2800"/>
              </a:lnSpc>
            </a:pPr>
            <a:r>
              <a:rPr lang="en-US" sz="2000">
                <a:solidFill>
                  <a:srgbClr val="35393D"/>
                </a:solidFill>
                <a:latin typeface="Open Sans Italics"/>
              </a:rPr>
              <a:t>überlegen, welche sind wichtig und erreichbar, in Reihenfolge bringen und nur so verwenden, dass eine sichtbar ist </a:t>
            </a:r>
          </a:p>
        </p:txBody>
      </p:sp>
      <p:sp>
        <p:nvSpPr>
          <p:cNvPr id="13" name="TextBox 13"/>
          <p:cNvSpPr txBox="1"/>
          <p:nvPr/>
        </p:nvSpPr>
        <p:spPr>
          <a:xfrm>
            <a:off x="11087606" y="6333144"/>
            <a:ext cx="4871293" cy="815340"/>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Zeitmanagement mit ALPEN-Methode oder ABCD-Methode</a:t>
            </a:r>
          </a:p>
        </p:txBody>
      </p:sp>
      <p:sp>
        <p:nvSpPr>
          <p:cNvPr id="14" name="TextBox 14"/>
          <p:cNvSpPr txBox="1"/>
          <p:nvPr/>
        </p:nvSpPr>
        <p:spPr>
          <a:xfrm>
            <a:off x="12108341" y="4774765"/>
            <a:ext cx="4401847" cy="396240"/>
          </a:xfrm>
          <a:prstGeom prst="rect">
            <a:avLst/>
          </a:prstGeom>
        </p:spPr>
        <p:txBody>
          <a:bodyPr lIns="0" tIns="0" rIns="0" bIns="0" rtlCol="0" anchor="t">
            <a:spAutoFit/>
          </a:bodyPr>
          <a:lstStyle/>
          <a:p>
            <a:pPr algn="just">
              <a:lnSpc>
                <a:spcPts val="3359"/>
              </a:lnSpc>
            </a:pPr>
            <a:r>
              <a:rPr lang="en-US" sz="2400">
                <a:solidFill>
                  <a:srgbClr val="35393D"/>
                </a:solidFill>
                <a:latin typeface="Open Sans"/>
              </a:rPr>
              <a:t>Raumwechsel</a:t>
            </a:r>
          </a:p>
        </p:txBody>
      </p:sp>
      <p:sp>
        <p:nvSpPr>
          <p:cNvPr id="15" name="TextBox 10">
            <a:extLst>
              <a:ext uri="{FF2B5EF4-FFF2-40B4-BE49-F238E27FC236}">
                <a16:creationId xmlns:a16="http://schemas.microsoft.com/office/drawing/2014/main" id="{DCBBB552-9BB9-9D46-AAA9-6A52152733CC}"/>
              </a:ext>
            </a:extLst>
          </p:cNvPr>
          <p:cNvSpPr txBox="1"/>
          <p:nvPr/>
        </p:nvSpPr>
        <p:spPr>
          <a:xfrm>
            <a:off x="918490" y="751212"/>
            <a:ext cx="13740531"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Ideenwolke Prokrastination</a:t>
            </a:r>
            <a:endParaRPr lang="en-US" sz="7000" dirty="0">
              <a:solidFill>
                <a:srgbClr val="444A72"/>
              </a:solidFill>
              <a:latin typeface="Open Sans Bold"/>
            </a:endParaRPr>
          </a:p>
        </p:txBody>
      </p:sp>
      <p:sp>
        <p:nvSpPr>
          <p:cNvPr id="16" name="TextBox 13">
            <a:extLst>
              <a:ext uri="{FF2B5EF4-FFF2-40B4-BE49-F238E27FC236}">
                <a16:creationId xmlns:a16="http://schemas.microsoft.com/office/drawing/2014/main" id="{7FC9A25A-7548-92FF-2356-55DEC99483C6}"/>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8" name="Foliennummernplatzhalter 17">
            <a:extLst>
              <a:ext uri="{FF2B5EF4-FFF2-40B4-BE49-F238E27FC236}">
                <a16:creationId xmlns:a16="http://schemas.microsoft.com/office/drawing/2014/main" id="{CC658865-E2F6-4709-8D5F-AD7856830679}"/>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5813636" y="4807991"/>
            <a:ext cx="6660728" cy="671018"/>
          </a:xfrm>
          <a:prstGeom prst="rect">
            <a:avLst/>
          </a:prstGeom>
        </p:spPr>
        <p:txBody>
          <a:bodyPr wrap="square" lIns="0" tIns="0" rIns="0" bIns="0" rtlCol="0" anchor="t">
            <a:spAutoFit/>
          </a:bodyPr>
          <a:lstStyle/>
          <a:p>
            <a:pPr algn="l">
              <a:lnSpc>
                <a:spcPts val="5599"/>
              </a:lnSpc>
            </a:pPr>
            <a:r>
              <a:rPr lang="en-US" sz="4000" dirty="0">
                <a:solidFill>
                  <a:srgbClr val="35393D"/>
                </a:solidFill>
                <a:latin typeface="Open Sans"/>
              </a:rPr>
              <a:t>"Ich will da sein, wo ich bin." </a:t>
            </a:r>
          </a:p>
        </p:txBody>
      </p:sp>
      <p:sp>
        <p:nvSpPr>
          <p:cNvPr id="6" name="TextBox 10">
            <a:extLst>
              <a:ext uri="{FF2B5EF4-FFF2-40B4-BE49-F238E27FC236}">
                <a16:creationId xmlns:a16="http://schemas.microsoft.com/office/drawing/2014/main" id="{E640CD52-BDC3-83D9-C430-ABBD063F90BE}"/>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Ideenwolke Prokrastination</a:t>
            </a:r>
            <a:endParaRPr lang="en-US" sz="7000" dirty="0">
              <a:solidFill>
                <a:srgbClr val="444A72"/>
              </a:solidFill>
              <a:latin typeface="Open Sans Bold"/>
            </a:endParaRPr>
          </a:p>
        </p:txBody>
      </p:sp>
      <p:sp>
        <p:nvSpPr>
          <p:cNvPr id="7" name="TextBox 13">
            <a:extLst>
              <a:ext uri="{FF2B5EF4-FFF2-40B4-BE49-F238E27FC236}">
                <a16:creationId xmlns:a16="http://schemas.microsoft.com/office/drawing/2014/main" id="{57404F6A-00E3-B64A-DE99-DE909C79FD17}"/>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9" name="Foliennummernplatzhalter 8">
            <a:extLst>
              <a:ext uri="{FF2B5EF4-FFF2-40B4-BE49-F238E27FC236}">
                <a16:creationId xmlns:a16="http://schemas.microsoft.com/office/drawing/2014/main" id="{02DC9933-FA21-0389-0CC1-6C2B37B33D80}"/>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4479765" y="4152171"/>
            <a:ext cx="9328470" cy="1982657"/>
          </a:xfrm>
          <a:prstGeom prst="rect">
            <a:avLst/>
          </a:prstGeom>
        </p:spPr>
        <p:txBody>
          <a:bodyPr wrap="square" lIns="0" tIns="0" rIns="0" bIns="0" rtlCol="0" anchor="t">
            <a:spAutoFit/>
          </a:bodyPr>
          <a:lstStyle/>
          <a:p>
            <a:pPr algn="ctr">
              <a:lnSpc>
                <a:spcPts val="5175"/>
              </a:lnSpc>
            </a:pPr>
            <a:r>
              <a:rPr lang="de-DE" sz="4000" dirty="0">
                <a:solidFill>
                  <a:srgbClr val="35393D"/>
                </a:solidFill>
                <a:latin typeface="Open Sans"/>
              </a:rPr>
              <a:t>"Ich will da sein, wo ich bin.</a:t>
            </a:r>
          </a:p>
          <a:p>
            <a:pPr algn="ctr">
              <a:lnSpc>
                <a:spcPts val="5175"/>
              </a:lnSpc>
            </a:pPr>
            <a:r>
              <a:rPr lang="de-DE" sz="4000" dirty="0">
                <a:solidFill>
                  <a:srgbClr val="35393D"/>
                </a:solidFill>
                <a:latin typeface="Open Sans"/>
              </a:rPr>
              <a:t> </a:t>
            </a:r>
          </a:p>
          <a:p>
            <a:pPr algn="ctr">
              <a:lnSpc>
                <a:spcPts val="5175"/>
              </a:lnSpc>
            </a:pPr>
            <a:r>
              <a:rPr lang="de-DE" sz="4000" dirty="0">
                <a:solidFill>
                  <a:srgbClr val="35393D"/>
                </a:solidFill>
                <a:latin typeface="Open Sans"/>
              </a:rPr>
              <a:t>Alles andere wäre mir zu teuer..."</a:t>
            </a:r>
          </a:p>
        </p:txBody>
      </p:sp>
      <p:sp>
        <p:nvSpPr>
          <p:cNvPr id="6" name="TextBox 10">
            <a:extLst>
              <a:ext uri="{FF2B5EF4-FFF2-40B4-BE49-F238E27FC236}">
                <a16:creationId xmlns:a16="http://schemas.microsoft.com/office/drawing/2014/main" id="{EB5DC5A1-E94F-B2E8-7C52-7EE6B5ACDF14}"/>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Ideenwolke Prokrastination</a:t>
            </a:r>
            <a:endParaRPr lang="en-US" sz="7000" dirty="0">
              <a:solidFill>
                <a:srgbClr val="444A72"/>
              </a:solidFill>
              <a:latin typeface="Open Sans Bold"/>
            </a:endParaRPr>
          </a:p>
        </p:txBody>
      </p:sp>
      <p:sp>
        <p:nvSpPr>
          <p:cNvPr id="7" name="TextBox 13">
            <a:extLst>
              <a:ext uri="{FF2B5EF4-FFF2-40B4-BE49-F238E27FC236}">
                <a16:creationId xmlns:a16="http://schemas.microsoft.com/office/drawing/2014/main" id="{76B530E9-8B2A-AC8D-EFBA-4C2C4256AA2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9" name="Foliennummernplatzhalter 8">
            <a:extLst>
              <a:ext uri="{FF2B5EF4-FFF2-40B4-BE49-F238E27FC236}">
                <a16:creationId xmlns:a16="http://schemas.microsoft.com/office/drawing/2014/main" id="{A6F72FA0-2424-21BE-1F49-B549A059FC63}"/>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877711"/>
            <a:ext cx="6525520" cy="7074503"/>
            <a:chOff x="0" y="0"/>
            <a:chExt cx="8700694" cy="9432671"/>
          </a:xfrm>
        </p:grpSpPr>
        <p:sp>
          <p:nvSpPr>
            <p:cNvPr id="3" name="Freeform 3"/>
            <p:cNvSpPr/>
            <p:nvPr/>
          </p:nvSpPr>
          <p:spPr>
            <a:xfrm>
              <a:off x="0" y="0"/>
              <a:ext cx="8700643" cy="9432671"/>
            </a:xfrm>
            <a:custGeom>
              <a:avLst/>
              <a:gdLst/>
              <a:ahLst/>
              <a:cxnLst/>
              <a:rect l="l" t="t" r="r" b="b"/>
              <a:pathLst>
                <a:path w="8700643" h="9432671">
                  <a:moveTo>
                    <a:pt x="4350385" y="0"/>
                  </a:moveTo>
                  <a:cubicBezTo>
                    <a:pt x="1946910" y="0"/>
                    <a:pt x="0" y="1946910"/>
                    <a:pt x="0" y="4350385"/>
                  </a:cubicBezTo>
                  <a:lnTo>
                    <a:pt x="0" y="9432671"/>
                  </a:lnTo>
                  <a:lnTo>
                    <a:pt x="8700643" y="9432671"/>
                  </a:lnTo>
                  <a:lnTo>
                    <a:pt x="8700643" y="4350385"/>
                  </a:lnTo>
                  <a:cubicBezTo>
                    <a:pt x="8700643" y="1946910"/>
                    <a:pt x="6753733" y="0"/>
                    <a:pt x="4350385" y="0"/>
                  </a:cubicBezTo>
                  <a:close/>
                </a:path>
              </a:pathLst>
            </a:custGeom>
            <a:blipFill>
              <a:blip r:embed="rId2"/>
              <a:stretch>
                <a:fillRect l="-31360" r="-31404"/>
              </a:stretch>
            </a:blipFill>
          </p:spPr>
        </p:sp>
      </p:grpSp>
      <p:sp>
        <p:nvSpPr>
          <p:cNvPr id="4" name="TextBox 4"/>
          <p:cNvSpPr txBox="1"/>
          <p:nvPr/>
        </p:nvSpPr>
        <p:spPr>
          <a:xfrm>
            <a:off x="8762933" y="4460681"/>
            <a:ext cx="9155563" cy="1138218"/>
          </a:xfrm>
          <a:prstGeom prst="rect">
            <a:avLst/>
          </a:prstGeom>
        </p:spPr>
        <p:txBody>
          <a:bodyPr lIns="0" tIns="0" rIns="0" bIns="0" rtlCol="0" anchor="t">
            <a:spAutoFit/>
          </a:bodyPr>
          <a:lstStyle/>
          <a:p>
            <a:pPr algn="l">
              <a:lnSpc>
                <a:spcPts val="9099"/>
              </a:lnSpc>
            </a:pPr>
            <a:r>
              <a:rPr lang="en-US" sz="6499">
                <a:solidFill>
                  <a:srgbClr val="444A72"/>
                </a:solidFill>
                <a:latin typeface="Open Sans Bold"/>
              </a:rPr>
              <a:t>STRESSBEWÄLTIGUNG </a:t>
            </a:r>
          </a:p>
        </p:txBody>
      </p:sp>
      <p:sp>
        <p:nvSpPr>
          <p:cNvPr id="5" name="TextBox 5"/>
          <p:cNvSpPr txBox="1"/>
          <p:nvPr/>
        </p:nvSpPr>
        <p:spPr>
          <a:xfrm>
            <a:off x="12581163" y="6043041"/>
            <a:ext cx="1431255" cy="416071"/>
          </a:xfrm>
          <a:prstGeom prst="rect">
            <a:avLst/>
          </a:prstGeom>
        </p:spPr>
        <p:txBody>
          <a:bodyPr lIns="0" tIns="0" rIns="0" bIns="0" rtlCol="0" anchor="t">
            <a:spAutoFit/>
          </a:bodyPr>
          <a:lstStyle/>
          <a:p>
            <a:pPr algn="l">
              <a:lnSpc>
                <a:spcPts val="3358"/>
              </a:lnSpc>
            </a:pPr>
            <a:r>
              <a:rPr lang="en-US" sz="2399" spc="479" dirty="0">
                <a:latin typeface="Open Sans"/>
              </a:rPr>
              <a:t>PART 3 </a:t>
            </a:r>
          </a:p>
        </p:txBody>
      </p:sp>
      <p:sp>
        <p:nvSpPr>
          <p:cNvPr id="8" name="Foliennummernplatzhalter 7">
            <a:extLst>
              <a:ext uri="{FF2B5EF4-FFF2-40B4-BE49-F238E27FC236}">
                <a16:creationId xmlns:a16="http://schemas.microsoft.com/office/drawing/2014/main" id="{19FA5CE2-3762-849F-E9D2-D2CDD765872F}"/>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2" name="Freeform 2"/>
          <p:cNvSpPr/>
          <p:nvPr/>
        </p:nvSpPr>
        <p:spPr>
          <a:xfrm>
            <a:off x="17259271" y="0"/>
            <a:ext cx="47577" cy="145803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2406753" y="5125453"/>
            <a:ext cx="13474494" cy="570605"/>
          </a:xfrm>
          <a:prstGeom prst="rect">
            <a:avLst/>
          </a:prstGeom>
        </p:spPr>
        <p:txBody>
          <a:bodyPr lIns="0" tIns="0" rIns="0" bIns="0" rtlCol="0" anchor="t">
            <a:spAutoFit/>
          </a:bodyPr>
          <a:lstStyle/>
          <a:p>
            <a:pPr algn="ctr">
              <a:lnSpc>
                <a:spcPts val="4899"/>
              </a:lnSpc>
            </a:pPr>
            <a:r>
              <a:rPr lang="de-DE" sz="3000" spc="31" dirty="0">
                <a:solidFill>
                  <a:srgbClr val="F1EFEB"/>
                </a:solidFill>
                <a:latin typeface="Open Sans Light"/>
              </a:rPr>
              <a:t>Geht in Tandems zusammen und tauscht euch zu unseren Fragen aus!</a:t>
            </a:r>
          </a:p>
        </p:txBody>
      </p:sp>
      <p:sp>
        <p:nvSpPr>
          <p:cNvPr id="6" name="TextBox 10">
            <a:extLst>
              <a:ext uri="{FF2B5EF4-FFF2-40B4-BE49-F238E27FC236}">
                <a16:creationId xmlns:a16="http://schemas.microsoft.com/office/drawing/2014/main" id="{18E75FD1-FC09-4FBD-5A17-F91B5ABE354F}"/>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Walk &amp; Talk</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170CF3DC-8B34-DFAB-8A2D-65EC6904A33C}"/>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3" name="TextBox 13">
            <a:extLst>
              <a:ext uri="{FF2B5EF4-FFF2-40B4-BE49-F238E27FC236}">
                <a16:creationId xmlns:a16="http://schemas.microsoft.com/office/drawing/2014/main" id="{EB66AFA6-07A1-8CAF-4405-989784229DF7}"/>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2" name="Freeform 2"/>
          <p:cNvSpPr/>
          <p:nvPr/>
        </p:nvSpPr>
        <p:spPr>
          <a:xfrm>
            <a:off x="4645285" y="2961370"/>
            <a:ext cx="6482715" cy="4628417"/>
          </a:xfrm>
          <a:custGeom>
            <a:avLst/>
            <a:gdLst/>
            <a:ahLst/>
            <a:cxnLst/>
            <a:rect l="l" t="t" r="r" b="b"/>
            <a:pathLst>
              <a:path w="6482715" h="4628417">
                <a:moveTo>
                  <a:pt x="0" y="0"/>
                </a:moveTo>
                <a:lnTo>
                  <a:pt x="6482715" y="0"/>
                </a:lnTo>
                <a:lnTo>
                  <a:pt x="6482715" y="4628417"/>
                </a:lnTo>
                <a:lnTo>
                  <a:pt x="0" y="4628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295436" y="2888923"/>
            <a:ext cx="284493" cy="1098499"/>
          </a:xfrm>
          <a:custGeom>
            <a:avLst/>
            <a:gdLst/>
            <a:ahLst/>
            <a:cxnLst/>
            <a:rect l="l" t="t" r="r" b="b"/>
            <a:pathLst>
              <a:path w="284493" h="1098499">
                <a:moveTo>
                  <a:pt x="0" y="0"/>
                </a:moveTo>
                <a:lnTo>
                  <a:pt x="284492" y="0"/>
                </a:lnTo>
                <a:lnTo>
                  <a:pt x="284492" y="1098499"/>
                </a:lnTo>
                <a:lnTo>
                  <a:pt x="0" y="1098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314486" y="5177333"/>
            <a:ext cx="284493" cy="1098499"/>
          </a:xfrm>
          <a:custGeom>
            <a:avLst/>
            <a:gdLst/>
            <a:ahLst/>
            <a:cxnLst/>
            <a:rect l="l" t="t" r="r" b="b"/>
            <a:pathLst>
              <a:path w="284493" h="1098499">
                <a:moveTo>
                  <a:pt x="0" y="0"/>
                </a:moveTo>
                <a:lnTo>
                  <a:pt x="284492" y="0"/>
                </a:lnTo>
                <a:lnTo>
                  <a:pt x="284492" y="1098499"/>
                </a:lnTo>
                <a:lnTo>
                  <a:pt x="0" y="1098499"/>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sp>
      <p:sp>
        <p:nvSpPr>
          <p:cNvPr id="5" name="Freeform 5"/>
          <p:cNvSpPr/>
          <p:nvPr/>
        </p:nvSpPr>
        <p:spPr>
          <a:xfrm>
            <a:off x="15314486" y="7478801"/>
            <a:ext cx="284493" cy="1098499"/>
          </a:xfrm>
          <a:custGeom>
            <a:avLst/>
            <a:gdLst/>
            <a:ahLst/>
            <a:cxnLst/>
            <a:rect l="l" t="t" r="r" b="b"/>
            <a:pathLst>
              <a:path w="284493" h="1098499">
                <a:moveTo>
                  <a:pt x="0" y="0"/>
                </a:moveTo>
                <a:lnTo>
                  <a:pt x="284492" y="0"/>
                </a:lnTo>
                <a:lnTo>
                  <a:pt x="284492" y="1098500"/>
                </a:lnTo>
                <a:lnTo>
                  <a:pt x="0" y="1098500"/>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sp>
      <p:sp>
        <p:nvSpPr>
          <p:cNvPr id="6" name="Freeform 6"/>
          <p:cNvSpPr/>
          <p:nvPr/>
        </p:nvSpPr>
        <p:spPr>
          <a:xfrm>
            <a:off x="13540464" y="1890932"/>
            <a:ext cx="3718836" cy="881739"/>
          </a:xfrm>
          <a:custGeom>
            <a:avLst/>
            <a:gdLst/>
            <a:ahLst/>
            <a:cxnLst/>
            <a:rect l="l" t="t" r="r" b="b"/>
            <a:pathLst>
              <a:path w="3718836" h="881739">
                <a:moveTo>
                  <a:pt x="0" y="0"/>
                </a:moveTo>
                <a:lnTo>
                  <a:pt x="3718836" y="0"/>
                </a:lnTo>
                <a:lnTo>
                  <a:pt x="3718836" y="881738"/>
                </a:lnTo>
                <a:lnTo>
                  <a:pt x="0" y="881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3540464" y="4177065"/>
            <a:ext cx="3718836" cy="881739"/>
          </a:xfrm>
          <a:custGeom>
            <a:avLst/>
            <a:gdLst/>
            <a:ahLst/>
            <a:cxnLst/>
            <a:rect l="l" t="t" r="r" b="b"/>
            <a:pathLst>
              <a:path w="3718836" h="881739">
                <a:moveTo>
                  <a:pt x="0" y="0"/>
                </a:moveTo>
                <a:lnTo>
                  <a:pt x="3718836" y="0"/>
                </a:lnTo>
                <a:lnTo>
                  <a:pt x="3718836" y="881739"/>
                </a:lnTo>
                <a:lnTo>
                  <a:pt x="0" y="881739"/>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sp>
      <p:sp>
        <p:nvSpPr>
          <p:cNvPr id="8" name="Freeform 8"/>
          <p:cNvSpPr/>
          <p:nvPr/>
        </p:nvSpPr>
        <p:spPr>
          <a:xfrm>
            <a:off x="13540464" y="6458988"/>
            <a:ext cx="3718836" cy="881739"/>
          </a:xfrm>
          <a:custGeom>
            <a:avLst/>
            <a:gdLst/>
            <a:ahLst/>
            <a:cxnLst/>
            <a:rect l="l" t="t" r="r" b="b"/>
            <a:pathLst>
              <a:path w="3718836" h="881739">
                <a:moveTo>
                  <a:pt x="0" y="0"/>
                </a:moveTo>
                <a:lnTo>
                  <a:pt x="3718836" y="0"/>
                </a:lnTo>
                <a:lnTo>
                  <a:pt x="3718836" y="881739"/>
                </a:lnTo>
                <a:lnTo>
                  <a:pt x="0" y="8817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3540464" y="8760457"/>
            <a:ext cx="3718836" cy="881739"/>
          </a:xfrm>
          <a:custGeom>
            <a:avLst/>
            <a:gdLst/>
            <a:ahLst/>
            <a:cxnLst/>
            <a:rect l="l" t="t" r="r" b="b"/>
            <a:pathLst>
              <a:path w="3718836" h="881739">
                <a:moveTo>
                  <a:pt x="0" y="0"/>
                </a:moveTo>
                <a:lnTo>
                  <a:pt x="3718836" y="0"/>
                </a:lnTo>
                <a:lnTo>
                  <a:pt x="3718836" y="881739"/>
                </a:lnTo>
                <a:lnTo>
                  <a:pt x="0" y="881739"/>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sp>
      <p:sp>
        <p:nvSpPr>
          <p:cNvPr id="12" name="TextBox 12"/>
          <p:cNvSpPr txBox="1"/>
          <p:nvPr/>
        </p:nvSpPr>
        <p:spPr>
          <a:xfrm>
            <a:off x="14690341" y="2024301"/>
            <a:ext cx="1419073" cy="529761"/>
          </a:xfrm>
          <a:prstGeom prst="rect">
            <a:avLst/>
          </a:prstGeom>
        </p:spPr>
        <p:txBody>
          <a:bodyPr lIns="0" tIns="0" rIns="0" bIns="0" rtlCol="0" anchor="t">
            <a:spAutoFit/>
          </a:bodyPr>
          <a:lstStyle/>
          <a:p>
            <a:pPr algn="l">
              <a:lnSpc>
                <a:spcPts val="4200"/>
              </a:lnSpc>
            </a:pPr>
            <a:r>
              <a:rPr lang="en-US" sz="3000" dirty="0">
                <a:solidFill>
                  <a:srgbClr val="000000"/>
                </a:solidFill>
                <a:latin typeface="Open Sans Light"/>
              </a:rPr>
              <a:t>Stressor</a:t>
            </a:r>
          </a:p>
        </p:txBody>
      </p:sp>
      <p:sp>
        <p:nvSpPr>
          <p:cNvPr id="13" name="TextBox 13"/>
          <p:cNvSpPr txBox="1"/>
          <p:nvPr/>
        </p:nvSpPr>
        <p:spPr>
          <a:xfrm>
            <a:off x="14366510" y="8893826"/>
            <a:ext cx="2104244" cy="529761"/>
          </a:xfrm>
          <a:prstGeom prst="rect">
            <a:avLst/>
          </a:prstGeom>
        </p:spPr>
        <p:txBody>
          <a:bodyPr lIns="0" tIns="0" rIns="0" bIns="0" rtlCol="0" anchor="t">
            <a:spAutoFit/>
          </a:bodyPr>
          <a:lstStyle/>
          <a:p>
            <a:pPr algn="l">
              <a:lnSpc>
                <a:spcPts val="4200"/>
              </a:lnSpc>
            </a:pPr>
            <a:r>
              <a:rPr lang="en-US" sz="3000">
                <a:solidFill>
                  <a:srgbClr val="000000"/>
                </a:solidFill>
                <a:latin typeface="Open Sans Light"/>
              </a:rPr>
              <a:t>Stressfolgen</a:t>
            </a:r>
          </a:p>
        </p:txBody>
      </p:sp>
      <p:sp>
        <p:nvSpPr>
          <p:cNvPr id="14" name="TextBox 14"/>
          <p:cNvSpPr txBox="1"/>
          <p:nvPr/>
        </p:nvSpPr>
        <p:spPr>
          <a:xfrm>
            <a:off x="14192155" y="6592357"/>
            <a:ext cx="2452878" cy="529761"/>
          </a:xfrm>
          <a:prstGeom prst="rect">
            <a:avLst/>
          </a:prstGeom>
        </p:spPr>
        <p:txBody>
          <a:bodyPr lIns="0" tIns="0" rIns="0" bIns="0" rtlCol="0" anchor="t">
            <a:spAutoFit/>
          </a:bodyPr>
          <a:lstStyle/>
          <a:p>
            <a:pPr algn="l">
              <a:lnSpc>
                <a:spcPts val="4200"/>
              </a:lnSpc>
            </a:pPr>
            <a:r>
              <a:rPr lang="en-US" sz="3000">
                <a:solidFill>
                  <a:srgbClr val="000000"/>
                </a:solidFill>
                <a:latin typeface="Open Sans Light"/>
              </a:rPr>
              <a:t>Stressreaktion</a:t>
            </a:r>
          </a:p>
        </p:txBody>
      </p:sp>
      <p:sp>
        <p:nvSpPr>
          <p:cNvPr id="15" name="TextBox 15"/>
          <p:cNvSpPr txBox="1"/>
          <p:nvPr/>
        </p:nvSpPr>
        <p:spPr>
          <a:xfrm>
            <a:off x="13960859" y="4270248"/>
            <a:ext cx="2991593" cy="529761"/>
          </a:xfrm>
          <a:prstGeom prst="rect">
            <a:avLst/>
          </a:prstGeom>
        </p:spPr>
        <p:txBody>
          <a:bodyPr lIns="0" tIns="0" rIns="0" bIns="0" rtlCol="0" anchor="t">
            <a:spAutoFit/>
          </a:bodyPr>
          <a:lstStyle/>
          <a:p>
            <a:pPr algn="l">
              <a:lnSpc>
                <a:spcPts val="4200"/>
              </a:lnSpc>
            </a:pPr>
            <a:r>
              <a:rPr lang="en-US" sz="3000" dirty="0" err="1">
                <a:solidFill>
                  <a:srgbClr val="000000"/>
                </a:solidFill>
                <a:latin typeface="Open Sans Light"/>
              </a:rPr>
              <a:t>Stressbewertung</a:t>
            </a:r>
            <a:r>
              <a:rPr lang="en-US" sz="3000" dirty="0">
                <a:solidFill>
                  <a:srgbClr val="000000"/>
                </a:solidFill>
                <a:latin typeface="Open Sans Light"/>
              </a:rPr>
              <a:t> </a:t>
            </a:r>
          </a:p>
        </p:txBody>
      </p:sp>
      <p:sp>
        <p:nvSpPr>
          <p:cNvPr id="17" name="TextBox 17"/>
          <p:cNvSpPr txBox="1"/>
          <p:nvPr/>
        </p:nvSpPr>
        <p:spPr>
          <a:xfrm>
            <a:off x="1028700" y="7752874"/>
            <a:ext cx="5836568" cy="1310135"/>
          </a:xfrm>
          <a:prstGeom prst="rect">
            <a:avLst/>
          </a:prstGeom>
        </p:spPr>
        <p:txBody>
          <a:bodyPr lIns="0" tIns="0" rIns="0" bIns="0" rtlCol="0" anchor="t">
            <a:spAutoFit/>
          </a:bodyPr>
          <a:lstStyle/>
          <a:p>
            <a:pPr algn="ctr">
              <a:lnSpc>
                <a:spcPts val="3449"/>
              </a:lnSpc>
            </a:pPr>
            <a:r>
              <a:rPr lang="en-US" sz="2499" dirty="0">
                <a:solidFill>
                  <a:srgbClr val="000000"/>
                </a:solidFill>
                <a:latin typeface="Open Sans Bold"/>
              </a:rPr>
              <a:t>Amygdala</a:t>
            </a:r>
          </a:p>
          <a:p>
            <a:pPr algn="ctr">
              <a:lnSpc>
                <a:spcPts val="3449"/>
              </a:lnSpc>
            </a:pPr>
            <a:r>
              <a:rPr lang="de-DE" sz="2499" dirty="0">
                <a:solidFill>
                  <a:srgbClr val="000000"/>
                </a:solidFill>
                <a:latin typeface="Open Sans Light"/>
              </a:rPr>
              <a:t>erkennt Bedrohung und löst Angstreaktion über den Sympathikus aus</a:t>
            </a:r>
          </a:p>
        </p:txBody>
      </p:sp>
      <p:sp>
        <p:nvSpPr>
          <p:cNvPr id="18" name="TextBox 18"/>
          <p:cNvSpPr txBox="1"/>
          <p:nvPr/>
        </p:nvSpPr>
        <p:spPr>
          <a:xfrm>
            <a:off x="7487193" y="7752874"/>
            <a:ext cx="5030695" cy="871985"/>
          </a:xfrm>
          <a:prstGeom prst="rect">
            <a:avLst/>
          </a:prstGeom>
        </p:spPr>
        <p:txBody>
          <a:bodyPr lIns="0" tIns="0" rIns="0" bIns="0" rtlCol="0" anchor="t">
            <a:spAutoFit/>
          </a:bodyPr>
          <a:lstStyle/>
          <a:p>
            <a:pPr algn="ctr">
              <a:lnSpc>
                <a:spcPts val="3449"/>
              </a:lnSpc>
            </a:pPr>
            <a:r>
              <a:rPr lang="de-DE" sz="2499" dirty="0">
                <a:solidFill>
                  <a:srgbClr val="000000"/>
                </a:solidFill>
                <a:latin typeface="Open Sans Bold"/>
              </a:rPr>
              <a:t>Nebenniere</a:t>
            </a:r>
          </a:p>
          <a:p>
            <a:pPr algn="l">
              <a:lnSpc>
                <a:spcPts val="3449"/>
              </a:lnSpc>
            </a:pPr>
            <a:r>
              <a:rPr lang="de-DE" sz="2499" dirty="0">
                <a:solidFill>
                  <a:srgbClr val="000000"/>
                </a:solidFill>
                <a:latin typeface="Open Sans Light"/>
              </a:rPr>
              <a:t>schüttet Stresshormon Cortisol aus</a:t>
            </a:r>
          </a:p>
        </p:txBody>
      </p:sp>
      <p:sp>
        <p:nvSpPr>
          <p:cNvPr id="19" name="TextBox 10">
            <a:extLst>
              <a:ext uri="{FF2B5EF4-FFF2-40B4-BE49-F238E27FC236}">
                <a16:creationId xmlns:a16="http://schemas.microsoft.com/office/drawing/2014/main" id="{B35AA452-FA8C-773E-3AE8-50FC94D45A71}"/>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Stressentstehung</a:t>
            </a:r>
            <a:endParaRPr lang="en-US" sz="7000" dirty="0">
              <a:solidFill>
                <a:srgbClr val="444A72"/>
              </a:solidFill>
              <a:latin typeface="Open Sans Bold"/>
            </a:endParaRPr>
          </a:p>
        </p:txBody>
      </p:sp>
      <p:sp>
        <p:nvSpPr>
          <p:cNvPr id="20" name="TextBox 13">
            <a:extLst>
              <a:ext uri="{FF2B5EF4-FFF2-40B4-BE49-F238E27FC236}">
                <a16:creationId xmlns:a16="http://schemas.microsoft.com/office/drawing/2014/main" id="{E730640C-01EB-3315-B22A-8F5B08F93B94}"/>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22" name="Foliennummernplatzhalter 21">
            <a:extLst>
              <a:ext uri="{FF2B5EF4-FFF2-40B4-BE49-F238E27FC236}">
                <a16:creationId xmlns:a16="http://schemas.microsoft.com/office/drawing/2014/main" id="{89823DF1-B38B-9D1F-E539-D15426B36542}"/>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010975" y="2238064"/>
            <a:ext cx="6272509" cy="8048935"/>
          </a:xfrm>
          <a:custGeom>
            <a:avLst/>
            <a:gdLst/>
            <a:ahLst/>
            <a:cxnLst/>
            <a:rect l="l" t="t" r="r" b="b"/>
            <a:pathLst>
              <a:path w="6553200" h="8266938">
                <a:moveTo>
                  <a:pt x="0" y="0"/>
                </a:moveTo>
                <a:lnTo>
                  <a:pt x="6553200" y="0"/>
                </a:lnTo>
                <a:lnTo>
                  <a:pt x="6553200" y="8266938"/>
                </a:lnTo>
                <a:lnTo>
                  <a:pt x="0" y="8266938"/>
                </a:lnTo>
                <a:lnTo>
                  <a:pt x="0" y="0"/>
                </a:lnTo>
                <a:close/>
              </a:path>
            </a:pathLst>
          </a:custGeom>
          <a:blipFill>
            <a:blip r:embed="rId2"/>
            <a:stretch>
              <a:fillRect l="-55066" r="-49729" b="-8189"/>
            </a:stretch>
          </a:blipFill>
        </p:spPr>
      </p:sp>
      <p:sp>
        <p:nvSpPr>
          <p:cNvPr id="5" name="TextBox 5"/>
          <p:cNvSpPr txBox="1"/>
          <p:nvPr/>
        </p:nvSpPr>
        <p:spPr>
          <a:xfrm>
            <a:off x="1191787" y="4535157"/>
            <a:ext cx="9123807" cy="2115455"/>
          </a:xfrm>
          <a:prstGeom prst="rect">
            <a:avLst/>
          </a:prstGeom>
        </p:spPr>
        <p:txBody>
          <a:bodyPr lIns="0" tIns="0" rIns="0" bIns="0" rtlCol="0" anchor="t">
            <a:spAutoFit/>
          </a:bodyPr>
          <a:lstStyle/>
          <a:p>
            <a:pPr algn="ctr">
              <a:lnSpc>
                <a:spcPts val="4200"/>
              </a:lnSpc>
            </a:pPr>
            <a:r>
              <a:rPr lang="en-US" sz="3000" spc="30">
                <a:solidFill>
                  <a:srgbClr val="000000"/>
                </a:solidFill>
                <a:latin typeface="Open Sans Bold"/>
              </a:rPr>
              <a:t>Situation: </a:t>
            </a:r>
          </a:p>
          <a:p>
            <a:pPr algn="ctr">
              <a:lnSpc>
                <a:spcPts val="4200"/>
              </a:lnSpc>
            </a:pPr>
            <a:r>
              <a:rPr lang="en-US" sz="3000" spc="30">
                <a:solidFill>
                  <a:srgbClr val="000000"/>
                </a:solidFill>
                <a:latin typeface="Open Sans Light Italics"/>
              </a:rPr>
              <a:t>Du bist auf dem Weg in die Bib und auf einmal herrscht Bahnchaos. Alle Bahnen fallen aus und du verlierst wichtige Lernzeit.</a:t>
            </a:r>
          </a:p>
        </p:txBody>
      </p:sp>
      <p:sp>
        <p:nvSpPr>
          <p:cNvPr id="7" name="TextBox 10">
            <a:extLst>
              <a:ext uri="{FF2B5EF4-FFF2-40B4-BE49-F238E27FC236}">
                <a16:creationId xmlns:a16="http://schemas.microsoft.com/office/drawing/2014/main" id="{AAA5D36F-EE47-7634-456E-1546A8829287}"/>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Stresserzeugende Gedanken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7287701F-6649-E898-2F2D-82FD3DF8E1B9}"/>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0" name="Foliennummernplatzhalter 9">
            <a:extLst>
              <a:ext uri="{FF2B5EF4-FFF2-40B4-BE49-F238E27FC236}">
                <a16:creationId xmlns:a16="http://schemas.microsoft.com/office/drawing/2014/main" id="{855457B0-9101-9649-3E20-0D351CE46060}"/>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11911" y="6113774"/>
            <a:ext cx="10155450" cy="2624585"/>
          </a:xfrm>
          <a:prstGeom prst="rect">
            <a:avLst/>
          </a:prstGeom>
        </p:spPr>
        <p:txBody>
          <a:bodyPr lIns="0" tIns="0" rIns="0" bIns="0" rtlCol="0" anchor="t">
            <a:spAutoFit/>
          </a:bodyPr>
          <a:lstStyle/>
          <a:p>
            <a:pPr algn="ctr">
              <a:lnSpc>
                <a:spcPts val="3449"/>
              </a:lnSpc>
            </a:pPr>
            <a:r>
              <a:rPr lang="de-DE" sz="2499" spc="24">
                <a:solidFill>
                  <a:srgbClr val="000000"/>
                </a:solidFill>
                <a:latin typeface="Open Sans Bold"/>
              </a:rPr>
              <a:t>Variante B: </a:t>
            </a:r>
          </a:p>
          <a:p>
            <a:pPr algn="ctr">
              <a:lnSpc>
                <a:spcPts val="3449"/>
              </a:lnSpc>
            </a:pPr>
            <a:endParaRPr lang="de-DE" sz="2499" spc="24">
              <a:solidFill>
                <a:srgbClr val="000000"/>
              </a:solidFill>
              <a:latin typeface="Open Sans Bold"/>
            </a:endParaRPr>
          </a:p>
          <a:p>
            <a:pPr algn="ctr">
              <a:lnSpc>
                <a:spcPts val="3449"/>
              </a:lnSpc>
            </a:pPr>
            <a:r>
              <a:rPr lang="de-DE" sz="2499" spc="24">
                <a:solidFill>
                  <a:srgbClr val="000000"/>
                </a:solidFill>
                <a:latin typeface="Open Sans Light Italics"/>
              </a:rPr>
              <a:t>„Da stecke ich leider nicht drin und kann auch nichts ändern. Dann nutze ich die Zeit eben, um mir und meiner mentalen Gesundheit etwas Gutes zu tun und höre mir einen Podcast an / lese ein Buch etc.“</a:t>
            </a:r>
          </a:p>
          <a:p>
            <a:pPr algn="ctr">
              <a:lnSpc>
                <a:spcPts val="3449"/>
              </a:lnSpc>
            </a:pPr>
            <a:r>
              <a:rPr lang="de-DE" sz="2499">
                <a:solidFill>
                  <a:srgbClr val="000000"/>
                </a:solidFill>
                <a:latin typeface="Open Sans Light"/>
              </a:rPr>
              <a:t> </a:t>
            </a:r>
          </a:p>
        </p:txBody>
      </p:sp>
      <p:sp>
        <p:nvSpPr>
          <p:cNvPr id="6" name="TextBox 6"/>
          <p:cNvSpPr txBox="1"/>
          <p:nvPr/>
        </p:nvSpPr>
        <p:spPr>
          <a:xfrm>
            <a:off x="875462" y="3046724"/>
            <a:ext cx="10028415" cy="2181939"/>
          </a:xfrm>
          <a:prstGeom prst="rect">
            <a:avLst/>
          </a:prstGeom>
        </p:spPr>
        <p:txBody>
          <a:bodyPr lIns="0" tIns="0" rIns="0" bIns="0" rtlCol="0" anchor="t">
            <a:spAutoFit/>
          </a:bodyPr>
          <a:lstStyle/>
          <a:p>
            <a:pPr algn="ctr">
              <a:lnSpc>
                <a:spcPts val="3449"/>
              </a:lnSpc>
            </a:pPr>
            <a:r>
              <a:rPr lang="de-DE" sz="2499" spc="24">
                <a:solidFill>
                  <a:srgbClr val="000000"/>
                </a:solidFill>
                <a:latin typeface="Open Sans Bold"/>
              </a:rPr>
              <a:t>Variante A: </a:t>
            </a:r>
          </a:p>
          <a:p>
            <a:pPr algn="ctr">
              <a:lnSpc>
                <a:spcPts val="3449"/>
              </a:lnSpc>
            </a:pPr>
            <a:endParaRPr lang="de-DE" sz="2499" spc="24">
              <a:solidFill>
                <a:srgbClr val="000000"/>
              </a:solidFill>
              <a:latin typeface="Open Sans Bold"/>
            </a:endParaRPr>
          </a:p>
          <a:p>
            <a:pPr algn="ctr">
              <a:lnSpc>
                <a:spcPts val="3449"/>
              </a:lnSpc>
            </a:pPr>
            <a:r>
              <a:rPr lang="de-DE" sz="2499" spc="24">
                <a:solidFill>
                  <a:srgbClr val="000000"/>
                </a:solidFill>
                <a:latin typeface="Open Sans Light Italics"/>
              </a:rPr>
              <a:t>„Das darf doch nicht wahr sein! Warum geht es nicht weiter? Das ist jetzt schon das zweite Mal diese Woche. Jetzt komme ich später an als geplant, dabei brauche ich die Zeit doch unbedingt zum Lernen.“</a:t>
            </a:r>
          </a:p>
        </p:txBody>
      </p:sp>
      <p:sp>
        <p:nvSpPr>
          <p:cNvPr id="8" name="TextBox 10">
            <a:extLst>
              <a:ext uri="{FF2B5EF4-FFF2-40B4-BE49-F238E27FC236}">
                <a16:creationId xmlns:a16="http://schemas.microsoft.com/office/drawing/2014/main" id="{9C262D44-616E-1102-6FC8-74E74587E45B}"/>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Stresserzeugende Gedanken</a:t>
            </a:r>
            <a:endParaRPr lang="en-US" sz="7000" dirty="0">
              <a:solidFill>
                <a:srgbClr val="444A72"/>
              </a:solidFill>
              <a:latin typeface="Open Sans Bold"/>
            </a:endParaRPr>
          </a:p>
        </p:txBody>
      </p:sp>
      <p:sp>
        <p:nvSpPr>
          <p:cNvPr id="9" name="TextBox 13">
            <a:extLst>
              <a:ext uri="{FF2B5EF4-FFF2-40B4-BE49-F238E27FC236}">
                <a16:creationId xmlns:a16="http://schemas.microsoft.com/office/drawing/2014/main" id="{35D80013-ACB2-FD44-8435-EFC242B08A2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0" name="Freeform 3">
            <a:extLst>
              <a:ext uri="{FF2B5EF4-FFF2-40B4-BE49-F238E27FC236}">
                <a16:creationId xmlns:a16="http://schemas.microsoft.com/office/drawing/2014/main" id="{91A03E79-DF8F-2E00-2303-3F0ACA5E92BA}"/>
              </a:ext>
            </a:extLst>
          </p:cNvPr>
          <p:cNvSpPr/>
          <p:nvPr/>
        </p:nvSpPr>
        <p:spPr>
          <a:xfrm>
            <a:off x="12010975" y="2238064"/>
            <a:ext cx="6272509" cy="8048935"/>
          </a:xfrm>
          <a:custGeom>
            <a:avLst/>
            <a:gdLst/>
            <a:ahLst/>
            <a:cxnLst/>
            <a:rect l="l" t="t" r="r" b="b"/>
            <a:pathLst>
              <a:path w="6553200" h="8266938">
                <a:moveTo>
                  <a:pt x="0" y="0"/>
                </a:moveTo>
                <a:lnTo>
                  <a:pt x="6553200" y="0"/>
                </a:lnTo>
                <a:lnTo>
                  <a:pt x="6553200" y="8266938"/>
                </a:lnTo>
                <a:lnTo>
                  <a:pt x="0" y="8266938"/>
                </a:lnTo>
                <a:lnTo>
                  <a:pt x="0" y="0"/>
                </a:lnTo>
                <a:close/>
              </a:path>
            </a:pathLst>
          </a:custGeom>
          <a:blipFill>
            <a:blip r:embed="rId2"/>
            <a:stretch>
              <a:fillRect l="-55066" r="-49729" b="-8189"/>
            </a:stretch>
          </a:blipFill>
        </p:spPr>
      </p:sp>
      <p:sp>
        <p:nvSpPr>
          <p:cNvPr id="11" name="Foliennummernplatzhalter 10">
            <a:extLst>
              <a:ext uri="{FF2B5EF4-FFF2-40B4-BE49-F238E27FC236}">
                <a16:creationId xmlns:a16="http://schemas.microsoft.com/office/drawing/2014/main" id="{7D1BD9A5-1035-1D28-6259-6D86C5E3817C}"/>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010975" y="2214048"/>
            <a:ext cx="6272510" cy="8072952"/>
          </a:xfrm>
          <a:custGeom>
            <a:avLst/>
            <a:gdLst/>
            <a:ahLst/>
            <a:cxnLst/>
            <a:rect l="l" t="t" r="r" b="b"/>
            <a:pathLst>
              <a:path w="6553200" h="8266938">
                <a:moveTo>
                  <a:pt x="0" y="0"/>
                </a:moveTo>
                <a:lnTo>
                  <a:pt x="6553200" y="0"/>
                </a:lnTo>
                <a:lnTo>
                  <a:pt x="6553200" y="8266938"/>
                </a:lnTo>
                <a:lnTo>
                  <a:pt x="0" y="8266938"/>
                </a:lnTo>
                <a:lnTo>
                  <a:pt x="0" y="0"/>
                </a:lnTo>
                <a:close/>
              </a:path>
            </a:pathLst>
          </a:custGeom>
          <a:blipFill>
            <a:blip r:embed="rId2"/>
            <a:stretch>
              <a:fillRect t="-9642" b="-9608"/>
            </a:stretch>
          </a:blipFill>
        </p:spPr>
      </p:sp>
      <p:sp>
        <p:nvSpPr>
          <p:cNvPr id="5" name="TextBox 5"/>
          <p:cNvSpPr txBox="1"/>
          <p:nvPr/>
        </p:nvSpPr>
        <p:spPr>
          <a:xfrm>
            <a:off x="1028700" y="3849858"/>
            <a:ext cx="10335206" cy="3686175"/>
          </a:xfrm>
          <a:prstGeom prst="rect">
            <a:avLst/>
          </a:prstGeom>
        </p:spPr>
        <p:txBody>
          <a:bodyPr lIns="0" tIns="0" rIns="0" bIns="0" rtlCol="0" anchor="t">
            <a:spAutoFit/>
          </a:bodyPr>
          <a:lstStyle/>
          <a:p>
            <a:pPr marL="647700" lvl="1" indent="-323850" algn="l">
              <a:lnSpc>
                <a:spcPts val="7500"/>
              </a:lnSpc>
              <a:buFont typeface="Arial"/>
              <a:buChar char="•"/>
            </a:pPr>
            <a:r>
              <a:rPr lang="de-DE" sz="3000" spc="30">
                <a:solidFill>
                  <a:srgbClr val="000000"/>
                </a:solidFill>
                <a:latin typeface="Open Sans Light"/>
              </a:rPr>
              <a:t>60-80 000 Gedanken pro Tag</a:t>
            </a:r>
          </a:p>
          <a:p>
            <a:pPr marL="647700" lvl="1" indent="-323850" algn="l">
              <a:lnSpc>
                <a:spcPts val="7500"/>
              </a:lnSpc>
              <a:buFont typeface="Arial"/>
              <a:buChar char="•"/>
            </a:pPr>
            <a:r>
              <a:rPr lang="de-DE" sz="3000" spc="30">
                <a:solidFill>
                  <a:srgbClr val="000000"/>
                </a:solidFill>
                <a:latin typeface="Open Sans Light"/>
              </a:rPr>
              <a:t>Gedanken sind zu 98% dieselben </a:t>
            </a:r>
          </a:p>
          <a:p>
            <a:pPr marL="647700" lvl="1" indent="-323850" algn="just">
              <a:lnSpc>
                <a:spcPts val="7500"/>
              </a:lnSpc>
              <a:buFont typeface="Arial"/>
              <a:buChar char="•"/>
            </a:pPr>
            <a:r>
              <a:rPr lang="de-DE" sz="3000" spc="30">
                <a:solidFill>
                  <a:srgbClr val="000000"/>
                </a:solidFill>
                <a:latin typeface="Open Sans Light"/>
              </a:rPr>
              <a:t>Neuronale Verbindungen im Gehirn werden enger </a:t>
            </a:r>
          </a:p>
          <a:p>
            <a:pPr marL="647700" lvl="1" indent="-323850" algn="just">
              <a:lnSpc>
                <a:spcPts val="7500"/>
              </a:lnSpc>
              <a:buFont typeface="Arial"/>
              <a:buChar char="•"/>
            </a:pPr>
            <a:r>
              <a:rPr lang="de-DE" sz="3000" spc="30">
                <a:solidFill>
                  <a:srgbClr val="000000"/>
                </a:solidFill>
                <a:latin typeface="Open Sans Light"/>
              </a:rPr>
              <a:t>Wir denken tendenziell negativ</a:t>
            </a:r>
          </a:p>
        </p:txBody>
      </p:sp>
      <p:sp>
        <p:nvSpPr>
          <p:cNvPr id="7" name="TextBox 10">
            <a:extLst>
              <a:ext uri="{FF2B5EF4-FFF2-40B4-BE49-F238E27FC236}">
                <a16:creationId xmlns:a16="http://schemas.microsoft.com/office/drawing/2014/main" id="{0D995C07-ED83-6605-0B57-AB4FE1567950}"/>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Stresserzeugende Gedanken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58A44A47-DB27-6B32-5CE5-472AA7393A46}"/>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0" name="Foliennummernplatzhalter 9">
            <a:extLst>
              <a:ext uri="{FF2B5EF4-FFF2-40B4-BE49-F238E27FC236}">
                <a16:creationId xmlns:a16="http://schemas.microsoft.com/office/drawing/2014/main" id="{92309E7F-1A34-639F-01D1-28A27B0C517A}"/>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25"/>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18491" y="2632596"/>
            <a:ext cx="6600825" cy="5276850"/>
          </a:xfrm>
          <a:custGeom>
            <a:avLst/>
            <a:gdLst/>
            <a:ahLst/>
            <a:cxnLst/>
            <a:rect l="l" t="t" r="r" b="b"/>
            <a:pathLst>
              <a:path w="6600825" h="5276850">
                <a:moveTo>
                  <a:pt x="0" y="0"/>
                </a:moveTo>
                <a:lnTo>
                  <a:pt x="6600825" y="0"/>
                </a:lnTo>
                <a:lnTo>
                  <a:pt x="6600825" y="5276850"/>
                </a:lnTo>
                <a:lnTo>
                  <a:pt x="0" y="5276850"/>
                </a:lnTo>
                <a:lnTo>
                  <a:pt x="0" y="0"/>
                </a:lnTo>
                <a:close/>
              </a:path>
            </a:pathLst>
          </a:custGeom>
          <a:blipFill>
            <a:blip r:embed="rId4"/>
            <a:stretch>
              <a:fillRect/>
            </a:stretch>
          </a:blipFill>
        </p:spPr>
      </p:sp>
      <p:sp>
        <p:nvSpPr>
          <p:cNvPr id="5" name="Freeform 5"/>
          <p:cNvSpPr/>
          <p:nvPr/>
        </p:nvSpPr>
        <p:spPr>
          <a:xfrm>
            <a:off x="11489836" y="847725"/>
            <a:ext cx="5495925" cy="5257800"/>
          </a:xfrm>
          <a:custGeom>
            <a:avLst/>
            <a:gdLst/>
            <a:ahLst/>
            <a:cxnLst/>
            <a:rect l="l" t="t" r="r" b="b"/>
            <a:pathLst>
              <a:path w="5495925" h="5257800">
                <a:moveTo>
                  <a:pt x="0" y="0"/>
                </a:moveTo>
                <a:lnTo>
                  <a:pt x="5495925" y="0"/>
                </a:lnTo>
                <a:lnTo>
                  <a:pt x="5495925" y="5257800"/>
                </a:lnTo>
                <a:lnTo>
                  <a:pt x="0" y="5257800"/>
                </a:lnTo>
                <a:lnTo>
                  <a:pt x="0" y="0"/>
                </a:lnTo>
                <a:close/>
              </a:path>
            </a:pathLst>
          </a:custGeom>
          <a:blipFill>
            <a:blip r:embed="rId5"/>
            <a:stretch>
              <a:fillRect/>
            </a:stretch>
          </a:blipFill>
        </p:spPr>
      </p:sp>
      <p:sp>
        <p:nvSpPr>
          <p:cNvPr id="6" name="Freeform 6"/>
          <p:cNvSpPr/>
          <p:nvPr/>
        </p:nvSpPr>
        <p:spPr>
          <a:xfrm>
            <a:off x="13346306" y="6595548"/>
            <a:ext cx="3638550" cy="2038350"/>
          </a:xfrm>
          <a:custGeom>
            <a:avLst/>
            <a:gdLst/>
            <a:ahLst/>
            <a:cxnLst/>
            <a:rect l="l" t="t" r="r" b="b"/>
            <a:pathLst>
              <a:path w="3638550" h="2038350">
                <a:moveTo>
                  <a:pt x="0" y="0"/>
                </a:moveTo>
                <a:lnTo>
                  <a:pt x="3638550" y="0"/>
                </a:lnTo>
                <a:lnTo>
                  <a:pt x="3638550" y="2038350"/>
                </a:lnTo>
                <a:lnTo>
                  <a:pt x="0" y="2038350"/>
                </a:lnTo>
                <a:lnTo>
                  <a:pt x="0" y="0"/>
                </a:lnTo>
                <a:close/>
              </a:path>
            </a:pathLst>
          </a:custGeom>
          <a:blipFill>
            <a:blip r:embed="rId6"/>
            <a:stretch>
              <a:fillRect/>
            </a:stretch>
          </a:blipFill>
        </p:spPr>
      </p:sp>
      <p:sp>
        <p:nvSpPr>
          <p:cNvPr id="7" name="Freeform 7"/>
          <p:cNvSpPr/>
          <p:nvPr/>
        </p:nvSpPr>
        <p:spPr>
          <a:xfrm>
            <a:off x="9144000" y="6633362"/>
            <a:ext cx="3543300" cy="2000250"/>
          </a:xfrm>
          <a:custGeom>
            <a:avLst/>
            <a:gdLst/>
            <a:ahLst/>
            <a:cxnLst/>
            <a:rect l="l" t="t" r="r" b="b"/>
            <a:pathLst>
              <a:path w="3543300" h="2000250">
                <a:moveTo>
                  <a:pt x="0" y="0"/>
                </a:moveTo>
                <a:lnTo>
                  <a:pt x="3543300" y="0"/>
                </a:lnTo>
                <a:lnTo>
                  <a:pt x="3543300" y="2000250"/>
                </a:lnTo>
                <a:lnTo>
                  <a:pt x="0" y="2000250"/>
                </a:lnTo>
                <a:lnTo>
                  <a:pt x="0" y="0"/>
                </a:lnTo>
                <a:close/>
              </a:path>
            </a:pathLst>
          </a:custGeom>
          <a:blipFill>
            <a:blip r:embed="rId7"/>
            <a:stretch>
              <a:fillRect/>
            </a:stretch>
          </a:blipFill>
        </p:spPr>
      </p:sp>
      <p:sp>
        <p:nvSpPr>
          <p:cNvPr id="8" name="Freeform 8"/>
          <p:cNvSpPr/>
          <p:nvPr/>
        </p:nvSpPr>
        <p:spPr>
          <a:xfrm>
            <a:off x="930523" y="8601978"/>
            <a:ext cx="1098318" cy="1146172"/>
          </a:xfrm>
          <a:custGeom>
            <a:avLst/>
            <a:gdLst/>
            <a:ahLst/>
            <a:cxnLst/>
            <a:rect l="l" t="t" r="r" b="b"/>
            <a:pathLst>
              <a:path w="1098318" h="1146172">
                <a:moveTo>
                  <a:pt x="0" y="0"/>
                </a:moveTo>
                <a:lnTo>
                  <a:pt x="1098318" y="0"/>
                </a:lnTo>
                <a:lnTo>
                  <a:pt x="1098318" y="1146171"/>
                </a:lnTo>
                <a:lnTo>
                  <a:pt x="0" y="11461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918491" y="805555"/>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2" name="TextBox 12"/>
          <p:cNvSpPr txBox="1"/>
          <p:nvPr/>
        </p:nvSpPr>
        <p:spPr>
          <a:xfrm>
            <a:off x="2350169" y="8917889"/>
            <a:ext cx="4338342" cy="514350"/>
          </a:xfrm>
          <a:prstGeom prst="rect">
            <a:avLst/>
          </a:prstGeom>
        </p:spPr>
        <p:txBody>
          <a:bodyPr lIns="0" tIns="0" rIns="0" bIns="0" rtlCol="0" anchor="t">
            <a:spAutoFit/>
          </a:bodyPr>
          <a:lstStyle/>
          <a:p>
            <a:pPr algn="l">
              <a:lnSpc>
                <a:spcPts val="4200"/>
              </a:lnSpc>
            </a:pPr>
            <a:r>
              <a:rPr lang="en-US" sz="2700" dirty="0" err="1">
                <a:solidFill>
                  <a:srgbClr val="000000"/>
                </a:solidFill>
                <a:latin typeface="Open Sans Light"/>
              </a:rPr>
              <a:t>resilienz</a:t>
            </a:r>
            <a:r>
              <a:rPr lang="en-US" sz="2700" dirty="0">
                <a:solidFill>
                  <a:srgbClr val="000000"/>
                </a:solidFill>
                <a:latin typeface="Open Sans Light"/>
              </a:rPr>
              <a:t>-im-</a:t>
            </a:r>
            <a:r>
              <a:rPr lang="en-US" sz="2700" dirty="0" err="1">
                <a:solidFill>
                  <a:srgbClr val="000000"/>
                </a:solidFill>
                <a:latin typeface="Open Sans Light"/>
              </a:rPr>
              <a:t>studium</a:t>
            </a:r>
            <a:r>
              <a:rPr lang="en-US" sz="3000" dirty="0" err="1">
                <a:solidFill>
                  <a:srgbClr val="444A72"/>
                </a:solidFill>
                <a:latin typeface="Open Sans Italics"/>
              </a:rPr>
              <a:t>.</a:t>
            </a:r>
            <a:r>
              <a:rPr lang="en-US" sz="2700" dirty="0" err="1">
                <a:solidFill>
                  <a:srgbClr val="000000"/>
                </a:solidFill>
                <a:latin typeface="Open Sans Light"/>
              </a:rPr>
              <a:t>de</a:t>
            </a:r>
            <a:r>
              <a:rPr lang="en-US" sz="3000" dirty="0">
                <a:solidFill>
                  <a:srgbClr val="444A72"/>
                </a:solidFill>
                <a:latin typeface="Open Sans Italics"/>
              </a:rPr>
              <a:t> </a:t>
            </a:r>
          </a:p>
        </p:txBody>
      </p:sp>
      <p:sp>
        <p:nvSpPr>
          <p:cNvPr id="13" name="TextBox 13"/>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
        <p:nvSpPr>
          <p:cNvPr id="16" name="Foliennummernplatzhalter 15">
            <a:extLst>
              <a:ext uri="{FF2B5EF4-FFF2-40B4-BE49-F238E27FC236}">
                <a16:creationId xmlns:a16="http://schemas.microsoft.com/office/drawing/2014/main" id="{CE90F24C-F2B9-16B1-720D-3332CC1D6B18}"/>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381981" y="2935086"/>
            <a:ext cx="2208514" cy="1205351"/>
            <a:chOff x="0" y="0"/>
            <a:chExt cx="2208517" cy="1205357"/>
          </a:xfrm>
          <a:solidFill>
            <a:srgbClr val="444A72"/>
          </a:solidFill>
        </p:grpSpPr>
        <p:sp>
          <p:nvSpPr>
            <p:cNvPr id="3" name="Freeform 3"/>
            <p:cNvSpPr/>
            <p:nvPr/>
          </p:nvSpPr>
          <p:spPr>
            <a:xfrm>
              <a:off x="63500" y="63373"/>
              <a:ext cx="2081149" cy="1076325"/>
            </a:xfrm>
            <a:custGeom>
              <a:avLst/>
              <a:gdLst/>
              <a:ahLst/>
              <a:cxnLst/>
              <a:rect l="l" t="t" r="r" b="b"/>
              <a:pathLst>
                <a:path w="2081149" h="1076325">
                  <a:moveTo>
                    <a:pt x="1777238" y="271145"/>
                  </a:moveTo>
                  <a:lnTo>
                    <a:pt x="1777238" y="271272"/>
                  </a:lnTo>
                  <a:lnTo>
                    <a:pt x="1777365" y="271272"/>
                  </a:lnTo>
                  <a:lnTo>
                    <a:pt x="1777365" y="271399"/>
                  </a:lnTo>
                  <a:lnTo>
                    <a:pt x="1777365" y="271526"/>
                  </a:lnTo>
                  <a:lnTo>
                    <a:pt x="1777365" y="271399"/>
                  </a:lnTo>
                  <a:lnTo>
                    <a:pt x="1777238" y="271399"/>
                  </a:lnTo>
                  <a:lnTo>
                    <a:pt x="1777365" y="271272"/>
                  </a:lnTo>
                  <a:close/>
                  <a:moveTo>
                    <a:pt x="298450" y="668147"/>
                  </a:moveTo>
                  <a:lnTo>
                    <a:pt x="299339" y="668655"/>
                  </a:lnTo>
                  <a:lnTo>
                    <a:pt x="299720" y="669036"/>
                  </a:lnTo>
                  <a:lnTo>
                    <a:pt x="299847" y="669036"/>
                  </a:lnTo>
                  <a:lnTo>
                    <a:pt x="299720" y="669036"/>
                  </a:lnTo>
                  <a:lnTo>
                    <a:pt x="299593" y="669036"/>
                  </a:lnTo>
                  <a:lnTo>
                    <a:pt x="299593" y="668909"/>
                  </a:lnTo>
                  <a:lnTo>
                    <a:pt x="298323" y="668020"/>
                  </a:lnTo>
                  <a:close/>
                  <a:moveTo>
                    <a:pt x="228981" y="725424"/>
                  </a:moveTo>
                  <a:lnTo>
                    <a:pt x="228600" y="726059"/>
                  </a:lnTo>
                  <a:lnTo>
                    <a:pt x="227711" y="727202"/>
                  </a:lnTo>
                  <a:lnTo>
                    <a:pt x="228092" y="726694"/>
                  </a:lnTo>
                  <a:lnTo>
                    <a:pt x="228981" y="725551"/>
                  </a:lnTo>
                  <a:close/>
                  <a:moveTo>
                    <a:pt x="224917" y="730885"/>
                  </a:moveTo>
                  <a:lnTo>
                    <a:pt x="223393" y="731774"/>
                  </a:lnTo>
                  <a:lnTo>
                    <a:pt x="223139" y="731774"/>
                  </a:lnTo>
                  <a:lnTo>
                    <a:pt x="224917" y="730885"/>
                  </a:lnTo>
                  <a:close/>
                  <a:moveTo>
                    <a:pt x="225552" y="730250"/>
                  </a:moveTo>
                  <a:lnTo>
                    <a:pt x="225552" y="730631"/>
                  </a:lnTo>
                  <a:lnTo>
                    <a:pt x="224917" y="731901"/>
                  </a:lnTo>
                  <a:lnTo>
                    <a:pt x="224663" y="731901"/>
                  </a:lnTo>
                  <a:lnTo>
                    <a:pt x="224790" y="731393"/>
                  </a:lnTo>
                  <a:lnTo>
                    <a:pt x="225679" y="730377"/>
                  </a:lnTo>
                  <a:close/>
                  <a:moveTo>
                    <a:pt x="134493" y="901446"/>
                  </a:moveTo>
                  <a:lnTo>
                    <a:pt x="135763" y="901700"/>
                  </a:lnTo>
                  <a:lnTo>
                    <a:pt x="135128" y="901954"/>
                  </a:lnTo>
                  <a:lnTo>
                    <a:pt x="133858" y="901954"/>
                  </a:lnTo>
                  <a:lnTo>
                    <a:pt x="134493" y="901446"/>
                  </a:lnTo>
                  <a:close/>
                  <a:moveTo>
                    <a:pt x="126238" y="924687"/>
                  </a:moveTo>
                  <a:lnTo>
                    <a:pt x="125857" y="926719"/>
                  </a:lnTo>
                  <a:lnTo>
                    <a:pt x="125857" y="925449"/>
                  </a:lnTo>
                  <a:lnTo>
                    <a:pt x="126238" y="924687"/>
                  </a:lnTo>
                  <a:close/>
                  <a:moveTo>
                    <a:pt x="39116" y="1010793"/>
                  </a:moveTo>
                  <a:lnTo>
                    <a:pt x="38989" y="1011047"/>
                  </a:lnTo>
                  <a:lnTo>
                    <a:pt x="38862" y="1011301"/>
                  </a:lnTo>
                  <a:lnTo>
                    <a:pt x="38862" y="1011174"/>
                  </a:lnTo>
                  <a:lnTo>
                    <a:pt x="39116" y="1010920"/>
                  </a:lnTo>
                  <a:close/>
                  <a:moveTo>
                    <a:pt x="1705483" y="127"/>
                  </a:moveTo>
                  <a:cubicBezTo>
                    <a:pt x="1687957" y="39370"/>
                    <a:pt x="1699768" y="74803"/>
                    <a:pt x="1740154" y="98933"/>
                  </a:cubicBezTo>
                  <a:cubicBezTo>
                    <a:pt x="1753362" y="116459"/>
                    <a:pt x="1770634" y="128905"/>
                    <a:pt x="1789430" y="140208"/>
                  </a:cubicBezTo>
                  <a:cubicBezTo>
                    <a:pt x="1816735" y="156845"/>
                    <a:pt x="1843024" y="174879"/>
                    <a:pt x="1868043" y="198755"/>
                  </a:cubicBezTo>
                  <a:lnTo>
                    <a:pt x="1868551" y="203200"/>
                  </a:lnTo>
                  <a:lnTo>
                    <a:pt x="1866138" y="205359"/>
                  </a:lnTo>
                  <a:lnTo>
                    <a:pt x="1858391" y="206248"/>
                  </a:lnTo>
                  <a:cubicBezTo>
                    <a:pt x="1855724" y="204470"/>
                    <a:pt x="1853057" y="202692"/>
                    <a:pt x="1850390" y="200914"/>
                  </a:cubicBezTo>
                  <a:lnTo>
                    <a:pt x="1606550" y="161417"/>
                  </a:lnTo>
                  <a:cubicBezTo>
                    <a:pt x="1508760" y="148717"/>
                    <a:pt x="1410716" y="139319"/>
                    <a:pt x="1312545" y="139319"/>
                  </a:cubicBezTo>
                  <a:cubicBezTo>
                    <a:pt x="1271016" y="139319"/>
                    <a:pt x="1229487" y="140970"/>
                    <a:pt x="1187831" y="144907"/>
                  </a:cubicBezTo>
                  <a:cubicBezTo>
                    <a:pt x="885571" y="172847"/>
                    <a:pt x="613029" y="273431"/>
                    <a:pt x="380365" y="474091"/>
                  </a:cubicBezTo>
                  <a:cubicBezTo>
                    <a:pt x="247015" y="588899"/>
                    <a:pt x="138303" y="721614"/>
                    <a:pt x="58674" y="877824"/>
                  </a:cubicBezTo>
                  <a:cubicBezTo>
                    <a:pt x="36449" y="921512"/>
                    <a:pt x="17018" y="966343"/>
                    <a:pt x="5207" y="1013968"/>
                  </a:cubicBezTo>
                  <a:cubicBezTo>
                    <a:pt x="1016" y="1030986"/>
                    <a:pt x="0" y="1047242"/>
                    <a:pt x="23114" y="1065657"/>
                  </a:cubicBezTo>
                  <a:lnTo>
                    <a:pt x="37338" y="1064387"/>
                  </a:lnTo>
                  <a:lnTo>
                    <a:pt x="39624" y="1067181"/>
                  </a:lnTo>
                  <a:cubicBezTo>
                    <a:pt x="43815" y="1075690"/>
                    <a:pt x="52451" y="1073531"/>
                    <a:pt x="60706" y="1076325"/>
                  </a:cubicBezTo>
                  <a:lnTo>
                    <a:pt x="65659" y="1074801"/>
                  </a:lnTo>
                  <a:cubicBezTo>
                    <a:pt x="70485" y="1044956"/>
                    <a:pt x="84328" y="1019429"/>
                    <a:pt x="93345" y="992124"/>
                  </a:cubicBezTo>
                  <a:cubicBezTo>
                    <a:pt x="96139" y="988314"/>
                    <a:pt x="99187" y="984631"/>
                    <a:pt x="104902" y="974090"/>
                  </a:cubicBezTo>
                  <a:lnTo>
                    <a:pt x="109474" y="959612"/>
                  </a:lnTo>
                  <a:cubicBezTo>
                    <a:pt x="116586" y="951484"/>
                    <a:pt x="121412" y="942340"/>
                    <a:pt x="125730" y="930783"/>
                  </a:cubicBezTo>
                  <a:lnTo>
                    <a:pt x="129794" y="925957"/>
                  </a:lnTo>
                  <a:lnTo>
                    <a:pt x="135001" y="918083"/>
                  </a:lnTo>
                  <a:lnTo>
                    <a:pt x="139827" y="908685"/>
                  </a:lnTo>
                  <a:lnTo>
                    <a:pt x="145415" y="898652"/>
                  </a:lnTo>
                  <a:lnTo>
                    <a:pt x="145161" y="894461"/>
                  </a:lnTo>
                  <a:lnTo>
                    <a:pt x="142113" y="896112"/>
                  </a:lnTo>
                  <a:lnTo>
                    <a:pt x="147574" y="891921"/>
                  </a:lnTo>
                  <a:cubicBezTo>
                    <a:pt x="156464" y="884809"/>
                    <a:pt x="160401" y="874649"/>
                    <a:pt x="162433" y="864997"/>
                  </a:cubicBezTo>
                  <a:lnTo>
                    <a:pt x="157226" y="862203"/>
                  </a:lnTo>
                  <a:lnTo>
                    <a:pt x="155194" y="859663"/>
                  </a:lnTo>
                  <a:cubicBezTo>
                    <a:pt x="162687" y="847471"/>
                    <a:pt x="168529" y="834136"/>
                    <a:pt x="180213" y="824865"/>
                  </a:cubicBezTo>
                  <a:cubicBezTo>
                    <a:pt x="195580" y="802386"/>
                    <a:pt x="210820" y="779907"/>
                    <a:pt x="229743" y="756539"/>
                  </a:cubicBezTo>
                  <a:lnTo>
                    <a:pt x="231648" y="750570"/>
                  </a:lnTo>
                  <a:lnTo>
                    <a:pt x="235204" y="749554"/>
                  </a:lnTo>
                  <a:lnTo>
                    <a:pt x="237109" y="743712"/>
                  </a:lnTo>
                  <a:lnTo>
                    <a:pt x="240792" y="742696"/>
                  </a:lnTo>
                  <a:lnTo>
                    <a:pt x="242697" y="736854"/>
                  </a:lnTo>
                  <a:lnTo>
                    <a:pt x="246380" y="735711"/>
                  </a:lnTo>
                  <a:lnTo>
                    <a:pt x="248285" y="729869"/>
                  </a:lnTo>
                  <a:lnTo>
                    <a:pt x="251968" y="728726"/>
                  </a:lnTo>
                  <a:lnTo>
                    <a:pt x="253873" y="722884"/>
                  </a:lnTo>
                  <a:lnTo>
                    <a:pt x="256032" y="720471"/>
                  </a:lnTo>
                  <a:lnTo>
                    <a:pt x="259461" y="715899"/>
                  </a:lnTo>
                  <a:lnTo>
                    <a:pt x="263017" y="715010"/>
                  </a:lnTo>
                  <a:lnTo>
                    <a:pt x="265049" y="709168"/>
                  </a:lnTo>
                  <a:lnTo>
                    <a:pt x="268605" y="708279"/>
                  </a:lnTo>
                  <a:lnTo>
                    <a:pt x="270764" y="702437"/>
                  </a:lnTo>
                  <a:cubicBezTo>
                    <a:pt x="274320" y="701675"/>
                    <a:pt x="276225" y="699262"/>
                    <a:pt x="280035" y="694817"/>
                  </a:cubicBezTo>
                  <a:lnTo>
                    <a:pt x="291592" y="681482"/>
                  </a:lnTo>
                  <a:lnTo>
                    <a:pt x="295402" y="675386"/>
                  </a:lnTo>
                  <a:lnTo>
                    <a:pt x="298831" y="672846"/>
                  </a:lnTo>
                  <a:lnTo>
                    <a:pt x="299974" y="669036"/>
                  </a:lnTo>
                  <a:cubicBezTo>
                    <a:pt x="337566" y="632460"/>
                    <a:pt x="375158" y="595884"/>
                    <a:pt x="412750" y="559308"/>
                  </a:cubicBezTo>
                  <a:lnTo>
                    <a:pt x="431673" y="540893"/>
                  </a:lnTo>
                  <a:cubicBezTo>
                    <a:pt x="504952" y="481584"/>
                    <a:pt x="581787" y="427355"/>
                    <a:pt x="667766" y="382905"/>
                  </a:cubicBezTo>
                  <a:lnTo>
                    <a:pt x="675767" y="385191"/>
                  </a:lnTo>
                  <a:lnTo>
                    <a:pt x="661416" y="399288"/>
                  </a:lnTo>
                  <a:lnTo>
                    <a:pt x="673100" y="399542"/>
                  </a:lnTo>
                  <a:cubicBezTo>
                    <a:pt x="698246" y="382905"/>
                    <a:pt x="727329" y="374396"/>
                    <a:pt x="759460" y="358267"/>
                  </a:cubicBezTo>
                  <a:lnTo>
                    <a:pt x="772160" y="352806"/>
                  </a:lnTo>
                  <a:lnTo>
                    <a:pt x="775208" y="350393"/>
                  </a:lnTo>
                  <a:cubicBezTo>
                    <a:pt x="775589" y="350393"/>
                    <a:pt x="776097" y="350393"/>
                    <a:pt x="776478" y="350393"/>
                  </a:cubicBezTo>
                  <a:cubicBezTo>
                    <a:pt x="781685" y="350393"/>
                    <a:pt x="786892" y="348869"/>
                    <a:pt x="797433" y="342646"/>
                  </a:cubicBezTo>
                  <a:lnTo>
                    <a:pt x="811784" y="335153"/>
                  </a:lnTo>
                  <a:cubicBezTo>
                    <a:pt x="820674" y="334137"/>
                    <a:pt x="829437" y="333375"/>
                    <a:pt x="836041" y="326136"/>
                  </a:cubicBezTo>
                  <a:cubicBezTo>
                    <a:pt x="845312" y="325247"/>
                    <a:pt x="854710" y="324485"/>
                    <a:pt x="861695" y="317119"/>
                  </a:cubicBezTo>
                  <a:lnTo>
                    <a:pt x="996950" y="280035"/>
                  </a:lnTo>
                  <a:cubicBezTo>
                    <a:pt x="1114552" y="249809"/>
                    <a:pt x="1234186" y="236093"/>
                    <a:pt x="1355217" y="236093"/>
                  </a:cubicBezTo>
                  <a:cubicBezTo>
                    <a:pt x="1364742" y="236093"/>
                    <a:pt x="1374140" y="236220"/>
                    <a:pt x="1383665" y="236347"/>
                  </a:cubicBezTo>
                  <a:lnTo>
                    <a:pt x="1424051" y="235712"/>
                  </a:lnTo>
                  <a:cubicBezTo>
                    <a:pt x="1474597" y="240919"/>
                    <a:pt x="1525143" y="245618"/>
                    <a:pt x="1575689" y="251841"/>
                  </a:cubicBezTo>
                  <a:lnTo>
                    <a:pt x="1742186" y="274447"/>
                  </a:lnTo>
                  <a:cubicBezTo>
                    <a:pt x="1747266" y="275209"/>
                    <a:pt x="1752473" y="274320"/>
                    <a:pt x="1763522" y="279781"/>
                  </a:cubicBezTo>
                  <a:lnTo>
                    <a:pt x="1778762" y="279146"/>
                  </a:lnTo>
                  <a:lnTo>
                    <a:pt x="1781683" y="277876"/>
                  </a:lnTo>
                  <a:cubicBezTo>
                    <a:pt x="1787779" y="284353"/>
                    <a:pt x="1795145" y="283337"/>
                    <a:pt x="1808480" y="287401"/>
                  </a:cubicBezTo>
                  <a:lnTo>
                    <a:pt x="1822704" y="285496"/>
                  </a:lnTo>
                  <a:lnTo>
                    <a:pt x="1822704" y="285496"/>
                  </a:lnTo>
                  <a:cubicBezTo>
                    <a:pt x="1828038" y="289814"/>
                    <a:pt x="1831975" y="295402"/>
                    <a:pt x="1820291" y="305562"/>
                  </a:cubicBezTo>
                  <a:lnTo>
                    <a:pt x="1806829" y="311785"/>
                  </a:lnTo>
                  <a:cubicBezTo>
                    <a:pt x="1735582" y="351790"/>
                    <a:pt x="1669288" y="398399"/>
                    <a:pt x="1611630" y="456819"/>
                  </a:cubicBezTo>
                  <a:lnTo>
                    <a:pt x="1593342" y="481584"/>
                  </a:lnTo>
                  <a:cubicBezTo>
                    <a:pt x="1585341" y="503555"/>
                    <a:pt x="1590294" y="527939"/>
                    <a:pt x="1577721" y="554736"/>
                  </a:cubicBezTo>
                  <a:lnTo>
                    <a:pt x="1584579" y="566928"/>
                  </a:lnTo>
                  <a:cubicBezTo>
                    <a:pt x="1586357" y="568071"/>
                    <a:pt x="1588135" y="568579"/>
                    <a:pt x="1589913" y="568579"/>
                  </a:cubicBezTo>
                  <a:cubicBezTo>
                    <a:pt x="1595247" y="568579"/>
                    <a:pt x="1600835" y="564007"/>
                    <a:pt x="1608836" y="557530"/>
                  </a:cubicBezTo>
                  <a:lnTo>
                    <a:pt x="1618615" y="549783"/>
                  </a:lnTo>
                  <a:cubicBezTo>
                    <a:pt x="1681226" y="495427"/>
                    <a:pt x="1751457" y="452755"/>
                    <a:pt x="1832102" y="415544"/>
                  </a:cubicBezTo>
                  <a:lnTo>
                    <a:pt x="1842770" y="409448"/>
                  </a:lnTo>
                  <a:cubicBezTo>
                    <a:pt x="1851533" y="408051"/>
                    <a:pt x="1860423" y="406908"/>
                    <a:pt x="1866900" y="399796"/>
                  </a:cubicBezTo>
                  <a:cubicBezTo>
                    <a:pt x="1875790" y="399034"/>
                    <a:pt x="1884680" y="397764"/>
                    <a:pt x="1891411" y="390906"/>
                  </a:cubicBezTo>
                  <a:lnTo>
                    <a:pt x="2008759" y="360807"/>
                  </a:lnTo>
                  <a:cubicBezTo>
                    <a:pt x="2021967" y="357378"/>
                    <a:pt x="2035175" y="353187"/>
                    <a:pt x="2038096" y="336804"/>
                  </a:cubicBezTo>
                  <a:cubicBezTo>
                    <a:pt x="2043556" y="335153"/>
                    <a:pt x="2046224" y="330962"/>
                    <a:pt x="2048510" y="326009"/>
                  </a:cubicBezTo>
                  <a:lnTo>
                    <a:pt x="2061591" y="284734"/>
                  </a:lnTo>
                  <a:cubicBezTo>
                    <a:pt x="2069211" y="220472"/>
                    <a:pt x="2081149" y="223901"/>
                    <a:pt x="2017649" y="176022"/>
                  </a:cubicBezTo>
                  <a:lnTo>
                    <a:pt x="1938909" y="115062"/>
                  </a:lnTo>
                  <a:cubicBezTo>
                    <a:pt x="1870583" y="57531"/>
                    <a:pt x="1799082" y="6731"/>
                    <a:pt x="1705229" y="0"/>
                  </a:cubicBezTo>
                  <a:close/>
                </a:path>
              </a:pathLst>
            </a:custGeom>
            <a:grpFill/>
          </p:spPr>
        </p:sp>
        <p:sp>
          <p:nvSpPr>
            <p:cNvPr id="4" name="Freeform 4"/>
            <p:cNvSpPr/>
            <p:nvPr/>
          </p:nvSpPr>
          <p:spPr>
            <a:xfrm>
              <a:off x="317246" y="781939"/>
              <a:ext cx="3683" cy="4445"/>
            </a:xfrm>
            <a:custGeom>
              <a:avLst/>
              <a:gdLst/>
              <a:ahLst/>
              <a:cxnLst/>
              <a:rect l="l" t="t" r="r" b="b"/>
              <a:pathLst>
                <a:path w="3683" h="4445">
                  <a:moveTo>
                    <a:pt x="0" y="4445"/>
                  </a:moveTo>
                  <a:lnTo>
                    <a:pt x="3683" y="0"/>
                  </a:lnTo>
                  <a:lnTo>
                    <a:pt x="3429" y="3556"/>
                  </a:lnTo>
                  <a:close/>
                </a:path>
              </a:pathLst>
            </a:custGeom>
            <a:grpFill/>
          </p:spPr>
        </p:sp>
      </p:grpSp>
      <p:grpSp>
        <p:nvGrpSpPr>
          <p:cNvPr id="5" name="Group 5"/>
          <p:cNvGrpSpPr>
            <a:grpSpLocks noChangeAspect="1"/>
          </p:cNvGrpSpPr>
          <p:nvPr/>
        </p:nvGrpSpPr>
        <p:grpSpPr>
          <a:xfrm>
            <a:off x="3380845" y="7511784"/>
            <a:ext cx="2145782" cy="1278379"/>
            <a:chOff x="0" y="0"/>
            <a:chExt cx="2145779" cy="1278382"/>
          </a:xfrm>
          <a:solidFill>
            <a:srgbClr val="444A72"/>
          </a:solidFill>
        </p:grpSpPr>
        <p:sp>
          <p:nvSpPr>
            <p:cNvPr id="6" name="Freeform 6"/>
            <p:cNvSpPr/>
            <p:nvPr/>
          </p:nvSpPr>
          <p:spPr>
            <a:xfrm>
              <a:off x="63500" y="68199"/>
              <a:ext cx="2018665" cy="1136396"/>
            </a:xfrm>
            <a:custGeom>
              <a:avLst/>
              <a:gdLst/>
              <a:ahLst/>
              <a:cxnLst/>
              <a:rect l="l" t="t" r="r" b="b"/>
              <a:pathLst>
                <a:path w="2018665" h="1136396">
                  <a:moveTo>
                    <a:pt x="241554" y="240411"/>
                  </a:moveTo>
                  <a:lnTo>
                    <a:pt x="241427" y="240538"/>
                  </a:lnTo>
                  <a:lnTo>
                    <a:pt x="241554" y="240538"/>
                  </a:lnTo>
                  <a:lnTo>
                    <a:pt x="241427" y="240538"/>
                  </a:lnTo>
                  <a:lnTo>
                    <a:pt x="241427" y="240411"/>
                  </a:lnTo>
                  <a:lnTo>
                    <a:pt x="241300" y="240411"/>
                  </a:lnTo>
                  <a:lnTo>
                    <a:pt x="241427" y="240411"/>
                  </a:lnTo>
                  <a:lnTo>
                    <a:pt x="241554" y="240411"/>
                  </a:lnTo>
                  <a:close/>
                  <a:moveTo>
                    <a:pt x="1844929" y="1005967"/>
                  </a:moveTo>
                  <a:lnTo>
                    <a:pt x="1843913" y="1006856"/>
                  </a:lnTo>
                  <a:lnTo>
                    <a:pt x="1843151" y="1007110"/>
                  </a:lnTo>
                  <a:lnTo>
                    <a:pt x="1844929" y="1005967"/>
                  </a:lnTo>
                  <a:close/>
                  <a:moveTo>
                    <a:pt x="1966087" y="1012190"/>
                  </a:moveTo>
                  <a:lnTo>
                    <a:pt x="1965960" y="1012317"/>
                  </a:lnTo>
                  <a:lnTo>
                    <a:pt x="1965579" y="1012317"/>
                  </a:lnTo>
                  <a:lnTo>
                    <a:pt x="1965833" y="1012317"/>
                  </a:lnTo>
                  <a:lnTo>
                    <a:pt x="1966087" y="1012317"/>
                  </a:lnTo>
                  <a:close/>
                  <a:moveTo>
                    <a:pt x="1819783" y="1015619"/>
                  </a:moveTo>
                  <a:lnTo>
                    <a:pt x="1820418" y="1015873"/>
                  </a:lnTo>
                  <a:lnTo>
                    <a:pt x="1821307" y="1016762"/>
                  </a:lnTo>
                  <a:lnTo>
                    <a:pt x="1820545" y="1016635"/>
                  </a:lnTo>
                  <a:lnTo>
                    <a:pt x="1819783" y="1015492"/>
                  </a:lnTo>
                  <a:close/>
                  <a:moveTo>
                    <a:pt x="1537716" y="1053338"/>
                  </a:moveTo>
                  <a:lnTo>
                    <a:pt x="1537843" y="1053338"/>
                  </a:lnTo>
                  <a:lnTo>
                    <a:pt x="1537970" y="1053338"/>
                  </a:lnTo>
                  <a:lnTo>
                    <a:pt x="1537843" y="1053338"/>
                  </a:lnTo>
                  <a:lnTo>
                    <a:pt x="1538097" y="1054862"/>
                  </a:lnTo>
                  <a:lnTo>
                    <a:pt x="1537843" y="1053846"/>
                  </a:lnTo>
                  <a:lnTo>
                    <a:pt x="1537843" y="1053338"/>
                  </a:lnTo>
                  <a:lnTo>
                    <a:pt x="1537843" y="1053211"/>
                  </a:lnTo>
                  <a:close/>
                  <a:moveTo>
                    <a:pt x="1634744" y="1065784"/>
                  </a:moveTo>
                  <a:lnTo>
                    <a:pt x="1634871" y="1066038"/>
                  </a:lnTo>
                  <a:lnTo>
                    <a:pt x="1634363" y="1066292"/>
                  </a:lnTo>
                  <a:lnTo>
                    <a:pt x="1632966" y="1066292"/>
                  </a:lnTo>
                  <a:lnTo>
                    <a:pt x="1633220" y="1066038"/>
                  </a:lnTo>
                  <a:lnTo>
                    <a:pt x="1634617" y="1065657"/>
                  </a:lnTo>
                  <a:close/>
                  <a:moveTo>
                    <a:pt x="1633982" y="1066419"/>
                  </a:moveTo>
                  <a:lnTo>
                    <a:pt x="1635633" y="1066927"/>
                  </a:lnTo>
                  <a:lnTo>
                    <a:pt x="1635760" y="1067054"/>
                  </a:lnTo>
                  <a:lnTo>
                    <a:pt x="1633855" y="1066292"/>
                  </a:lnTo>
                  <a:close/>
                  <a:moveTo>
                    <a:pt x="1628648" y="1066927"/>
                  </a:moveTo>
                  <a:lnTo>
                    <a:pt x="1627251" y="1067181"/>
                  </a:lnTo>
                  <a:lnTo>
                    <a:pt x="1628013" y="1067054"/>
                  </a:lnTo>
                  <a:lnTo>
                    <a:pt x="1628775" y="1067054"/>
                  </a:lnTo>
                  <a:close/>
                  <a:moveTo>
                    <a:pt x="125603" y="0"/>
                  </a:moveTo>
                  <a:cubicBezTo>
                    <a:pt x="121285" y="0"/>
                    <a:pt x="116713" y="1270"/>
                    <a:pt x="112014" y="4318"/>
                  </a:cubicBezTo>
                  <a:cubicBezTo>
                    <a:pt x="109728" y="2921"/>
                    <a:pt x="107442" y="2413"/>
                    <a:pt x="105156" y="2413"/>
                  </a:cubicBezTo>
                  <a:cubicBezTo>
                    <a:pt x="102489" y="2413"/>
                    <a:pt x="99822" y="3048"/>
                    <a:pt x="97155" y="3937"/>
                  </a:cubicBezTo>
                  <a:lnTo>
                    <a:pt x="57912" y="22352"/>
                  </a:lnTo>
                  <a:cubicBezTo>
                    <a:pt x="5588" y="60452"/>
                    <a:pt x="0" y="49403"/>
                    <a:pt x="8001" y="128524"/>
                  </a:cubicBezTo>
                  <a:lnTo>
                    <a:pt x="16764" y="227711"/>
                  </a:lnTo>
                  <a:cubicBezTo>
                    <a:pt x="21082" y="316992"/>
                    <a:pt x="32385" y="403860"/>
                    <a:pt x="91313" y="477266"/>
                  </a:cubicBezTo>
                  <a:cubicBezTo>
                    <a:pt x="132080" y="463423"/>
                    <a:pt x="149987" y="430657"/>
                    <a:pt x="140208" y="384683"/>
                  </a:cubicBezTo>
                  <a:cubicBezTo>
                    <a:pt x="144018" y="363093"/>
                    <a:pt x="141351" y="341884"/>
                    <a:pt x="137033" y="320548"/>
                  </a:cubicBezTo>
                  <a:cubicBezTo>
                    <a:pt x="130683" y="289306"/>
                    <a:pt x="125984" y="257683"/>
                    <a:pt x="126492" y="223012"/>
                  </a:cubicBezTo>
                  <a:lnTo>
                    <a:pt x="129413" y="219583"/>
                  </a:lnTo>
                  <a:lnTo>
                    <a:pt x="132715" y="219964"/>
                  </a:lnTo>
                  <a:lnTo>
                    <a:pt x="138684" y="225044"/>
                  </a:lnTo>
                  <a:cubicBezTo>
                    <a:pt x="139192" y="228219"/>
                    <a:pt x="139700" y="231394"/>
                    <a:pt x="140208" y="234569"/>
                  </a:cubicBezTo>
                  <a:lnTo>
                    <a:pt x="276987" y="440309"/>
                  </a:lnTo>
                  <a:cubicBezTo>
                    <a:pt x="358267" y="554609"/>
                    <a:pt x="444754" y="664845"/>
                    <a:pt x="549529" y="758698"/>
                  </a:cubicBezTo>
                  <a:cubicBezTo>
                    <a:pt x="775462" y="961263"/>
                    <a:pt x="1034542" y="1092708"/>
                    <a:pt x="1339850" y="1126998"/>
                  </a:cubicBezTo>
                  <a:cubicBezTo>
                    <a:pt x="1394841" y="1133221"/>
                    <a:pt x="1449451" y="1136396"/>
                    <a:pt x="1503807" y="1136396"/>
                  </a:cubicBezTo>
                  <a:cubicBezTo>
                    <a:pt x="1622171" y="1136396"/>
                    <a:pt x="1739011" y="1121156"/>
                    <a:pt x="1854581" y="1088390"/>
                  </a:cubicBezTo>
                  <a:cubicBezTo>
                    <a:pt x="1901698" y="1074928"/>
                    <a:pt x="1947672" y="1058799"/>
                    <a:pt x="1990725" y="1035050"/>
                  </a:cubicBezTo>
                  <a:cubicBezTo>
                    <a:pt x="2006092" y="1026541"/>
                    <a:pt x="2018665" y="1016254"/>
                    <a:pt x="2016379" y="986790"/>
                  </a:cubicBezTo>
                  <a:lnTo>
                    <a:pt x="2005838" y="977138"/>
                  </a:lnTo>
                  <a:lnTo>
                    <a:pt x="2006346" y="973582"/>
                  </a:lnTo>
                  <a:cubicBezTo>
                    <a:pt x="2009775" y="964692"/>
                    <a:pt x="2002282" y="959866"/>
                    <a:pt x="1998726" y="951865"/>
                  </a:cubicBezTo>
                  <a:lnTo>
                    <a:pt x="1998726" y="951865"/>
                  </a:lnTo>
                  <a:lnTo>
                    <a:pt x="1994281" y="949198"/>
                  </a:lnTo>
                  <a:lnTo>
                    <a:pt x="1994281" y="949198"/>
                  </a:lnTo>
                  <a:cubicBezTo>
                    <a:pt x="1969135" y="965962"/>
                    <a:pt x="1940941" y="973201"/>
                    <a:pt x="1914906" y="985139"/>
                  </a:cubicBezTo>
                  <a:cubicBezTo>
                    <a:pt x="1910207" y="985774"/>
                    <a:pt x="1905381" y="986028"/>
                    <a:pt x="1893824" y="988822"/>
                  </a:cubicBezTo>
                  <a:lnTo>
                    <a:pt x="1880108" y="995299"/>
                  </a:lnTo>
                  <a:cubicBezTo>
                    <a:pt x="1869313" y="995553"/>
                    <a:pt x="1859280" y="998347"/>
                    <a:pt x="1847850" y="1003046"/>
                  </a:cubicBezTo>
                  <a:lnTo>
                    <a:pt x="1841500" y="1003300"/>
                  </a:lnTo>
                  <a:lnTo>
                    <a:pt x="1832229" y="1004824"/>
                  </a:lnTo>
                  <a:lnTo>
                    <a:pt x="1822069" y="1007618"/>
                  </a:lnTo>
                  <a:lnTo>
                    <a:pt x="1810893" y="1010285"/>
                  </a:lnTo>
                  <a:lnTo>
                    <a:pt x="1808099" y="1013333"/>
                  </a:lnTo>
                  <a:lnTo>
                    <a:pt x="1811401" y="1014349"/>
                  </a:lnTo>
                  <a:lnTo>
                    <a:pt x="1804670" y="1013206"/>
                  </a:lnTo>
                  <a:cubicBezTo>
                    <a:pt x="1802892" y="1012952"/>
                    <a:pt x="1801114" y="1012825"/>
                    <a:pt x="1799463" y="1012825"/>
                  </a:cubicBezTo>
                  <a:cubicBezTo>
                    <a:pt x="1790319" y="1012825"/>
                    <a:pt x="1782064" y="1016381"/>
                    <a:pt x="1774825" y="1020699"/>
                  </a:cubicBezTo>
                  <a:lnTo>
                    <a:pt x="1776222" y="1026414"/>
                  </a:lnTo>
                  <a:lnTo>
                    <a:pt x="1775714" y="1029589"/>
                  </a:lnTo>
                  <a:cubicBezTo>
                    <a:pt x="1764284" y="1031875"/>
                    <a:pt x="1752981" y="1035431"/>
                    <a:pt x="1741170" y="1035431"/>
                  </a:cubicBezTo>
                  <a:cubicBezTo>
                    <a:pt x="1738503" y="1035431"/>
                    <a:pt x="1735836" y="1035304"/>
                    <a:pt x="1733169" y="1034796"/>
                  </a:cubicBezTo>
                  <a:cubicBezTo>
                    <a:pt x="1706245" y="1038860"/>
                    <a:pt x="1679448" y="1042924"/>
                    <a:pt x="1649349" y="1044956"/>
                  </a:cubicBezTo>
                  <a:lnTo>
                    <a:pt x="1643634" y="1047623"/>
                  </a:lnTo>
                  <a:lnTo>
                    <a:pt x="1640459" y="1045718"/>
                  </a:lnTo>
                  <a:lnTo>
                    <a:pt x="1634871" y="1048385"/>
                  </a:lnTo>
                  <a:lnTo>
                    <a:pt x="1631569" y="1046353"/>
                  </a:lnTo>
                  <a:lnTo>
                    <a:pt x="1625981" y="1049020"/>
                  </a:lnTo>
                  <a:lnTo>
                    <a:pt x="1622679" y="1047115"/>
                  </a:lnTo>
                  <a:lnTo>
                    <a:pt x="1617091" y="1049655"/>
                  </a:lnTo>
                  <a:lnTo>
                    <a:pt x="1613789" y="1047750"/>
                  </a:lnTo>
                  <a:lnTo>
                    <a:pt x="1608201" y="1050290"/>
                  </a:lnTo>
                  <a:lnTo>
                    <a:pt x="1605026" y="1050290"/>
                  </a:lnTo>
                  <a:lnTo>
                    <a:pt x="1599311" y="1050925"/>
                  </a:lnTo>
                  <a:lnTo>
                    <a:pt x="1596136" y="1048893"/>
                  </a:lnTo>
                  <a:lnTo>
                    <a:pt x="1590421" y="1051433"/>
                  </a:lnTo>
                  <a:lnTo>
                    <a:pt x="1587246" y="1049401"/>
                  </a:lnTo>
                  <a:lnTo>
                    <a:pt x="1581531" y="1051814"/>
                  </a:lnTo>
                  <a:cubicBezTo>
                    <a:pt x="1579499" y="1050417"/>
                    <a:pt x="1577340" y="1050036"/>
                    <a:pt x="1574419" y="1050036"/>
                  </a:cubicBezTo>
                  <a:cubicBezTo>
                    <a:pt x="1573022" y="1050036"/>
                    <a:pt x="1571498" y="1050163"/>
                    <a:pt x="1569720" y="1050163"/>
                  </a:cubicBezTo>
                  <a:lnTo>
                    <a:pt x="1552067" y="1050798"/>
                  </a:lnTo>
                  <a:lnTo>
                    <a:pt x="1544955" y="1052068"/>
                  </a:lnTo>
                  <a:lnTo>
                    <a:pt x="1540764" y="1051306"/>
                  </a:lnTo>
                  <a:lnTo>
                    <a:pt x="1537208" y="1053084"/>
                  </a:lnTo>
                  <a:cubicBezTo>
                    <a:pt x="1484884" y="1050290"/>
                    <a:pt x="1432433" y="1047623"/>
                    <a:pt x="1379982" y="1044956"/>
                  </a:cubicBezTo>
                  <a:lnTo>
                    <a:pt x="1353566" y="1043559"/>
                  </a:lnTo>
                  <a:cubicBezTo>
                    <a:pt x="1260221" y="1030097"/>
                    <a:pt x="1168273" y="1010666"/>
                    <a:pt x="1077214" y="977900"/>
                  </a:cubicBezTo>
                  <a:lnTo>
                    <a:pt x="1073404" y="970534"/>
                  </a:lnTo>
                  <a:lnTo>
                    <a:pt x="1093470" y="971423"/>
                  </a:lnTo>
                  <a:lnTo>
                    <a:pt x="1085723" y="962660"/>
                  </a:lnTo>
                  <a:cubicBezTo>
                    <a:pt x="1056386" y="955548"/>
                    <a:pt x="1030351" y="940054"/>
                    <a:pt x="996696" y="927354"/>
                  </a:cubicBezTo>
                  <a:lnTo>
                    <a:pt x="983996" y="921766"/>
                  </a:lnTo>
                  <a:lnTo>
                    <a:pt x="980186" y="921131"/>
                  </a:lnTo>
                  <a:cubicBezTo>
                    <a:pt x="976503" y="916813"/>
                    <a:pt x="972058" y="913892"/>
                    <a:pt x="959358" y="910082"/>
                  </a:cubicBezTo>
                  <a:lnTo>
                    <a:pt x="944118" y="904621"/>
                  </a:lnTo>
                  <a:cubicBezTo>
                    <a:pt x="937387" y="898779"/>
                    <a:pt x="930783" y="892937"/>
                    <a:pt x="921131" y="892937"/>
                  </a:cubicBezTo>
                  <a:cubicBezTo>
                    <a:pt x="921131" y="892937"/>
                    <a:pt x="921004" y="892937"/>
                    <a:pt x="921004" y="892937"/>
                  </a:cubicBezTo>
                  <a:cubicBezTo>
                    <a:pt x="914019" y="886714"/>
                    <a:pt x="907161" y="880364"/>
                    <a:pt x="897001" y="880237"/>
                  </a:cubicBezTo>
                  <a:lnTo>
                    <a:pt x="777875" y="806323"/>
                  </a:lnTo>
                  <a:cubicBezTo>
                    <a:pt x="667766" y="735584"/>
                    <a:pt x="570230" y="649986"/>
                    <a:pt x="482981" y="552450"/>
                  </a:cubicBezTo>
                  <a:lnTo>
                    <a:pt x="455041" y="523240"/>
                  </a:lnTo>
                  <a:cubicBezTo>
                    <a:pt x="424561" y="482600"/>
                    <a:pt x="393573" y="442341"/>
                    <a:pt x="363855" y="401066"/>
                  </a:cubicBezTo>
                  <a:lnTo>
                    <a:pt x="267335" y="263652"/>
                  </a:lnTo>
                  <a:cubicBezTo>
                    <a:pt x="264414" y="259461"/>
                    <a:pt x="260223" y="256286"/>
                    <a:pt x="256794" y="244475"/>
                  </a:cubicBezTo>
                  <a:lnTo>
                    <a:pt x="245999" y="233807"/>
                  </a:lnTo>
                  <a:lnTo>
                    <a:pt x="243078" y="232537"/>
                  </a:lnTo>
                  <a:cubicBezTo>
                    <a:pt x="243713" y="223647"/>
                    <a:pt x="237871" y="218948"/>
                    <a:pt x="231902" y="206375"/>
                  </a:cubicBezTo>
                  <a:lnTo>
                    <a:pt x="220853" y="197231"/>
                  </a:lnTo>
                  <a:cubicBezTo>
                    <a:pt x="220472" y="191135"/>
                    <a:pt x="221488" y="185166"/>
                    <a:pt x="232918" y="185166"/>
                  </a:cubicBezTo>
                  <a:cubicBezTo>
                    <a:pt x="234188" y="185166"/>
                    <a:pt x="235712" y="185293"/>
                    <a:pt x="237236" y="185420"/>
                  </a:cubicBezTo>
                  <a:lnTo>
                    <a:pt x="250952" y="191008"/>
                  </a:lnTo>
                  <a:cubicBezTo>
                    <a:pt x="328803" y="216027"/>
                    <a:pt x="408051" y="233045"/>
                    <a:pt x="489966" y="235585"/>
                  </a:cubicBezTo>
                  <a:lnTo>
                    <a:pt x="520573" y="232156"/>
                  </a:lnTo>
                  <a:cubicBezTo>
                    <a:pt x="542163" y="223139"/>
                    <a:pt x="556641" y="202819"/>
                    <a:pt x="584835" y="193802"/>
                  </a:cubicBezTo>
                  <a:lnTo>
                    <a:pt x="589153" y="180467"/>
                  </a:lnTo>
                  <a:cubicBezTo>
                    <a:pt x="587629" y="172212"/>
                    <a:pt x="579374" y="170942"/>
                    <a:pt x="565785" y="169037"/>
                  </a:cubicBezTo>
                  <a:lnTo>
                    <a:pt x="553466" y="167132"/>
                  </a:lnTo>
                  <a:cubicBezTo>
                    <a:pt x="471043" y="158115"/>
                    <a:pt x="392049" y="135636"/>
                    <a:pt x="309880" y="101854"/>
                  </a:cubicBezTo>
                  <a:lnTo>
                    <a:pt x="298196" y="98298"/>
                  </a:lnTo>
                  <a:cubicBezTo>
                    <a:pt x="291211" y="92964"/>
                    <a:pt x="284480" y="87122"/>
                    <a:pt x="274828" y="87122"/>
                  </a:cubicBezTo>
                  <a:cubicBezTo>
                    <a:pt x="274701" y="87122"/>
                    <a:pt x="274701" y="87122"/>
                    <a:pt x="274574" y="87122"/>
                  </a:cubicBezTo>
                  <a:cubicBezTo>
                    <a:pt x="267843" y="81153"/>
                    <a:pt x="260985" y="75438"/>
                    <a:pt x="251460" y="75184"/>
                  </a:cubicBezTo>
                  <a:lnTo>
                    <a:pt x="149606" y="9525"/>
                  </a:lnTo>
                  <a:cubicBezTo>
                    <a:pt x="141986" y="4699"/>
                    <a:pt x="134112" y="127"/>
                    <a:pt x="125730" y="127"/>
                  </a:cubicBezTo>
                  <a:close/>
                </a:path>
              </a:pathLst>
            </a:custGeom>
            <a:grpFill/>
          </p:spPr>
        </p:sp>
        <p:sp>
          <p:nvSpPr>
            <p:cNvPr id="7" name="Freeform 7"/>
            <p:cNvSpPr/>
            <p:nvPr/>
          </p:nvSpPr>
          <p:spPr>
            <a:xfrm>
              <a:off x="1666240" y="1116838"/>
              <a:ext cx="5715" cy="2286"/>
            </a:xfrm>
            <a:custGeom>
              <a:avLst/>
              <a:gdLst/>
              <a:ahLst/>
              <a:cxnLst/>
              <a:rect l="l" t="t" r="r" b="b"/>
              <a:pathLst>
                <a:path w="5715" h="2286">
                  <a:moveTo>
                    <a:pt x="5715" y="1905"/>
                  </a:moveTo>
                  <a:lnTo>
                    <a:pt x="0" y="2286"/>
                  </a:lnTo>
                  <a:lnTo>
                    <a:pt x="2794" y="0"/>
                  </a:lnTo>
                  <a:close/>
                </a:path>
              </a:pathLst>
            </a:custGeom>
            <a:grpFill/>
          </p:spPr>
        </p:sp>
      </p:grpSp>
      <p:grpSp>
        <p:nvGrpSpPr>
          <p:cNvPr id="8" name="Group 8"/>
          <p:cNvGrpSpPr>
            <a:grpSpLocks noChangeAspect="1"/>
          </p:cNvGrpSpPr>
          <p:nvPr/>
        </p:nvGrpSpPr>
        <p:grpSpPr>
          <a:xfrm>
            <a:off x="12614468" y="2998459"/>
            <a:ext cx="2148278" cy="1274778"/>
            <a:chOff x="0" y="0"/>
            <a:chExt cx="2148281" cy="1274775"/>
          </a:xfrm>
          <a:solidFill>
            <a:srgbClr val="444A72"/>
          </a:solidFill>
        </p:grpSpPr>
        <p:sp>
          <p:nvSpPr>
            <p:cNvPr id="9" name="Freeform 9"/>
            <p:cNvSpPr/>
            <p:nvPr/>
          </p:nvSpPr>
          <p:spPr>
            <a:xfrm>
              <a:off x="63627" y="73660"/>
              <a:ext cx="2021078" cy="1132840"/>
            </a:xfrm>
            <a:custGeom>
              <a:avLst/>
              <a:gdLst/>
              <a:ahLst/>
              <a:cxnLst/>
              <a:rect l="l" t="t" r="r" b="b"/>
              <a:pathLst>
                <a:path w="2021078" h="1132840">
                  <a:moveTo>
                    <a:pt x="391414" y="69596"/>
                  </a:moveTo>
                  <a:lnTo>
                    <a:pt x="390652" y="69723"/>
                  </a:lnTo>
                  <a:lnTo>
                    <a:pt x="389255" y="69850"/>
                  </a:lnTo>
                  <a:lnTo>
                    <a:pt x="390017" y="69723"/>
                  </a:lnTo>
                  <a:lnTo>
                    <a:pt x="391414" y="69469"/>
                  </a:lnTo>
                  <a:close/>
                  <a:moveTo>
                    <a:pt x="382778" y="69596"/>
                  </a:moveTo>
                  <a:lnTo>
                    <a:pt x="384683" y="70358"/>
                  </a:lnTo>
                  <a:lnTo>
                    <a:pt x="383032" y="69850"/>
                  </a:lnTo>
                  <a:lnTo>
                    <a:pt x="382905" y="69723"/>
                  </a:lnTo>
                  <a:close/>
                  <a:moveTo>
                    <a:pt x="385572" y="70358"/>
                  </a:moveTo>
                  <a:lnTo>
                    <a:pt x="385318" y="70612"/>
                  </a:lnTo>
                  <a:lnTo>
                    <a:pt x="383921" y="70993"/>
                  </a:lnTo>
                  <a:lnTo>
                    <a:pt x="383794" y="70739"/>
                  </a:lnTo>
                  <a:lnTo>
                    <a:pt x="384302" y="70485"/>
                  </a:lnTo>
                  <a:lnTo>
                    <a:pt x="385699" y="70485"/>
                  </a:lnTo>
                  <a:close/>
                  <a:moveTo>
                    <a:pt x="480695" y="81407"/>
                  </a:moveTo>
                  <a:lnTo>
                    <a:pt x="480949" y="82423"/>
                  </a:lnTo>
                  <a:lnTo>
                    <a:pt x="480949" y="82931"/>
                  </a:lnTo>
                  <a:lnTo>
                    <a:pt x="480949" y="83058"/>
                  </a:lnTo>
                  <a:lnTo>
                    <a:pt x="480822" y="83058"/>
                  </a:lnTo>
                  <a:lnTo>
                    <a:pt x="480695" y="83058"/>
                  </a:lnTo>
                  <a:lnTo>
                    <a:pt x="480822" y="83058"/>
                  </a:lnTo>
                  <a:lnTo>
                    <a:pt x="480568" y="81534"/>
                  </a:lnTo>
                  <a:close/>
                  <a:moveTo>
                    <a:pt x="197485" y="120396"/>
                  </a:moveTo>
                  <a:lnTo>
                    <a:pt x="198247" y="120523"/>
                  </a:lnTo>
                  <a:lnTo>
                    <a:pt x="199009" y="121666"/>
                  </a:lnTo>
                  <a:lnTo>
                    <a:pt x="198374" y="121412"/>
                  </a:lnTo>
                  <a:lnTo>
                    <a:pt x="197485" y="120523"/>
                  </a:lnTo>
                  <a:close/>
                  <a:moveTo>
                    <a:pt x="52832" y="125222"/>
                  </a:moveTo>
                  <a:lnTo>
                    <a:pt x="52959" y="125222"/>
                  </a:lnTo>
                  <a:lnTo>
                    <a:pt x="53086" y="125222"/>
                  </a:lnTo>
                  <a:lnTo>
                    <a:pt x="52832" y="125222"/>
                  </a:lnTo>
                  <a:lnTo>
                    <a:pt x="52578" y="125222"/>
                  </a:lnTo>
                  <a:lnTo>
                    <a:pt x="52705" y="125095"/>
                  </a:lnTo>
                  <a:close/>
                  <a:moveTo>
                    <a:pt x="175641" y="130175"/>
                  </a:moveTo>
                  <a:lnTo>
                    <a:pt x="173863" y="131318"/>
                  </a:lnTo>
                  <a:lnTo>
                    <a:pt x="174879" y="130429"/>
                  </a:lnTo>
                  <a:lnTo>
                    <a:pt x="175641" y="130175"/>
                  </a:lnTo>
                  <a:close/>
                  <a:moveTo>
                    <a:pt x="1779143" y="892683"/>
                  </a:moveTo>
                  <a:lnTo>
                    <a:pt x="1779270" y="892683"/>
                  </a:lnTo>
                  <a:lnTo>
                    <a:pt x="1779270" y="892810"/>
                  </a:lnTo>
                  <a:lnTo>
                    <a:pt x="1779397" y="892810"/>
                  </a:lnTo>
                  <a:lnTo>
                    <a:pt x="1779270" y="892810"/>
                  </a:lnTo>
                  <a:lnTo>
                    <a:pt x="1779143" y="892810"/>
                  </a:lnTo>
                  <a:lnTo>
                    <a:pt x="1779270" y="892683"/>
                  </a:lnTo>
                  <a:lnTo>
                    <a:pt x="1779143" y="892683"/>
                  </a:lnTo>
                  <a:close/>
                  <a:moveTo>
                    <a:pt x="518160" y="127"/>
                  </a:moveTo>
                  <a:cubicBezTo>
                    <a:pt x="398526" y="127"/>
                    <a:pt x="280670" y="15621"/>
                    <a:pt x="163957" y="49149"/>
                  </a:cubicBezTo>
                  <a:cubicBezTo>
                    <a:pt x="116840" y="62738"/>
                    <a:pt x="70866" y="78994"/>
                    <a:pt x="27940" y="102870"/>
                  </a:cubicBezTo>
                  <a:cubicBezTo>
                    <a:pt x="12573" y="111379"/>
                    <a:pt x="0" y="121666"/>
                    <a:pt x="2413" y="151130"/>
                  </a:cubicBezTo>
                  <a:lnTo>
                    <a:pt x="13081" y="160782"/>
                  </a:lnTo>
                  <a:lnTo>
                    <a:pt x="12573" y="164338"/>
                  </a:lnTo>
                  <a:cubicBezTo>
                    <a:pt x="9144" y="173228"/>
                    <a:pt x="16637" y="178054"/>
                    <a:pt x="20193" y="185928"/>
                  </a:cubicBezTo>
                  <a:lnTo>
                    <a:pt x="24765" y="188595"/>
                  </a:lnTo>
                  <a:lnTo>
                    <a:pt x="24765" y="188595"/>
                  </a:lnTo>
                  <a:cubicBezTo>
                    <a:pt x="49911" y="171704"/>
                    <a:pt x="77978" y="164465"/>
                    <a:pt x="104140" y="152527"/>
                  </a:cubicBezTo>
                  <a:cubicBezTo>
                    <a:pt x="108839" y="151892"/>
                    <a:pt x="113665" y="151638"/>
                    <a:pt x="125222" y="148717"/>
                  </a:cubicBezTo>
                  <a:lnTo>
                    <a:pt x="138938" y="142240"/>
                  </a:lnTo>
                  <a:cubicBezTo>
                    <a:pt x="149733" y="141859"/>
                    <a:pt x="159766" y="139192"/>
                    <a:pt x="171196" y="134493"/>
                  </a:cubicBezTo>
                  <a:lnTo>
                    <a:pt x="177546" y="134112"/>
                  </a:lnTo>
                  <a:lnTo>
                    <a:pt x="186817" y="132588"/>
                  </a:lnTo>
                  <a:lnTo>
                    <a:pt x="196977" y="129794"/>
                  </a:lnTo>
                  <a:lnTo>
                    <a:pt x="208153" y="127000"/>
                  </a:lnTo>
                  <a:lnTo>
                    <a:pt x="210947" y="123952"/>
                  </a:lnTo>
                  <a:lnTo>
                    <a:pt x="207645" y="122936"/>
                  </a:lnTo>
                  <a:lnTo>
                    <a:pt x="214376" y="124079"/>
                  </a:lnTo>
                  <a:cubicBezTo>
                    <a:pt x="216154" y="124333"/>
                    <a:pt x="217805" y="124460"/>
                    <a:pt x="219456" y="124460"/>
                  </a:cubicBezTo>
                  <a:cubicBezTo>
                    <a:pt x="228600" y="124460"/>
                    <a:pt x="236982" y="120904"/>
                    <a:pt x="244221" y="116586"/>
                  </a:cubicBezTo>
                  <a:lnTo>
                    <a:pt x="242697" y="110871"/>
                  </a:lnTo>
                  <a:lnTo>
                    <a:pt x="243205" y="107696"/>
                  </a:lnTo>
                  <a:cubicBezTo>
                    <a:pt x="254635" y="105410"/>
                    <a:pt x="266065" y="101727"/>
                    <a:pt x="277876" y="101727"/>
                  </a:cubicBezTo>
                  <a:cubicBezTo>
                    <a:pt x="280416" y="101727"/>
                    <a:pt x="283083" y="101854"/>
                    <a:pt x="285750" y="102362"/>
                  </a:cubicBezTo>
                  <a:cubicBezTo>
                    <a:pt x="312674" y="98298"/>
                    <a:pt x="339471" y="94107"/>
                    <a:pt x="369570" y="91948"/>
                  </a:cubicBezTo>
                  <a:lnTo>
                    <a:pt x="375285" y="89281"/>
                  </a:lnTo>
                  <a:lnTo>
                    <a:pt x="378460" y="91186"/>
                  </a:lnTo>
                  <a:lnTo>
                    <a:pt x="384048" y="88519"/>
                  </a:lnTo>
                  <a:lnTo>
                    <a:pt x="387350" y="90551"/>
                  </a:lnTo>
                  <a:lnTo>
                    <a:pt x="392938" y="87884"/>
                  </a:lnTo>
                  <a:lnTo>
                    <a:pt x="396367" y="89789"/>
                  </a:lnTo>
                  <a:lnTo>
                    <a:pt x="401955" y="87249"/>
                  </a:lnTo>
                  <a:lnTo>
                    <a:pt x="405384" y="89154"/>
                  </a:lnTo>
                  <a:lnTo>
                    <a:pt x="410972" y="86614"/>
                  </a:lnTo>
                  <a:lnTo>
                    <a:pt x="414147" y="86614"/>
                  </a:lnTo>
                  <a:lnTo>
                    <a:pt x="419862" y="85979"/>
                  </a:lnTo>
                  <a:lnTo>
                    <a:pt x="423037" y="88011"/>
                  </a:lnTo>
                  <a:lnTo>
                    <a:pt x="428752" y="85471"/>
                  </a:lnTo>
                  <a:lnTo>
                    <a:pt x="431927" y="87503"/>
                  </a:lnTo>
                  <a:lnTo>
                    <a:pt x="437642" y="85090"/>
                  </a:lnTo>
                  <a:cubicBezTo>
                    <a:pt x="439674" y="86487"/>
                    <a:pt x="441706" y="86868"/>
                    <a:pt x="444754" y="86868"/>
                  </a:cubicBezTo>
                  <a:cubicBezTo>
                    <a:pt x="446151" y="86868"/>
                    <a:pt x="447675" y="86741"/>
                    <a:pt x="449580" y="86741"/>
                  </a:cubicBezTo>
                  <a:lnTo>
                    <a:pt x="467233" y="86106"/>
                  </a:lnTo>
                  <a:lnTo>
                    <a:pt x="474345" y="84836"/>
                  </a:lnTo>
                  <a:lnTo>
                    <a:pt x="478663" y="85598"/>
                  </a:lnTo>
                  <a:lnTo>
                    <a:pt x="482219" y="83820"/>
                  </a:lnTo>
                  <a:cubicBezTo>
                    <a:pt x="534543" y="86360"/>
                    <a:pt x="586994" y="89027"/>
                    <a:pt x="639445" y="91567"/>
                  </a:cubicBezTo>
                  <a:lnTo>
                    <a:pt x="665861" y="92837"/>
                  </a:lnTo>
                  <a:cubicBezTo>
                    <a:pt x="759206" y="106045"/>
                    <a:pt x="851281" y="125222"/>
                    <a:pt x="942340" y="157861"/>
                  </a:cubicBezTo>
                  <a:lnTo>
                    <a:pt x="946150" y="165227"/>
                  </a:lnTo>
                  <a:lnTo>
                    <a:pt x="926084" y="164338"/>
                  </a:lnTo>
                  <a:lnTo>
                    <a:pt x="933831" y="173101"/>
                  </a:lnTo>
                  <a:cubicBezTo>
                    <a:pt x="963168" y="180213"/>
                    <a:pt x="989203" y="195580"/>
                    <a:pt x="1022858" y="208153"/>
                  </a:cubicBezTo>
                  <a:lnTo>
                    <a:pt x="1035558" y="213741"/>
                  </a:lnTo>
                  <a:lnTo>
                    <a:pt x="1039368" y="214376"/>
                  </a:lnTo>
                  <a:cubicBezTo>
                    <a:pt x="1043051" y="218694"/>
                    <a:pt x="1047496" y="221615"/>
                    <a:pt x="1060196" y="225298"/>
                  </a:cubicBezTo>
                  <a:lnTo>
                    <a:pt x="1075436" y="230632"/>
                  </a:lnTo>
                  <a:cubicBezTo>
                    <a:pt x="1082167" y="236474"/>
                    <a:pt x="1088771" y="242316"/>
                    <a:pt x="1098423" y="242316"/>
                  </a:cubicBezTo>
                  <a:cubicBezTo>
                    <a:pt x="1098423" y="242316"/>
                    <a:pt x="1098550" y="242316"/>
                    <a:pt x="1098550" y="242316"/>
                  </a:cubicBezTo>
                  <a:cubicBezTo>
                    <a:pt x="1105535" y="248539"/>
                    <a:pt x="1112520" y="254762"/>
                    <a:pt x="1122680" y="255016"/>
                  </a:cubicBezTo>
                  <a:lnTo>
                    <a:pt x="1242060" y="328676"/>
                  </a:lnTo>
                  <a:cubicBezTo>
                    <a:pt x="1352423" y="399288"/>
                    <a:pt x="1450213" y="484632"/>
                    <a:pt x="1537716" y="581787"/>
                  </a:cubicBezTo>
                  <a:lnTo>
                    <a:pt x="1565783" y="610870"/>
                  </a:lnTo>
                  <a:cubicBezTo>
                    <a:pt x="1596390" y="651383"/>
                    <a:pt x="1627505" y="691642"/>
                    <a:pt x="1657350" y="732790"/>
                  </a:cubicBezTo>
                  <a:lnTo>
                    <a:pt x="1754251" y="869950"/>
                  </a:lnTo>
                  <a:cubicBezTo>
                    <a:pt x="1757172" y="874141"/>
                    <a:pt x="1761363" y="877316"/>
                    <a:pt x="1764792" y="889127"/>
                  </a:cubicBezTo>
                  <a:lnTo>
                    <a:pt x="1775587" y="899795"/>
                  </a:lnTo>
                  <a:lnTo>
                    <a:pt x="1778508" y="901065"/>
                  </a:lnTo>
                  <a:cubicBezTo>
                    <a:pt x="1777873" y="909955"/>
                    <a:pt x="1783715" y="914654"/>
                    <a:pt x="1789811" y="927100"/>
                  </a:cubicBezTo>
                  <a:lnTo>
                    <a:pt x="1800860" y="936244"/>
                  </a:lnTo>
                  <a:cubicBezTo>
                    <a:pt x="1801241" y="942340"/>
                    <a:pt x="1800225" y="948436"/>
                    <a:pt x="1788668" y="948436"/>
                  </a:cubicBezTo>
                  <a:cubicBezTo>
                    <a:pt x="1787398" y="948436"/>
                    <a:pt x="1786001" y="948309"/>
                    <a:pt x="1784477" y="948182"/>
                  </a:cubicBezTo>
                  <a:lnTo>
                    <a:pt x="1769999" y="942340"/>
                  </a:lnTo>
                  <a:cubicBezTo>
                    <a:pt x="1692148" y="917448"/>
                    <a:pt x="1612773" y="900811"/>
                    <a:pt x="1530858" y="898398"/>
                  </a:cubicBezTo>
                  <a:lnTo>
                    <a:pt x="1500251" y="901954"/>
                  </a:lnTo>
                  <a:cubicBezTo>
                    <a:pt x="1478788" y="911098"/>
                    <a:pt x="1464183" y="931291"/>
                    <a:pt x="1436116" y="940435"/>
                  </a:cubicBezTo>
                  <a:lnTo>
                    <a:pt x="1431798" y="953770"/>
                  </a:lnTo>
                  <a:cubicBezTo>
                    <a:pt x="1433322" y="962025"/>
                    <a:pt x="1441704" y="963168"/>
                    <a:pt x="1455166" y="965200"/>
                  </a:cubicBezTo>
                  <a:lnTo>
                    <a:pt x="1467485" y="966978"/>
                  </a:lnTo>
                  <a:cubicBezTo>
                    <a:pt x="1550035" y="975741"/>
                    <a:pt x="1629029" y="997966"/>
                    <a:pt x="1711198" y="1031621"/>
                  </a:cubicBezTo>
                  <a:lnTo>
                    <a:pt x="1722882" y="1035177"/>
                  </a:lnTo>
                  <a:cubicBezTo>
                    <a:pt x="1729867" y="1040511"/>
                    <a:pt x="1736598" y="1046226"/>
                    <a:pt x="1746123" y="1046226"/>
                  </a:cubicBezTo>
                  <a:cubicBezTo>
                    <a:pt x="1746250" y="1046226"/>
                    <a:pt x="1746250" y="1046226"/>
                    <a:pt x="1746377" y="1046226"/>
                  </a:cubicBezTo>
                  <a:cubicBezTo>
                    <a:pt x="1753108" y="1052195"/>
                    <a:pt x="1759966" y="1057783"/>
                    <a:pt x="1769618" y="1058037"/>
                  </a:cubicBezTo>
                  <a:lnTo>
                    <a:pt x="1871599" y="1123442"/>
                  </a:lnTo>
                  <a:cubicBezTo>
                    <a:pt x="1879219" y="1128268"/>
                    <a:pt x="1887093" y="1132840"/>
                    <a:pt x="1895475" y="1132840"/>
                  </a:cubicBezTo>
                  <a:cubicBezTo>
                    <a:pt x="1899793" y="1132840"/>
                    <a:pt x="1904365" y="1131570"/>
                    <a:pt x="1909064" y="1128522"/>
                  </a:cubicBezTo>
                  <a:cubicBezTo>
                    <a:pt x="1911350" y="1129792"/>
                    <a:pt x="1913636" y="1130300"/>
                    <a:pt x="1915922" y="1130300"/>
                  </a:cubicBezTo>
                  <a:cubicBezTo>
                    <a:pt x="1918589" y="1130300"/>
                    <a:pt x="1921256" y="1129665"/>
                    <a:pt x="1924050" y="1128776"/>
                  </a:cubicBezTo>
                  <a:lnTo>
                    <a:pt x="1963166" y="1110234"/>
                  </a:lnTo>
                  <a:cubicBezTo>
                    <a:pt x="2015363" y="1072007"/>
                    <a:pt x="2021078" y="1083056"/>
                    <a:pt x="2012823" y="1003935"/>
                  </a:cubicBezTo>
                  <a:lnTo>
                    <a:pt x="2003806" y="904748"/>
                  </a:lnTo>
                  <a:cubicBezTo>
                    <a:pt x="1999361" y="815467"/>
                    <a:pt x="1987804" y="728599"/>
                    <a:pt x="1928622" y="655320"/>
                  </a:cubicBezTo>
                  <a:cubicBezTo>
                    <a:pt x="1887982" y="669290"/>
                    <a:pt x="1870075" y="702056"/>
                    <a:pt x="1879981" y="748030"/>
                  </a:cubicBezTo>
                  <a:cubicBezTo>
                    <a:pt x="1876171" y="769620"/>
                    <a:pt x="1878965" y="790829"/>
                    <a:pt x="1883283" y="812165"/>
                  </a:cubicBezTo>
                  <a:cubicBezTo>
                    <a:pt x="1889760" y="843407"/>
                    <a:pt x="1894459" y="875030"/>
                    <a:pt x="1894078" y="909574"/>
                  </a:cubicBezTo>
                  <a:lnTo>
                    <a:pt x="1891157" y="913003"/>
                  </a:lnTo>
                  <a:lnTo>
                    <a:pt x="1887855" y="912622"/>
                  </a:lnTo>
                  <a:lnTo>
                    <a:pt x="1881886" y="907542"/>
                  </a:lnTo>
                  <a:cubicBezTo>
                    <a:pt x="1881378" y="904367"/>
                    <a:pt x="1880870" y="901192"/>
                    <a:pt x="1880362" y="898017"/>
                  </a:cubicBezTo>
                  <a:lnTo>
                    <a:pt x="1743202" y="693039"/>
                  </a:lnTo>
                  <a:cubicBezTo>
                    <a:pt x="1661541" y="578993"/>
                    <a:pt x="1574800" y="469011"/>
                    <a:pt x="1469898" y="375285"/>
                  </a:cubicBezTo>
                  <a:cubicBezTo>
                    <a:pt x="1243457" y="173355"/>
                    <a:pt x="983996" y="42545"/>
                    <a:pt x="678561" y="9017"/>
                  </a:cubicBezTo>
                  <a:cubicBezTo>
                    <a:pt x="624713" y="3048"/>
                    <a:pt x="571246" y="0"/>
                    <a:pt x="518160" y="0"/>
                  </a:cubicBezTo>
                  <a:close/>
                </a:path>
              </a:pathLst>
            </a:custGeom>
            <a:grpFill/>
          </p:spPr>
        </p:sp>
        <p:sp>
          <p:nvSpPr>
            <p:cNvPr id="10" name="Freeform 10"/>
            <p:cNvSpPr/>
            <p:nvPr/>
          </p:nvSpPr>
          <p:spPr>
            <a:xfrm>
              <a:off x="473710" y="159512"/>
              <a:ext cx="5715" cy="2286"/>
            </a:xfrm>
            <a:custGeom>
              <a:avLst/>
              <a:gdLst/>
              <a:ahLst/>
              <a:cxnLst/>
              <a:rect l="l" t="t" r="r" b="b"/>
              <a:pathLst>
                <a:path w="5715" h="2286">
                  <a:moveTo>
                    <a:pt x="0" y="381"/>
                  </a:moveTo>
                  <a:lnTo>
                    <a:pt x="5715" y="0"/>
                  </a:lnTo>
                  <a:lnTo>
                    <a:pt x="2921" y="2286"/>
                  </a:lnTo>
                  <a:close/>
                </a:path>
              </a:pathLst>
            </a:custGeom>
            <a:grpFill/>
          </p:spPr>
        </p:sp>
      </p:grpSp>
      <p:grpSp>
        <p:nvGrpSpPr>
          <p:cNvPr id="11" name="Group 11"/>
          <p:cNvGrpSpPr>
            <a:grpSpLocks noChangeAspect="1"/>
          </p:cNvGrpSpPr>
          <p:nvPr/>
        </p:nvGrpSpPr>
        <p:grpSpPr>
          <a:xfrm>
            <a:off x="12897354" y="7119094"/>
            <a:ext cx="1801816" cy="1749390"/>
            <a:chOff x="0" y="0"/>
            <a:chExt cx="1801825" cy="1749387"/>
          </a:xfrm>
          <a:solidFill>
            <a:srgbClr val="444A72"/>
          </a:solidFill>
        </p:grpSpPr>
        <p:sp>
          <p:nvSpPr>
            <p:cNvPr id="12" name="Freeform 12"/>
            <p:cNvSpPr/>
            <p:nvPr/>
          </p:nvSpPr>
          <p:spPr>
            <a:xfrm>
              <a:off x="65024" y="66802"/>
              <a:ext cx="1673479" cy="1604264"/>
            </a:xfrm>
            <a:custGeom>
              <a:avLst/>
              <a:gdLst/>
              <a:ahLst/>
              <a:cxnLst/>
              <a:rect l="l" t="t" r="r" b="b"/>
              <a:pathLst>
                <a:path w="1673479" h="1604264">
                  <a:moveTo>
                    <a:pt x="1637157" y="56388"/>
                  </a:moveTo>
                  <a:lnTo>
                    <a:pt x="1637157" y="56515"/>
                  </a:lnTo>
                  <a:lnTo>
                    <a:pt x="1637030" y="56642"/>
                  </a:lnTo>
                  <a:lnTo>
                    <a:pt x="1636903" y="56769"/>
                  </a:lnTo>
                  <a:lnTo>
                    <a:pt x="1636903" y="56515"/>
                  </a:lnTo>
                  <a:lnTo>
                    <a:pt x="1637030" y="56261"/>
                  </a:lnTo>
                  <a:close/>
                  <a:moveTo>
                    <a:pt x="1585722" y="166243"/>
                  </a:moveTo>
                  <a:lnTo>
                    <a:pt x="1586103" y="167513"/>
                  </a:lnTo>
                  <a:lnTo>
                    <a:pt x="1585976" y="168402"/>
                  </a:lnTo>
                  <a:lnTo>
                    <a:pt x="1585595" y="166370"/>
                  </a:lnTo>
                  <a:close/>
                  <a:moveTo>
                    <a:pt x="1586865" y="192278"/>
                  </a:moveTo>
                  <a:lnTo>
                    <a:pt x="1586484" y="193040"/>
                  </a:lnTo>
                  <a:lnTo>
                    <a:pt x="1585214" y="193294"/>
                  </a:lnTo>
                  <a:lnTo>
                    <a:pt x="1585722" y="192786"/>
                  </a:lnTo>
                  <a:lnTo>
                    <a:pt x="1586865" y="192278"/>
                  </a:lnTo>
                  <a:close/>
                  <a:moveTo>
                    <a:pt x="1563624" y="383032"/>
                  </a:moveTo>
                  <a:lnTo>
                    <a:pt x="1562227" y="384429"/>
                  </a:lnTo>
                  <a:lnTo>
                    <a:pt x="1563370" y="383032"/>
                  </a:lnTo>
                  <a:lnTo>
                    <a:pt x="1563624" y="382905"/>
                  </a:lnTo>
                  <a:close/>
                  <a:moveTo>
                    <a:pt x="1562227" y="383540"/>
                  </a:moveTo>
                  <a:lnTo>
                    <a:pt x="1562354" y="384048"/>
                  </a:lnTo>
                  <a:lnTo>
                    <a:pt x="1561846" y="385318"/>
                  </a:lnTo>
                  <a:lnTo>
                    <a:pt x="1561719" y="384937"/>
                  </a:lnTo>
                  <a:lnTo>
                    <a:pt x="1561846" y="383540"/>
                  </a:lnTo>
                  <a:lnTo>
                    <a:pt x="1562100" y="383413"/>
                  </a:lnTo>
                  <a:close/>
                  <a:moveTo>
                    <a:pt x="1560703" y="389636"/>
                  </a:moveTo>
                  <a:lnTo>
                    <a:pt x="1560322" y="391033"/>
                  </a:lnTo>
                  <a:lnTo>
                    <a:pt x="1560449" y="390271"/>
                  </a:lnTo>
                  <a:lnTo>
                    <a:pt x="1560703" y="389636"/>
                  </a:lnTo>
                  <a:close/>
                  <a:moveTo>
                    <a:pt x="1514094" y="468757"/>
                  </a:moveTo>
                  <a:lnTo>
                    <a:pt x="1514094" y="468884"/>
                  </a:lnTo>
                  <a:lnTo>
                    <a:pt x="1515618" y="469265"/>
                  </a:lnTo>
                  <a:lnTo>
                    <a:pt x="1514602" y="469138"/>
                  </a:lnTo>
                  <a:lnTo>
                    <a:pt x="1514094" y="468884"/>
                  </a:lnTo>
                  <a:lnTo>
                    <a:pt x="1513967" y="468884"/>
                  </a:lnTo>
                  <a:lnTo>
                    <a:pt x="1514094" y="468884"/>
                  </a:lnTo>
                  <a:lnTo>
                    <a:pt x="1514221" y="468884"/>
                  </a:lnTo>
                  <a:close/>
                  <a:moveTo>
                    <a:pt x="273304" y="1363853"/>
                  </a:moveTo>
                  <a:lnTo>
                    <a:pt x="273431" y="1363980"/>
                  </a:lnTo>
                  <a:lnTo>
                    <a:pt x="273558" y="1363980"/>
                  </a:lnTo>
                  <a:lnTo>
                    <a:pt x="273431" y="1364107"/>
                  </a:lnTo>
                  <a:lnTo>
                    <a:pt x="273431" y="1363980"/>
                  </a:lnTo>
                  <a:lnTo>
                    <a:pt x="273304" y="1363980"/>
                  </a:lnTo>
                  <a:lnTo>
                    <a:pt x="273304" y="1363853"/>
                  </a:lnTo>
                  <a:lnTo>
                    <a:pt x="273304" y="1363726"/>
                  </a:lnTo>
                  <a:close/>
                  <a:moveTo>
                    <a:pt x="1632458" y="0"/>
                  </a:moveTo>
                  <a:lnTo>
                    <a:pt x="1619504" y="6223"/>
                  </a:lnTo>
                  <a:lnTo>
                    <a:pt x="1616456" y="4445"/>
                  </a:lnTo>
                  <a:cubicBezTo>
                    <a:pt x="1613789" y="1905"/>
                    <a:pt x="1610995" y="1143"/>
                    <a:pt x="1608201" y="1143"/>
                  </a:cubicBezTo>
                  <a:cubicBezTo>
                    <a:pt x="1603629" y="1143"/>
                    <a:pt x="1598803" y="3175"/>
                    <a:pt x="1593469" y="3302"/>
                  </a:cubicBezTo>
                  <a:lnTo>
                    <a:pt x="1593469" y="3302"/>
                  </a:lnTo>
                  <a:lnTo>
                    <a:pt x="1589278" y="6477"/>
                  </a:lnTo>
                  <a:lnTo>
                    <a:pt x="1589278" y="6477"/>
                  </a:lnTo>
                  <a:cubicBezTo>
                    <a:pt x="1595374" y="36195"/>
                    <a:pt x="1591437" y="64897"/>
                    <a:pt x="1592580" y="93599"/>
                  </a:cubicBezTo>
                  <a:cubicBezTo>
                    <a:pt x="1591437" y="98171"/>
                    <a:pt x="1589786" y="102743"/>
                    <a:pt x="1588135" y="114554"/>
                  </a:cubicBezTo>
                  <a:lnTo>
                    <a:pt x="1588897" y="129794"/>
                  </a:lnTo>
                  <a:cubicBezTo>
                    <a:pt x="1585087" y="139827"/>
                    <a:pt x="1583944" y="150241"/>
                    <a:pt x="1583944" y="162560"/>
                  </a:cubicBezTo>
                  <a:lnTo>
                    <a:pt x="1581912" y="168529"/>
                  </a:lnTo>
                  <a:lnTo>
                    <a:pt x="1579880" y="177673"/>
                  </a:lnTo>
                  <a:lnTo>
                    <a:pt x="1578610" y="188214"/>
                  </a:lnTo>
                  <a:lnTo>
                    <a:pt x="1576959" y="199644"/>
                  </a:lnTo>
                  <a:lnTo>
                    <a:pt x="1578737" y="203454"/>
                  </a:lnTo>
                  <a:lnTo>
                    <a:pt x="1581022" y="200787"/>
                  </a:lnTo>
                  <a:lnTo>
                    <a:pt x="1577466" y="206629"/>
                  </a:lnTo>
                  <a:cubicBezTo>
                    <a:pt x="1571751" y="216408"/>
                    <a:pt x="1571624" y="227203"/>
                    <a:pt x="1573148" y="237109"/>
                  </a:cubicBezTo>
                  <a:lnTo>
                    <a:pt x="1578991" y="237871"/>
                  </a:lnTo>
                  <a:lnTo>
                    <a:pt x="1581658" y="239522"/>
                  </a:lnTo>
                  <a:cubicBezTo>
                    <a:pt x="1578991" y="253492"/>
                    <a:pt x="1578229" y="268224"/>
                    <a:pt x="1570609" y="280924"/>
                  </a:cubicBezTo>
                  <a:cubicBezTo>
                    <a:pt x="1564259" y="307340"/>
                    <a:pt x="1557909" y="333756"/>
                    <a:pt x="1548511" y="362458"/>
                  </a:cubicBezTo>
                  <a:lnTo>
                    <a:pt x="1548892" y="368808"/>
                  </a:lnTo>
                  <a:lnTo>
                    <a:pt x="1545844" y="370967"/>
                  </a:lnTo>
                  <a:lnTo>
                    <a:pt x="1546225" y="377190"/>
                  </a:lnTo>
                  <a:lnTo>
                    <a:pt x="1543177" y="379476"/>
                  </a:lnTo>
                  <a:lnTo>
                    <a:pt x="1543558" y="385699"/>
                  </a:lnTo>
                  <a:lnTo>
                    <a:pt x="1540510" y="388112"/>
                  </a:lnTo>
                  <a:lnTo>
                    <a:pt x="1540764" y="394208"/>
                  </a:lnTo>
                  <a:lnTo>
                    <a:pt x="1537716" y="396621"/>
                  </a:lnTo>
                  <a:lnTo>
                    <a:pt x="1537970" y="402717"/>
                  </a:lnTo>
                  <a:lnTo>
                    <a:pt x="1536827" y="405638"/>
                  </a:lnTo>
                  <a:lnTo>
                    <a:pt x="1535176" y="411099"/>
                  </a:lnTo>
                  <a:lnTo>
                    <a:pt x="1532128" y="413258"/>
                  </a:lnTo>
                  <a:lnTo>
                    <a:pt x="1532255" y="419481"/>
                  </a:lnTo>
                  <a:lnTo>
                    <a:pt x="1529207" y="421640"/>
                  </a:lnTo>
                  <a:lnTo>
                    <a:pt x="1529334" y="427863"/>
                  </a:lnTo>
                  <a:cubicBezTo>
                    <a:pt x="1526286" y="429895"/>
                    <a:pt x="1525270" y="432689"/>
                    <a:pt x="1523365" y="438277"/>
                  </a:cubicBezTo>
                  <a:lnTo>
                    <a:pt x="1517269" y="454787"/>
                  </a:lnTo>
                  <a:lnTo>
                    <a:pt x="1515745" y="461899"/>
                  </a:lnTo>
                  <a:lnTo>
                    <a:pt x="1513459" y="465582"/>
                  </a:lnTo>
                  <a:lnTo>
                    <a:pt x="1513713" y="469519"/>
                  </a:lnTo>
                  <a:cubicBezTo>
                    <a:pt x="1491488" y="517017"/>
                    <a:pt x="1469263" y="564642"/>
                    <a:pt x="1447038" y="612140"/>
                  </a:cubicBezTo>
                  <a:lnTo>
                    <a:pt x="1435862" y="636016"/>
                  </a:lnTo>
                  <a:cubicBezTo>
                    <a:pt x="1388364" y="717423"/>
                    <a:pt x="1335659" y="795401"/>
                    <a:pt x="1271016" y="867283"/>
                  </a:cubicBezTo>
                  <a:lnTo>
                    <a:pt x="1262761" y="868045"/>
                  </a:lnTo>
                  <a:lnTo>
                    <a:pt x="1271143" y="849757"/>
                  </a:lnTo>
                  <a:lnTo>
                    <a:pt x="1260094" y="853694"/>
                  </a:lnTo>
                  <a:cubicBezTo>
                    <a:pt x="1242441" y="878205"/>
                    <a:pt x="1218311" y="896493"/>
                    <a:pt x="1193927" y="922909"/>
                  </a:cubicBezTo>
                  <a:lnTo>
                    <a:pt x="1184021" y="932561"/>
                  </a:lnTo>
                  <a:lnTo>
                    <a:pt x="1181989" y="935863"/>
                  </a:lnTo>
                  <a:cubicBezTo>
                    <a:pt x="1176528" y="937641"/>
                    <a:pt x="1172337" y="940689"/>
                    <a:pt x="1163955" y="950976"/>
                  </a:cubicBezTo>
                  <a:lnTo>
                    <a:pt x="1153160" y="963041"/>
                  </a:lnTo>
                  <a:cubicBezTo>
                    <a:pt x="1145159" y="967105"/>
                    <a:pt x="1137285" y="971042"/>
                    <a:pt x="1133602" y="980059"/>
                  </a:cubicBezTo>
                  <a:cubicBezTo>
                    <a:pt x="1125220" y="984250"/>
                    <a:pt x="1116838" y="988187"/>
                    <a:pt x="1112774" y="997585"/>
                  </a:cubicBezTo>
                  <a:lnTo>
                    <a:pt x="999363" y="1080135"/>
                  </a:lnTo>
                  <a:cubicBezTo>
                    <a:pt x="892302" y="1155573"/>
                    <a:pt x="776224" y="1213739"/>
                    <a:pt x="653161" y="1257935"/>
                  </a:cubicBezTo>
                  <a:lnTo>
                    <a:pt x="615569" y="1272794"/>
                  </a:lnTo>
                  <a:cubicBezTo>
                    <a:pt x="566420" y="1285748"/>
                    <a:pt x="517525" y="1299337"/>
                    <a:pt x="468122" y="1311402"/>
                  </a:cubicBezTo>
                  <a:lnTo>
                    <a:pt x="304546" y="1348867"/>
                  </a:lnTo>
                  <a:cubicBezTo>
                    <a:pt x="300482" y="1349756"/>
                    <a:pt x="296672" y="1351788"/>
                    <a:pt x="288798" y="1351788"/>
                  </a:cubicBezTo>
                  <a:cubicBezTo>
                    <a:pt x="287020" y="1351788"/>
                    <a:pt x="284988" y="1351661"/>
                    <a:pt x="282702" y="1351407"/>
                  </a:cubicBezTo>
                  <a:lnTo>
                    <a:pt x="268732" y="1357376"/>
                  </a:lnTo>
                  <a:lnTo>
                    <a:pt x="266446" y="1359535"/>
                  </a:lnTo>
                  <a:cubicBezTo>
                    <a:pt x="263779" y="1358138"/>
                    <a:pt x="261239" y="1357757"/>
                    <a:pt x="258445" y="1357757"/>
                  </a:cubicBezTo>
                  <a:cubicBezTo>
                    <a:pt x="253111" y="1357757"/>
                    <a:pt x="247142" y="1359535"/>
                    <a:pt x="237998" y="1360170"/>
                  </a:cubicBezTo>
                  <a:lnTo>
                    <a:pt x="225425" y="1367028"/>
                  </a:lnTo>
                  <a:cubicBezTo>
                    <a:pt x="218948" y="1364869"/>
                    <a:pt x="213360" y="1361059"/>
                    <a:pt x="220599" y="1347343"/>
                  </a:cubicBezTo>
                  <a:lnTo>
                    <a:pt x="231013" y="1336802"/>
                  </a:lnTo>
                  <a:cubicBezTo>
                    <a:pt x="283464" y="1274191"/>
                    <a:pt x="329057" y="1207008"/>
                    <a:pt x="362204" y="1132078"/>
                  </a:cubicBezTo>
                  <a:lnTo>
                    <a:pt x="370459" y="1102360"/>
                  </a:lnTo>
                  <a:cubicBezTo>
                    <a:pt x="370205" y="1078992"/>
                    <a:pt x="356870" y="1057910"/>
                    <a:pt x="359156" y="1028446"/>
                  </a:cubicBezTo>
                  <a:lnTo>
                    <a:pt x="348488" y="1019429"/>
                  </a:lnTo>
                  <a:cubicBezTo>
                    <a:pt x="347726" y="1019302"/>
                    <a:pt x="346837" y="1019175"/>
                    <a:pt x="346202" y="1019175"/>
                  </a:cubicBezTo>
                  <a:cubicBezTo>
                    <a:pt x="339471" y="1019175"/>
                    <a:pt x="335407" y="1026160"/>
                    <a:pt x="329184" y="1036701"/>
                  </a:cubicBezTo>
                  <a:lnTo>
                    <a:pt x="322834" y="1047496"/>
                  </a:lnTo>
                  <a:cubicBezTo>
                    <a:pt x="283464" y="1120521"/>
                    <a:pt x="232918" y="1185164"/>
                    <a:pt x="170688" y="1248664"/>
                  </a:cubicBezTo>
                  <a:lnTo>
                    <a:pt x="162941" y="1258189"/>
                  </a:lnTo>
                  <a:cubicBezTo>
                    <a:pt x="155321" y="1262634"/>
                    <a:pt x="147320" y="1266825"/>
                    <a:pt x="143764" y="1275715"/>
                  </a:cubicBezTo>
                  <a:cubicBezTo>
                    <a:pt x="135636" y="1279652"/>
                    <a:pt x="127889" y="1283843"/>
                    <a:pt x="123952" y="1292733"/>
                  </a:cubicBezTo>
                  <a:lnTo>
                    <a:pt x="24892" y="1362329"/>
                  </a:lnTo>
                  <a:cubicBezTo>
                    <a:pt x="13843" y="1370203"/>
                    <a:pt x="2921" y="1378839"/>
                    <a:pt x="5969" y="1395095"/>
                  </a:cubicBezTo>
                  <a:cubicBezTo>
                    <a:pt x="1397" y="1398524"/>
                    <a:pt x="508" y="1403477"/>
                    <a:pt x="0" y="1408811"/>
                  </a:cubicBezTo>
                  <a:lnTo>
                    <a:pt x="2286" y="1451991"/>
                  </a:lnTo>
                  <a:cubicBezTo>
                    <a:pt x="17907" y="1514729"/>
                    <a:pt x="5588" y="1515872"/>
                    <a:pt x="81915" y="1538097"/>
                  </a:cubicBezTo>
                  <a:lnTo>
                    <a:pt x="177165" y="1567307"/>
                  </a:lnTo>
                  <a:cubicBezTo>
                    <a:pt x="234823" y="1587500"/>
                    <a:pt x="292608" y="1604264"/>
                    <a:pt x="352171" y="1604264"/>
                  </a:cubicBezTo>
                  <a:cubicBezTo>
                    <a:pt x="379857" y="1604264"/>
                    <a:pt x="407797" y="1600708"/>
                    <a:pt x="436372" y="1592072"/>
                  </a:cubicBezTo>
                  <a:cubicBezTo>
                    <a:pt x="438912" y="1549146"/>
                    <a:pt x="415290" y="1520190"/>
                    <a:pt x="368935" y="1511935"/>
                  </a:cubicBezTo>
                  <a:cubicBezTo>
                    <a:pt x="350266" y="1500251"/>
                    <a:pt x="329819" y="1494790"/>
                    <a:pt x="308229" y="1490726"/>
                  </a:cubicBezTo>
                  <a:cubicBezTo>
                    <a:pt x="276860" y="1484884"/>
                    <a:pt x="245872" y="1477264"/>
                    <a:pt x="213995" y="1463802"/>
                  </a:cubicBezTo>
                  <a:lnTo>
                    <a:pt x="211963" y="1459738"/>
                  </a:lnTo>
                  <a:lnTo>
                    <a:pt x="213487" y="1456817"/>
                  </a:lnTo>
                  <a:lnTo>
                    <a:pt x="220472" y="1453261"/>
                  </a:lnTo>
                  <a:cubicBezTo>
                    <a:pt x="223647" y="1453896"/>
                    <a:pt x="226695" y="1454658"/>
                    <a:pt x="229870" y="1455420"/>
                  </a:cubicBezTo>
                  <a:lnTo>
                    <a:pt x="471932" y="1406144"/>
                  </a:lnTo>
                  <a:cubicBezTo>
                    <a:pt x="608330" y="1373759"/>
                    <a:pt x="743077" y="1335151"/>
                    <a:pt x="869442" y="1273429"/>
                  </a:cubicBezTo>
                  <a:cubicBezTo>
                    <a:pt x="1142111" y="1140206"/>
                    <a:pt x="1361313" y="949706"/>
                    <a:pt x="1507998" y="679704"/>
                  </a:cubicBezTo>
                  <a:cubicBezTo>
                    <a:pt x="1592072" y="525018"/>
                    <a:pt x="1646682" y="362585"/>
                    <a:pt x="1665859" y="188214"/>
                  </a:cubicBezTo>
                  <a:cubicBezTo>
                    <a:pt x="1671193" y="139573"/>
                    <a:pt x="1673479" y="90805"/>
                    <a:pt x="1667637" y="41910"/>
                  </a:cubicBezTo>
                  <a:cubicBezTo>
                    <a:pt x="1665478" y="24511"/>
                    <a:pt x="1660779" y="8890"/>
                    <a:pt x="1632585" y="0"/>
                  </a:cubicBezTo>
                  <a:close/>
                </a:path>
              </a:pathLst>
            </a:custGeom>
            <a:grpFill/>
          </p:spPr>
        </p:sp>
        <p:sp>
          <p:nvSpPr>
            <p:cNvPr id="13" name="Freeform 13"/>
            <p:cNvSpPr/>
            <p:nvPr/>
          </p:nvSpPr>
          <p:spPr>
            <a:xfrm>
              <a:off x="1600200" y="468884"/>
              <a:ext cx="2921" cy="5461"/>
            </a:xfrm>
            <a:custGeom>
              <a:avLst/>
              <a:gdLst/>
              <a:ahLst/>
              <a:cxnLst/>
              <a:rect l="l" t="t" r="r" b="b"/>
              <a:pathLst>
                <a:path w="2921" h="5461">
                  <a:moveTo>
                    <a:pt x="2921" y="0"/>
                  </a:moveTo>
                  <a:lnTo>
                    <a:pt x="1016" y="5461"/>
                  </a:lnTo>
                  <a:lnTo>
                    <a:pt x="0" y="2032"/>
                  </a:lnTo>
                  <a:close/>
                </a:path>
              </a:pathLst>
            </a:custGeom>
            <a:grpFill/>
          </p:spPr>
        </p:sp>
      </p:grpSp>
      <p:sp>
        <p:nvSpPr>
          <p:cNvPr id="17" name="TextBox 17"/>
          <p:cNvSpPr txBox="1"/>
          <p:nvPr/>
        </p:nvSpPr>
        <p:spPr>
          <a:xfrm>
            <a:off x="588388" y="4487228"/>
            <a:ext cx="5820070" cy="2080984"/>
          </a:xfrm>
          <a:prstGeom prst="rect">
            <a:avLst/>
          </a:prstGeom>
        </p:spPr>
        <p:txBody>
          <a:bodyPr wrap="square" lIns="0" tIns="0" rIns="0" bIns="0" rtlCol="0" anchor="t">
            <a:spAutoFit/>
          </a:bodyPr>
          <a:lstStyle/>
          <a:p>
            <a:pPr algn="ctr">
              <a:lnSpc>
                <a:spcPts val="3300"/>
              </a:lnSpc>
            </a:pPr>
            <a:r>
              <a:rPr lang="de-DE" sz="2400" spc="24" dirty="0">
                <a:solidFill>
                  <a:srgbClr val="000000"/>
                </a:solidFill>
                <a:latin typeface="Open Sans Bold"/>
              </a:rPr>
              <a:t>Verstärkende Reaktion</a:t>
            </a:r>
          </a:p>
          <a:p>
            <a:pPr algn="ctr">
              <a:lnSpc>
                <a:spcPts val="3300"/>
              </a:lnSpc>
            </a:pPr>
            <a:r>
              <a:rPr lang="de-DE" sz="2400" dirty="0">
                <a:solidFill>
                  <a:srgbClr val="000000"/>
                </a:solidFill>
                <a:latin typeface="Open Sans Light"/>
              </a:rPr>
              <a:t> </a:t>
            </a:r>
          </a:p>
          <a:p>
            <a:pPr algn="ctr">
              <a:lnSpc>
                <a:spcPts val="3300"/>
              </a:lnSpc>
            </a:pPr>
            <a:r>
              <a:rPr lang="de-DE" sz="2400" spc="24" dirty="0">
                <a:solidFill>
                  <a:srgbClr val="000000"/>
                </a:solidFill>
                <a:latin typeface="Open Sans Light Italics"/>
              </a:rPr>
              <a:t>Kommilitonin: </a:t>
            </a:r>
          </a:p>
          <a:p>
            <a:pPr algn="ctr">
              <a:lnSpc>
                <a:spcPts val="3300"/>
              </a:lnSpc>
            </a:pPr>
            <a:r>
              <a:rPr lang="de-DE" sz="2400" spc="24" dirty="0">
                <a:solidFill>
                  <a:srgbClr val="000000"/>
                </a:solidFill>
                <a:latin typeface="Open Sans Light Italics"/>
              </a:rPr>
              <a:t>"Ich bin schon bei Kapitel 4"</a:t>
            </a:r>
          </a:p>
          <a:p>
            <a:pPr algn="ctr">
              <a:lnSpc>
                <a:spcPts val="3300"/>
              </a:lnSpc>
            </a:pPr>
            <a:r>
              <a:rPr lang="de-DE" sz="2400" spc="24" dirty="0">
                <a:solidFill>
                  <a:srgbClr val="000000"/>
                </a:solidFill>
                <a:latin typeface="Open Sans Light Italics"/>
              </a:rPr>
              <a:t>"Letztes Jahr sind 50% durchgefallen"</a:t>
            </a:r>
          </a:p>
        </p:txBody>
      </p:sp>
      <p:sp>
        <p:nvSpPr>
          <p:cNvPr id="18" name="TextBox 18"/>
          <p:cNvSpPr txBox="1"/>
          <p:nvPr/>
        </p:nvSpPr>
        <p:spPr>
          <a:xfrm>
            <a:off x="6507637" y="2847402"/>
            <a:ext cx="5272726" cy="2089611"/>
          </a:xfrm>
          <a:prstGeom prst="rect">
            <a:avLst/>
          </a:prstGeom>
        </p:spPr>
        <p:txBody>
          <a:bodyPr lIns="0" tIns="0" rIns="0" bIns="0" rtlCol="0" anchor="t">
            <a:spAutoFit/>
          </a:bodyPr>
          <a:lstStyle/>
          <a:p>
            <a:pPr algn="ctr">
              <a:lnSpc>
                <a:spcPts val="3300"/>
              </a:lnSpc>
            </a:pPr>
            <a:r>
              <a:rPr lang="de-DE" sz="2400" spc="24">
                <a:solidFill>
                  <a:srgbClr val="000000"/>
                </a:solidFill>
                <a:latin typeface="Open Sans Bold"/>
              </a:rPr>
              <a:t>Negativer Gedanke</a:t>
            </a:r>
          </a:p>
          <a:p>
            <a:pPr algn="ctr">
              <a:lnSpc>
                <a:spcPts val="3300"/>
              </a:lnSpc>
            </a:pPr>
            <a:r>
              <a:rPr lang="de-DE" sz="2400">
                <a:solidFill>
                  <a:srgbClr val="000000"/>
                </a:solidFill>
                <a:latin typeface="Open Sans Light"/>
              </a:rPr>
              <a:t> </a:t>
            </a:r>
          </a:p>
          <a:p>
            <a:pPr algn="just">
              <a:lnSpc>
                <a:spcPts val="3300"/>
              </a:lnSpc>
            </a:pPr>
            <a:r>
              <a:rPr lang="de-DE" sz="2400" spc="24">
                <a:solidFill>
                  <a:srgbClr val="000000"/>
                </a:solidFill>
                <a:latin typeface="Open Sans Light Italics"/>
              </a:rPr>
              <a:t>"Ich habe zu spät angefangen zu lernen. Ich schaffe die Klausur bestimmt nicht" </a:t>
            </a:r>
          </a:p>
        </p:txBody>
      </p:sp>
      <p:sp>
        <p:nvSpPr>
          <p:cNvPr id="19" name="TextBox 19"/>
          <p:cNvSpPr txBox="1"/>
          <p:nvPr/>
        </p:nvSpPr>
        <p:spPr>
          <a:xfrm>
            <a:off x="6408458" y="7359294"/>
            <a:ext cx="5471112" cy="2089611"/>
          </a:xfrm>
          <a:prstGeom prst="rect">
            <a:avLst/>
          </a:prstGeom>
        </p:spPr>
        <p:txBody>
          <a:bodyPr lIns="0" tIns="0" rIns="0" bIns="0" rtlCol="0" anchor="t">
            <a:spAutoFit/>
          </a:bodyPr>
          <a:lstStyle/>
          <a:p>
            <a:pPr algn="ctr">
              <a:lnSpc>
                <a:spcPts val="3300"/>
              </a:lnSpc>
            </a:pPr>
            <a:r>
              <a:rPr lang="de-DE" sz="2400" spc="24">
                <a:solidFill>
                  <a:srgbClr val="000000"/>
                </a:solidFill>
                <a:latin typeface="Open Sans Bold"/>
              </a:rPr>
              <a:t>Handlung</a:t>
            </a:r>
            <a:r>
              <a:rPr lang="de-DE" sz="2400" spc="24">
                <a:solidFill>
                  <a:srgbClr val="000000"/>
                </a:solidFill>
                <a:latin typeface="Open Sans Light"/>
              </a:rPr>
              <a:t> </a:t>
            </a:r>
          </a:p>
          <a:p>
            <a:pPr algn="ctr">
              <a:lnSpc>
                <a:spcPts val="3300"/>
              </a:lnSpc>
            </a:pPr>
            <a:endParaRPr lang="de-DE" sz="2400" spc="24">
              <a:solidFill>
                <a:srgbClr val="000000"/>
              </a:solidFill>
              <a:latin typeface="Open Sans Light"/>
            </a:endParaRPr>
          </a:p>
          <a:p>
            <a:pPr algn="just">
              <a:lnSpc>
                <a:spcPts val="3300"/>
              </a:lnSpc>
            </a:pPr>
            <a:r>
              <a:rPr lang="de-DE" sz="2400" spc="24">
                <a:solidFill>
                  <a:srgbClr val="000000"/>
                </a:solidFill>
                <a:latin typeface="Open Sans Light Italics"/>
              </a:rPr>
              <a:t>Ungesundes Verhalten: noch mehr lernen, keine Pausen, Vergleichen, Selbstzweifel </a:t>
            </a:r>
          </a:p>
        </p:txBody>
      </p:sp>
      <p:sp>
        <p:nvSpPr>
          <p:cNvPr id="20" name="TextBox 20"/>
          <p:cNvSpPr txBox="1"/>
          <p:nvPr/>
        </p:nvSpPr>
        <p:spPr>
          <a:xfrm>
            <a:off x="13494696" y="4824784"/>
            <a:ext cx="3229575" cy="1499959"/>
          </a:xfrm>
          <a:prstGeom prst="rect">
            <a:avLst/>
          </a:prstGeom>
        </p:spPr>
        <p:txBody>
          <a:bodyPr lIns="0" tIns="0" rIns="0" bIns="0" rtlCol="0" anchor="t">
            <a:spAutoFit/>
          </a:bodyPr>
          <a:lstStyle/>
          <a:p>
            <a:pPr algn="l">
              <a:lnSpc>
                <a:spcPts val="6000"/>
              </a:lnSpc>
            </a:pPr>
            <a:r>
              <a:rPr lang="en-US" sz="2400" spc="24">
                <a:solidFill>
                  <a:srgbClr val="000000"/>
                </a:solidFill>
                <a:latin typeface="Open Sans Bold"/>
              </a:rPr>
              <a:t>Negative Emotionen </a:t>
            </a:r>
          </a:p>
          <a:p>
            <a:pPr algn="l">
              <a:lnSpc>
                <a:spcPts val="6000"/>
              </a:lnSpc>
            </a:pPr>
            <a:r>
              <a:rPr lang="en-US" sz="2400" spc="24">
                <a:solidFill>
                  <a:srgbClr val="000000"/>
                </a:solidFill>
                <a:latin typeface="Open Sans Light Italics"/>
              </a:rPr>
              <a:t>Aufregung, Panik, Angst</a:t>
            </a:r>
          </a:p>
        </p:txBody>
      </p:sp>
      <p:sp>
        <p:nvSpPr>
          <p:cNvPr id="21" name="TextBox 10">
            <a:extLst>
              <a:ext uri="{FF2B5EF4-FFF2-40B4-BE49-F238E27FC236}">
                <a16:creationId xmlns:a16="http://schemas.microsoft.com/office/drawing/2014/main" id="{AA8DB530-3A7D-EDB3-D61B-7E91C2DB89BF}"/>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Stresserzeugende Gedanken</a:t>
            </a:r>
            <a:endParaRPr lang="en-US" sz="7000" dirty="0">
              <a:solidFill>
                <a:srgbClr val="444A72"/>
              </a:solidFill>
              <a:latin typeface="Open Sans Bold"/>
            </a:endParaRPr>
          </a:p>
        </p:txBody>
      </p:sp>
      <p:sp>
        <p:nvSpPr>
          <p:cNvPr id="22" name="TextBox 13">
            <a:extLst>
              <a:ext uri="{FF2B5EF4-FFF2-40B4-BE49-F238E27FC236}">
                <a16:creationId xmlns:a16="http://schemas.microsoft.com/office/drawing/2014/main" id="{A42AB714-12BA-6430-DECF-8AFA5FC6084E}"/>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24" name="Foliennummernplatzhalter 23">
            <a:extLst>
              <a:ext uri="{FF2B5EF4-FFF2-40B4-BE49-F238E27FC236}">
                <a16:creationId xmlns:a16="http://schemas.microsoft.com/office/drawing/2014/main" id="{B36042D1-4B26-D725-AE64-AA939446ADAF}"/>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28700" y="2358962"/>
            <a:ext cx="11825440" cy="6895606"/>
          </a:xfrm>
          <a:prstGeom prst="rect">
            <a:avLst/>
          </a:prstGeom>
        </p:spPr>
        <p:txBody>
          <a:bodyPr lIns="0" tIns="0" rIns="0" bIns="0" rtlCol="0" anchor="t">
            <a:spAutoFit/>
          </a:bodyPr>
          <a:lstStyle/>
          <a:p>
            <a:pPr algn="l">
              <a:lnSpc>
                <a:spcPts val="3600"/>
              </a:lnSpc>
            </a:pPr>
            <a:endParaRPr lang="de-DE" sz="2599" spc="25" dirty="0">
              <a:solidFill>
                <a:srgbClr val="444A72"/>
              </a:solidFill>
              <a:latin typeface="Open Sans Light Italics"/>
            </a:endParaRPr>
          </a:p>
          <a:p>
            <a:pPr algn="l">
              <a:lnSpc>
                <a:spcPts val="3600"/>
              </a:lnSpc>
            </a:pPr>
            <a:r>
              <a:rPr lang="de-DE" sz="2599" spc="25" dirty="0">
                <a:solidFill>
                  <a:srgbClr val="000000"/>
                </a:solidFill>
                <a:latin typeface="Open Sans Bold"/>
              </a:rPr>
              <a:t>Realitätsbezug:</a:t>
            </a:r>
            <a:r>
              <a:rPr lang="de-DE" sz="2599" spc="25" dirty="0">
                <a:solidFill>
                  <a:srgbClr val="000000"/>
                </a:solidFill>
                <a:latin typeface="Open Sans Light Italics"/>
              </a:rPr>
              <a:t> </a:t>
            </a:r>
          </a:p>
          <a:p>
            <a:pPr algn="l">
              <a:lnSpc>
                <a:spcPts val="3600"/>
              </a:lnSpc>
            </a:pPr>
            <a:r>
              <a:rPr lang="de-DE" sz="2599" spc="25" dirty="0">
                <a:solidFill>
                  <a:srgbClr val="000000"/>
                </a:solidFill>
                <a:latin typeface="Open Sans Light Italics"/>
              </a:rPr>
              <a:t>Ist mein stresserzeugender Gedanke wahr? Welche anderen Möglichkeiten gibt es? </a:t>
            </a:r>
          </a:p>
          <a:p>
            <a:pPr algn="r">
              <a:lnSpc>
                <a:spcPts val="3600"/>
              </a:lnSpc>
            </a:pPr>
            <a:endParaRPr lang="de-DE" sz="2599" spc="25" dirty="0">
              <a:solidFill>
                <a:srgbClr val="000000"/>
              </a:solidFill>
              <a:latin typeface="Open Sans Light Italics"/>
            </a:endParaRPr>
          </a:p>
          <a:p>
            <a:pPr algn="l">
              <a:lnSpc>
                <a:spcPts val="3600"/>
              </a:lnSpc>
            </a:pPr>
            <a:r>
              <a:rPr lang="de-DE" sz="2599" spc="25" dirty="0">
                <a:solidFill>
                  <a:srgbClr val="000000"/>
                </a:solidFill>
                <a:latin typeface="Open Sans Bold"/>
              </a:rPr>
              <a:t>Mögliche Chancen: </a:t>
            </a:r>
          </a:p>
          <a:p>
            <a:pPr algn="l">
              <a:lnSpc>
                <a:spcPts val="3600"/>
              </a:lnSpc>
            </a:pPr>
            <a:r>
              <a:rPr lang="de-DE" sz="2599" spc="25" dirty="0">
                <a:solidFill>
                  <a:srgbClr val="000000"/>
                </a:solidFill>
                <a:latin typeface="Open Sans Light Italics"/>
              </a:rPr>
              <a:t>Was könnte ich aus der Situation lernen?</a:t>
            </a:r>
          </a:p>
          <a:p>
            <a:pPr algn="r">
              <a:lnSpc>
                <a:spcPts val="3600"/>
              </a:lnSpc>
            </a:pPr>
            <a:endParaRPr lang="de-DE" sz="2599" spc="25" dirty="0">
              <a:solidFill>
                <a:srgbClr val="000000"/>
              </a:solidFill>
              <a:latin typeface="Open Sans Light Italics"/>
            </a:endParaRPr>
          </a:p>
          <a:p>
            <a:pPr algn="l">
              <a:lnSpc>
                <a:spcPts val="3600"/>
              </a:lnSpc>
            </a:pPr>
            <a:r>
              <a:rPr lang="de-DE" sz="2599" spc="25" dirty="0" err="1">
                <a:solidFill>
                  <a:srgbClr val="000000"/>
                </a:solidFill>
                <a:latin typeface="Open Sans Bold"/>
              </a:rPr>
              <a:t>Katastrophsieren</a:t>
            </a:r>
            <a:r>
              <a:rPr lang="de-DE" sz="2599" spc="25" dirty="0">
                <a:solidFill>
                  <a:srgbClr val="000000"/>
                </a:solidFill>
                <a:latin typeface="Open Sans Bold"/>
              </a:rPr>
              <a:t>: </a:t>
            </a:r>
          </a:p>
          <a:p>
            <a:pPr algn="l">
              <a:lnSpc>
                <a:spcPts val="3600"/>
              </a:lnSpc>
            </a:pPr>
            <a:r>
              <a:rPr lang="de-DE" sz="2599" spc="25" dirty="0">
                <a:solidFill>
                  <a:srgbClr val="000000"/>
                </a:solidFill>
                <a:latin typeface="Open Sans Light Italics"/>
              </a:rPr>
              <a:t>Was könnte schlimmstenfalls passieren? Wie schlimm wäre das wirklich?</a:t>
            </a:r>
          </a:p>
          <a:p>
            <a:pPr algn="r">
              <a:lnSpc>
                <a:spcPts val="3600"/>
              </a:lnSpc>
            </a:pPr>
            <a:endParaRPr lang="de-DE" sz="2599" spc="25" dirty="0">
              <a:solidFill>
                <a:srgbClr val="000000"/>
              </a:solidFill>
              <a:latin typeface="Open Sans Light Italics"/>
            </a:endParaRPr>
          </a:p>
          <a:p>
            <a:pPr algn="l">
              <a:lnSpc>
                <a:spcPts val="3600"/>
              </a:lnSpc>
            </a:pPr>
            <a:r>
              <a:rPr lang="de-DE" sz="2599" spc="25" dirty="0">
                <a:solidFill>
                  <a:srgbClr val="000000"/>
                </a:solidFill>
                <a:latin typeface="Open Sans Bold"/>
              </a:rPr>
              <a:t>Perspektivwechsel:</a:t>
            </a:r>
            <a:r>
              <a:rPr lang="de-DE" sz="2599" spc="25" dirty="0">
                <a:solidFill>
                  <a:srgbClr val="000000"/>
                </a:solidFill>
                <a:latin typeface="Open Sans Light Italics"/>
              </a:rPr>
              <a:t> </a:t>
            </a:r>
          </a:p>
          <a:p>
            <a:pPr algn="l">
              <a:lnSpc>
                <a:spcPts val="3600"/>
              </a:lnSpc>
            </a:pPr>
            <a:r>
              <a:rPr lang="de-DE" sz="2599" spc="25" dirty="0">
                <a:solidFill>
                  <a:srgbClr val="000000"/>
                </a:solidFill>
                <a:latin typeface="Open Sans Light Italics"/>
              </a:rPr>
              <a:t>Was würde ich einem Freund raten? Wie denke ich in einem Jahr über die Situation?</a:t>
            </a:r>
          </a:p>
          <a:p>
            <a:pPr algn="r">
              <a:lnSpc>
                <a:spcPts val="3600"/>
              </a:lnSpc>
            </a:pPr>
            <a:endParaRPr lang="de-DE" sz="2599" spc="25" dirty="0">
              <a:solidFill>
                <a:srgbClr val="000000"/>
              </a:solidFill>
              <a:latin typeface="Open Sans Light Italics"/>
            </a:endParaRPr>
          </a:p>
          <a:p>
            <a:pPr algn="l">
              <a:lnSpc>
                <a:spcPts val="3600"/>
              </a:lnSpc>
            </a:pPr>
            <a:r>
              <a:rPr lang="de-DE" sz="2599" spc="25" dirty="0">
                <a:solidFill>
                  <a:srgbClr val="000000"/>
                </a:solidFill>
                <a:latin typeface="Open Sans Bold"/>
              </a:rPr>
              <a:t>Eigene Stärken: </a:t>
            </a:r>
          </a:p>
          <a:p>
            <a:pPr algn="l">
              <a:lnSpc>
                <a:spcPts val="3600"/>
              </a:lnSpc>
            </a:pPr>
            <a:r>
              <a:rPr lang="de-DE" sz="2599" spc="25" dirty="0">
                <a:solidFill>
                  <a:srgbClr val="000000"/>
                </a:solidFill>
                <a:latin typeface="Open Sans Light Italics"/>
              </a:rPr>
              <a:t>Welche ähnlichen Herausforderungen habe ich schon gemeistert? </a:t>
            </a:r>
          </a:p>
        </p:txBody>
      </p:sp>
      <p:sp>
        <p:nvSpPr>
          <p:cNvPr id="6" name="TextBox 10">
            <a:extLst>
              <a:ext uri="{FF2B5EF4-FFF2-40B4-BE49-F238E27FC236}">
                <a16:creationId xmlns:a16="http://schemas.microsoft.com/office/drawing/2014/main" id="{CA1F19CD-497F-BF09-AAE4-B66B74F3F210}"/>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Stresserzeugende Gedanken</a:t>
            </a:r>
            <a:endParaRPr lang="en-US" sz="7000" dirty="0">
              <a:solidFill>
                <a:srgbClr val="444A72"/>
              </a:solidFill>
              <a:latin typeface="Open Sans Bold"/>
            </a:endParaRPr>
          </a:p>
        </p:txBody>
      </p:sp>
      <p:sp>
        <p:nvSpPr>
          <p:cNvPr id="7" name="TextBox 13">
            <a:extLst>
              <a:ext uri="{FF2B5EF4-FFF2-40B4-BE49-F238E27FC236}">
                <a16:creationId xmlns:a16="http://schemas.microsoft.com/office/drawing/2014/main" id="{D13297B4-442F-0E4F-5CC9-4E246FF6359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9" name="Foliennummernplatzhalter 8">
            <a:extLst>
              <a:ext uri="{FF2B5EF4-FFF2-40B4-BE49-F238E27FC236}">
                <a16:creationId xmlns:a16="http://schemas.microsoft.com/office/drawing/2014/main" id="{E06B92F5-6DF5-2E60-C818-2F65DEDA2062}"/>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6" name="TextBox 6"/>
          <p:cNvSpPr txBox="1"/>
          <p:nvPr/>
        </p:nvSpPr>
        <p:spPr>
          <a:xfrm>
            <a:off x="7209682" y="5069748"/>
            <a:ext cx="3839320" cy="838756"/>
          </a:xfrm>
          <a:prstGeom prst="rect">
            <a:avLst/>
          </a:prstGeom>
        </p:spPr>
        <p:txBody>
          <a:bodyPr wrap="square" lIns="0" tIns="0" rIns="0" bIns="0" rtlCol="0" anchor="t">
            <a:spAutoFit/>
          </a:bodyPr>
          <a:lstStyle/>
          <a:p>
            <a:pPr algn="l">
              <a:lnSpc>
                <a:spcPts val="6999"/>
              </a:lnSpc>
            </a:pPr>
            <a:r>
              <a:rPr lang="en-US" sz="4999" spc="49" dirty="0">
                <a:solidFill>
                  <a:srgbClr val="F1EFEB"/>
                </a:solidFill>
                <a:latin typeface="Open Sans Light Italics"/>
              </a:rPr>
              <a:t>Power Posing</a:t>
            </a:r>
          </a:p>
        </p:txBody>
      </p:sp>
      <p:sp>
        <p:nvSpPr>
          <p:cNvPr id="7" name="TextBox 10">
            <a:extLst>
              <a:ext uri="{FF2B5EF4-FFF2-40B4-BE49-F238E27FC236}">
                <a16:creationId xmlns:a16="http://schemas.microsoft.com/office/drawing/2014/main" id="{A4D153DB-A640-8331-53CC-76A9A1CEC4D7}"/>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Übung</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53B21C5B-C3B6-97CC-4326-D06324DB7961}"/>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2" name="TextBox 13">
            <a:extLst>
              <a:ext uri="{FF2B5EF4-FFF2-40B4-BE49-F238E27FC236}">
                <a16:creationId xmlns:a16="http://schemas.microsoft.com/office/drawing/2014/main" id="{A9895DC0-2E92-6231-B241-ED976DB24633}"/>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6" name="TextBox 6"/>
          <p:cNvSpPr txBox="1"/>
          <p:nvPr/>
        </p:nvSpPr>
        <p:spPr>
          <a:xfrm>
            <a:off x="6639524" y="5069748"/>
            <a:ext cx="4866675" cy="838756"/>
          </a:xfrm>
          <a:prstGeom prst="rect">
            <a:avLst/>
          </a:prstGeom>
        </p:spPr>
        <p:txBody>
          <a:bodyPr wrap="square" lIns="0" tIns="0" rIns="0" bIns="0" rtlCol="0" anchor="t">
            <a:spAutoFit/>
          </a:bodyPr>
          <a:lstStyle/>
          <a:p>
            <a:pPr algn="l">
              <a:lnSpc>
                <a:spcPts val="6999"/>
              </a:lnSpc>
            </a:pPr>
            <a:r>
              <a:rPr lang="en-US" sz="4999" spc="49" dirty="0">
                <a:solidFill>
                  <a:srgbClr val="F1EFEB"/>
                </a:solidFill>
                <a:latin typeface="Open Sans Light Italics"/>
              </a:rPr>
              <a:t>4-7-8-Atemübung</a:t>
            </a:r>
          </a:p>
        </p:txBody>
      </p:sp>
      <p:sp>
        <p:nvSpPr>
          <p:cNvPr id="7" name="TextBox 10">
            <a:extLst>
              <a:ext uri="{FF2B5EF4-FFF2-40B4-BE49-F238E27FC236}">
                <a16:creationId xmlns:a16="http://schemas.microsoft.com/office/drawing/2014/main" id="{94EFA3F1-4D40-9F7D-3FB6-FD191BC21C6C}"/>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Übung</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F9C45E3F-49E0-BB62-72B9-A46DAC59A302}"/>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2" name="TextBox 13">
            <a:extLst>
              <a:ext uri="{FF2B5EF4-FFF2-40B4-BE49-F238E27FC236}">
                <a16:creationId xmlns:a16="http://schemas.microsoft.com/office/drawing/2014/main" id="{8C06E422-3A3D-5A77-5BF1-B63F5F910F1D}"/>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6" name="TextBox 6"/>
          <p:cNvSpPr txBox="1"/>
          <p:nvPr/>
        </p:nvSpPr>
        <p:spPr>
          <a:xfrm>
            <a:off x="4976060" y="5143500"/>
            <a:ext cx="8335880" cy="847737"/>
          </a:xfrm>
          <a:prstGeom prst="rect">
            <a:avLst/>
          </a:prstGeom>
        </p:spPr>
        <p:txBody>
          <a:bodyPr lIns="0" tIns="0" rIns="0" bIns="0" rtlCol="0" anchor="t">
            <a:spAutoFit/>
          </a:bodyPr>
          <a:lstStyle/>
          <a:p>
            <a:pPr algn="ctr">
              <a:lnSpc>
                <a:spcPts val="6974"/>
              </a:lnSpc>
            </a:pPr>
            <a:r>
              <a:rPr lang="en-US" sz="4999" spc="49" dirty="0">
                <a:solidFill>
                  <a:srgbClr val="F1EFEB"/>
                </a:solidFill>
                <a:latin typeface="Open Sans Italics"/>
              </a:rPr>
              <a:t>PEP</a:t>
            </a:r>
          </a:p>
        </p:txBody>
      </p:sp>
      <p:sp>
        <p:nvSpPr>
          <p:cNvPr id="7" name="TextBox 10">
            <a:extLst>
              <a:ext uri="{FF2B5EF4-FFF2-40B4-BE49-F238E27FC236}">
                <a16:creationId xmlns:a16="http://schemas.microsoft.com/office/drawing/2014/main" id="{B4B08474-3D28-D0BD-76E3-3016220B426F}"/>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Übung</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4C853E5E-45B7-2CDE-2FEC-EE4A945827E7}"/>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2" name="TextBox 13">
            <a:extLst>
              <a:ext uri="{FF2B5EF4-FFF2-40B4-BE49-F238E27FC236}">
                <a16:creationId xmlns:a16="http://schemas.microsoft.com/office/drawing/2014/main" id="{A5FCFE4E-6CAF-C114-B2FD-7835C7520A90}"/>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3" name="Freeform 3"/>
          <p:cNvSpPr/>
          <p:nvPr/>
        </p:nvSpPr>
        <p:spPr>
          <a:xfrm>
            <a:off x="10717502" y="593580"/>
            <a:ext cx="5910926" cy="8756928"/>
          </a:xfrm>
          <a:custGeom>
            <a:avLst/>
            <a:gdLst/>
            <a:ahLst/>
            <a:cxnLst/>
            <a:rect l="l" t="t" r="r" b="b"/>
            <a:pathLst>
              <a:path w="5910926" h="8756928">
                <a:moveTo>
                  <a:pt x="0" y="0"/>
                </a:moveTo>
                <a:lnTo>
                  <a:pt x="5910926" y="0"/>
                </a:lnTo>
                <a:lnTo>
                  <a:pt x="5910926" y="8756928"/>
                </a:lnTo>
                <a:lnTo>
                  <a:pt x="0" y="8756928"/>
                </a:lnTo>
                <a:lnTo>
                  <a:pt x="0" y="0"/>
                </a:lnTo>
                <a:close/>
              </a:path>
            </a:pathLst>
          </a:custGeom>
          <a:blipFill>
            <a:blip r:embed="rId3"/>
            <a:stretch>
              <a:fillRect/>
            </a:stretch>
          </a:blipFill>
        </p:spPr>
      </p:sp>
      <p:sp>
        <p:nvSpPr>
          <p:cNvPr id="4" name="Freeform 4"/>
          <p:cNvSpPr/>
          <p:nvPr/>
        </p:nvSpPr>
        <p:spPr>
          <a:xfrm>
            <a:off x="2881752" y="3074828"/>
            <a:ext cx="2816211" cy="6275680"/>
          </a:xfrm>
          <a:custGeom>
            <a:avLst/>
            <a:gdLst/>
            <a:ahLst/>
            <a:cxnLst/>
            <a:rect l="l" t="t" r="r" b="b"/>
            <a:pathLst>
              <a:path w="2816211" h="6275680">
                <a:moveTo>
                  <a:pt x="0" y="0"/>
                </a:moveTo>
                <a:lnTo>
                  <a:pt x="2816211" y="0"/>
                </a:lnTo>
                <a:lnTo>
                  <a:pt x="2816211" y="6275680"/>
                </a:lnTo>
                <a:lnTo>
                  <a:pt x="0" y="6275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AutoShape 5"/>
          <p:cNvSpPr/>
          <p:nvPr/>
        </p:nvSpPr>
        <p:spPr>
          <a:xfrm flipV="1">
            <a:off x="10351291" y="2300795"/>
            <a:ext cx="2999401" cy="9525"/>
          </a:xfrm>
          <a:prstGeom prst="line">
            <a:avLst/>
          </a:prstGeom>
          <a:ln w="19050" cap="flat">
            <a:solidFill>
              <a:srgbClr val="444A72"/>
            </a:solidFill>
            <a:prstDash val="solid"/>
            <a:headEnd type="none" w="sm" len="sm"/>
            <a:tailEnd type="none" w="sm" len="sm"/>
          </a:ln>
        </p:spPr>
      </p:sp>
      <p:grpSp>
        <p:nvGrpSpPr>
          <p:cNvPr id="6" name="Group 6"/>
          <p:cNvGrpSpPr/>
          <p:nvPr/>
        </p:nvGrpSpPr>
        <p:grpSpPr>
          <a:xfrm>
            <a:off x="5130975" y="5872728"/>
            <a:ext cx="271981" cy="271981"/>
            <a:chOff x="0" y="0"/>
            <a:chExt cx="362642" cy="362642"/>
          </a:xfrm>
        </p:grpSpPr>
        <p:sp>
          <p:nvSpPr>
            <p:cNvPr id="7" name="Freeform 7"/>
            <p:cNvSpPr/>
            <p:nvPr/>
          </p:nvSpPr>
          <p:spPr>
            <a:xfrm>
              <a:off x="10883" y="10883"/>
              <a:ext cx="340876" cy="340876"/>
            </a:xfrm>
            <a:custGeom>
              <a:avLst/>
              <a:gdLst/>
              <a:ahLst/>
              <a:cxnLst/>
              <a:rect l="l" t="t" r="r" b="b"/>
              <a:pathLst>
                <a:path w="340876" h="340876">
                  <a:moveTo>
                    <a:pt x="0" y="0"/>
                  </a:moveTo>
                  <a:lnTo>
                    <a:pt x="340876" y="0"/>
                  </a:lnTo>
                  <a:lnTo>
                    <a:pt x="340876" y="340876"/>
                  </a:lnTo>
                  <a:lnTo>
                    <a:pt x="0" y="3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0" y="0"/>
              <a:ext cx="362642" cy="362642"/>
            </a:xfrm>
            <a:custGeom>
              <a:avLst/>
              <a:gdLst/>
              <a:ahLst/>
              <a:cxnLst/>
              <a:rect l="l" t="t" r="r" b="b"/>
              <a:pathLst>
                <a:path w="362642" h="362642">
                  <a:moveTo>
                    <a:pt x="0" y="0"/>
                  </a:moveTo>
                  <a:lnTo>
                    <a:pt x="362642" y="0"/>
                  </a:lnTo>
                  <a:lnTo>
                    <a:pt x="362642" y="362642"/>
                  </a:lnTo>
                  <a:lnTo>
                    <a:pt x="0" y="362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2" name="Group 12"/>
          <p:cNvGrpSpPr/>
          <p:nvPr/>
        </p:nvGrpSpPr>
        <p:grpSpPr>
          <a:xfrm>
            <a:off x="5266966" y="5406985"/>
            <a:ext cx="271981" cy="271981"/>
            <a:chOff x="0" y="0"/>
            <a:chExt cx="362642" cy="362642"/>
          </a:xfrm>
        </p:grpSpPr>
        <p:sp>
          <p:nvSpPr>
            <p:cNvPr id="13" name="Freeform 13"/>
            <p:cNvSpPr/>
            <p:nvPr/>
          </p:nvSpPr>
          <p:spPr>
            <a:xfrm>
              <a:off x="10883" y="10883"/>
              <a:ext cx="340876" cy="340876"/>
            </a:xfrm>
            <a:custGeom>
              <a:avLst/>
              <a:gdLst/>
              <a:ahLst/>
              <a:cxnLst/>
              <a:rect l="l" t="t" r="r" b="b"/>
              <a:pathLst>
                <a:path w="340876" h="340876">
                  <a:moveTo>
                    <a:pt x="0" y="0"/>
                  </a:moveTo>
                  <a:lnTo>
                    <a:pt x="340876" y="0"/>
                  </a:lnTo>
                  <a:lnTo>
                    <a:pt x="340876" y="340876"/>
                  </a:lnTo>
                  <a:lnTo>
                    <a:pt x="0" y="3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0" y="0"/>
              <a:ext cx="362642" cy="362642"/>
            </a:xfrm>
            <a:custGeom>
              <a:avLst/>
              <a:gdLst/>
              <a:ahLst/>
              <a:cxnLst/>
              <a:rect l="l" t="t" r="r" b="b"/>
              <a:pathLst>
                <a:path w="362642" h="362642">
                  <a:moveTo>
                    <a:pt x="0" y="0"/>
                  </a:moveTo>
                  <a:lnTo>
                    <a:pt x="362642" y="0"/>
                  </a:lnTo>
                  <a:lnTo>
                    <a:pt x="362642" y="362642"/>
                  </a:lnTo>
                  <a:lnTo>
                    <a:pt x="0" y="362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5" name="Group 15"/>
          <p:cNvGrpSpPr/>
          <p:nvPr/>
        </p:nvGrpSpPr>
        <p:grpSpPr>
          <a:xfrm>
            <a:off x="5063017" y="4046454"/>
            <a:ext cx="271981" cy="271981"/>
            <a:chOff x="0" y="0"/>
            <a:chExt cx="362642" cy="362642"/>
          </a:xfrm>
        </p:grpSpPr>
        <p:sp>
          <p:nvSpPr>
            <p:cNvPr id="16" name="Freeform 16"/>
            <p:cNvSpPr/>
            <p:nvPr/>
          </p:nvSpPr>
          <p:spPr>
            <a:xfrm>
              <a:off x="10883" y="10883"/>
              <a:ext cx="340876" cy="340876"/>
            </a:xfrm>
            <a:custGeom>
              <a:avLst/>
              <a:gdLst/>
              <a:ahLst/>
              <a:cxnLst/>
              <a:rect l="l" t="t" r="r" b="b"/>
              <a:pathLst>
                <a:path w="340876" h="340876">
                  <a:moveTo>
                    <a:pt x="0" y="0"/>
                  </a:moveTo>
                  <a:lnTo>
                    <a:pt x="340876" y="0"/>
                  </a:lnTo>
                  <a:lnTo>
                    <a:pt x="340876" y="340876"/>
                  </a:lnTo>
                  <a:lnTo>
                    <a:pt x="0" y="3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0" y="0"/>
              <a:ext cx="362642" cy="362642"/>
            </a:xfrm>
            <a:custGeom>
              <a:avLst/>
              <a:gdLst/>
              <a:ahLst/>
              <a:cxnLst/>
              <a:rect l="l" t="t" r="r" b="b"/>
              <a:pathLst>
                <a:path w="362642" h="362642">
                  <a:moveTo>
                    <a:pt x="0" y="0"/>
                  </a:moveTo>
                  <a:lnTo>
                    <a:pt x="362642" y="0"/>
                  </a:lnTo>
                  <a:lnTo>
                    <a:pt x="362642" y="362642"/>
                  </a:lnTo>
                  <a:lnTo>
                    <a:pt x="0" y="362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8" name="Group 18"/>
          <p:cNvGrpSpPr/>
          <p:nvPr/>
        </p:nvGrpSpPr>
        <p:grpSpPr>
          <a:xfrm>
            <a:off x="4017876" y="3074828"/>
            <a:ext cx="271981" cy="271981"/>
            <a:chOff x="0" y="0"/>
            <a:chExt cx="362642" cy="362642"/>
          </a:xfrm>
        </p:grpSpPr>
        <p:sp>
          <p:nvSpPr>
            <p:cNvPr id="19" name="Freeform 19"/>
            <p:cNvSpPr/>
            <p:nvPr/>
          </p:nvSpPr>
          <p:spPr>
            <a:xfrm>
              <a:off x="10883" y="10883"/>
              <a:ext cx="340876" cy="340876"/>
            </a:xfrm>
            <a:custGeom>
              <a:avLst/>
              <a:gdLst/>
              <a:ahLst/>
              <a:cxnLst/>
              <a:rect l="l" t="t" r="r" b="b"/>
              <a:pathLst>
                <a:path w="340876" h="340876">
                  <a:moveTo>
                    <a:pt x="0" y="0"/>
                  </a:moveTo>
                  <a:lnTo>
                    <a:pt x="340876" y="0"/>
                  </a:lnTo>
                  <a:lnTo>
                    <a:pt x="340876" y="340876"/>
                  </a:lnTo>
                  <a:lnTo>
                    <a:pt x="0" y="3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0" y="0"/>
              <a:ext cx="362642" cy="362642"/>
            </a:xfrm>
            <a:custGeom>
              <a:avLst/>
              <a:gdLst/>
              <a:ahLst/>
              <a:cxnLst/>
              <a:rect l="l" t="t" r="r" b="b"/>
              <a:pathLst>
                <a:path w="362642" h="362642">
                  <a:moveTo>
                    <a:pt x="0" y="0"/>
                  </a:moveTo>
                  <a:lnTo>
                    <a:pt x="362642" y="0"/>
                  </a:lnTo>
                  <a:lnTo>
                    <a:pt x="362642" y="362642"/>
                  </a:lnTo>
                  <a:lnTo>
                    <a:pt x="0" y="362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21" name="Group 21"/>
          <p:cNvGrpSpPr/>
          <p:nvPr/>
        </p:nvGrpSpPr>
        <p:grpSpPr>
          <a:xfrm>
            <a:off x="2977668" y="4822032"/>
            <a:ext cx="271981" cy="271981"/>
            <a:chOff x="0" y="0"/>
            <a:chExt cx="362642" cy="362642"/>
          </a:xfrm>
        </p:grpSpPr>
        <p:sp>
          <p:nvSpPr>
            <p:cNvPr id="22" name="Freeform 22"/>
            <p:cNvSpPr/>
            <p:nvPr/>
          </p:nvSpPr>
          <p:spPr>
            <a:xfrm>
              <a:off x="10883" y="10883"/>
              <a:ext cx="340876" cy="340876"/>
            </a:xfrm>
            <a:custGeom>
              <a:avLst/>
              <a:gdLst/>
              <a:ahLst/>
              <a:cxnLst/>
              <a:rect l="l" t="t" r="r" b="b"/>
              <a:pathLst>
                <a:path w="340876" h="340876">
                  <a:moveTo>
                    <a:pt x="0" y="0"/>
                  </a:moveTo>
                  <a:lnTo>
                    <a:pt x="340876" y="0"/>
                  </a:lnTo>
                  <a:lnTo>
                    <a:pt x="340876" y="340876"/>
                  </a:lnTo>
                  <a:lnTo>
                    <a:pt x="0" y="3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0" y="0"/>
              <a:ext cx="362642" cy="362642"/>
            </a:xfrm>
            <a:custGeom>
              <a:avLst/>
              <a:gdLst/>
              <a:ahLst/>
              <a:cxnLst/>
              <a:rect l="l" t="t" r="r" b="b"/>
              <a:pathLst>
                <a:path w="362642" h="362642">
                  <a:moveTo>
                    <a:pt x="0" y="0"/>
                  </a:moveTo>
                  <a:lnTo>
                    <a:pt x="362642" y="0"/>
                  </a:lnTo>
                  <a:lnTo>
                    <a:pt x="362642" y="362642"/>
                  </a:lnTo>
                  <a:lnTo>
                    <a:pt x="0" y="362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24" name="Group 24"/>
          <p:cNvGrpSpPr/>
          <p:nvPr/>
        </p:nvGrpSpPr>
        <p:grpSpPr>
          <a:xfrm>
            <a:off x="3474671" y="3433467"/>
            <a:ext cx="271981" cy="271981"/>
            <a:chOff x="0" y="0"/>
            <a:chExt cx="362642" cy="362642"/>
          </a:xfrm>
        </p:grpSpPr>
        <p:sp>
          <p:nvSpPr>
            <p:cNvPr id="25" name="Freeform 25"/>
            <p:cNvSpPr/>
            <p:nvPr/>
          </p:nvSpPr>
          <p:spPr>
            <a:xfrm>
              <a:off x="10883" y="10883"/>
              <a:ext cx="340876" cy="340876"/>
            </a:xfrm>
            <a:custGeom>
              <a:avLst/>
              <a:gdLst/>
              <a:ahLst/>
              <a:cxnLst/>
              <a:rect l="l" t="t" r="r" b="b"/>
              <a:pathLst>
                <a:path w="340876" h="340876">
                  <a:moveTo>
                    <a:pt x="0" y="0"/>
                  </a:moveTo>
                  <a:lnTo>
                    <a:pt x="340876" y="0"/>
                  </a:lnTo>
                  <a:lnTo>
                    <a:pt x="340876" y="340876"/>
                  </a:lnTo>
                  <a:lnTo>
                    <a:pt x="0" y="3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0" y="0"/>
              <a:ext cx="362642" cy="362642"/>
            </a:xfrm>
            <a:custGeom>
              <a:avLst/>
              <a:gdLst/>
              <a:ahLst/>
              <a:cxnLst/>
              <a:rect l="l" t="t" r="r" b="b"/>
              <a:pathLst>
                <a:path w="362642" h="362642">
                  <a:moveTo>
                    <a:pt x="0" y="0"/>
                  </a:moveTo>
                  <a:lnTo>
                    <a:pt x="362642" y="0"/>
                  </a:lnTo>
                  <a:lnTo>
                    <a:pt x="362642" y="362642"/>
                  </a:lnTo>
                  <a:lnTo>
                    <a:pt x="0" y="362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27" name="TextBox 27"/>
          <p:cNvSpPr txBox="1"/>
          <p:nvPr/>
        </p:nvSpPr>
        <p:spPr>
          <a:xfrm>
            <a:off x="5218742" y="5881128"/>
            <a:ext cx="96448" cy="226606"/>
          </a:xfrm>
          <a:prstGeom prst="rect">
            <a:avLst/>
          </a:prstGeom>
        </p:spPr>
        <p:txBody>
          <a:bodyPr lIns="0" tIns="0" rIns="0" bIns="0" rtlCol="0" anchor="t">
            <a:spAutoFit/>
          </a:bodyPr>
          <a:lstStyle/>
          <a:p>
            <a:pPr algn="ctr">
              <a:lnSpc>
                <a:spcPts val="1857"/>
              </a:lnSpc>
            </a:pPr>
            <a:r>
              <a:rPr lang="en-US" sz="1327">
                <a:solidFill>
                  <a:srgbClr val="444A72"/>
                </a:solidFill>
                <a:latin typeface="Open Sans"/>
              </a:rPr>
              <a:t>1</a:t>
            </a:r>
          </a:p>
        </p:txBody>
      </p:sp>
      <p:sp>
        <p:nvSpPr>
          <p:cNvPr id="28" name="TextBox 28"/>
          <p:cNvSpPr txBox="1"/>
          <p:nvPr/>
        </p:nvSpPr>
        <p:spPr>
          <a:xfrm>
            <a:off x="5354733" y="5415385"/>
            <a:ext cx="96448" cy="226606"/>
          </a:xfrm>
          <a:prstGeom prst="rect">
            <a:avLst/>
          </a:prstGeom>
        </p:spPr>
        <p:txBody>
          <a:bodyPr lIns="0" tIns="0" rIns="0" bIns="0" rtlCol="0" anchor="t">
            <a:spAutoFit/>
          </a:bodyPr>
          <a:lstStyle/>
          <a:p>
            <a:pPr algn="ctr">
              <a:lnSpc>
                <a:spcPts val="1857"/>
              </a:lnSpc>
            </a:pPr>
            <a:r>
              <a:rPr lang="en-US" sz="1327">
                <a:solidFill>
                  <a:srgbClr val="444A72"/>
                </a:solidFill>
                <a:latin typeface="Open Sans"/>
              </a:rPr>
              <a:t>2</a:t>
            </a:r>
          </a:p>
        </p:txBody>
      </p:sp>
      <p:sp>
        <p:nvSpPr>
          <p:cNvPr id="29" name="TextBox 29"/>
          <p:cNvSpPr txBox="1"/>
          <p:nvPr/>
        </p:nvSpPr>
        <p:spPr>
          <a:xfrm>
            <a:off x="5150783" y="4054854"/>
            <a:ext cx="96448" cy="226606"/>
          </a:xfrm>
          <a:prstGeom prst="rect">
            <a:avLst/>
          </a:prstGeom>
        </p:spPr>
        <p:txBody>
          <a:bodyPr lIns="0" tIns="0" rIns="0" bIns="0" rtlCol="0" anchor="t">
            <a:spAutoFit/>
          </a:bodyPr>
          <a:lstStyle/>
          <a:p>
            <a:pPr algn="ctr">
              <a:lnSpc>
                <a:spcPts val="1857"/>
              </a:lnSpc>
            </a:pPr>
            <a:r>
              <a:rPr lang="en-US" sz="1327">
                <a:solidFill>
                  <a:srgbClr val="444A72"/>
                </a:solidFill>
                <a:latin typeface="Open Sans"/>
              </a:rPr>
              <a:t>3</a:t>
            </a:r>
          </a:p>
        </p:txBody>
      </p:sp>
      <p:sp>
        <p:nvSpPr>
          <p:cNvPr id="30" name="TextBox 30"/>
          <p:cNvSpPr txBox="1"/>
          <p:nvPr/>
        </p:nvSpPr>
        <p:spPr>
          <a:xfrm>
            <a:off x="4105643" y="3083228"/>
            <a:ext cx="96448" cy="226606"/>
          </a:xfrm>
          <a:prstGeom prst="rect">
            <a:avLst/>
          </a:prstGeom>
        </p:spPr>
        <p:txBody>
          <a:bodyPr lIns="0" tIns="0" rIns="0" bIns="0" rtlCol="0" anchor="t">
            <a:spAutoFit/>
          </a:bodyPr>
          <a:lstStyle/>
          <a:p>
            <a:pPr algn="ctr">
              <a:lnSpc>
                <a:spcPts val="1857"/>
              </a:lnSpc>
            </a:pPr>
            <a:r>
              <a:rPr lang="en-US" sz="1327">
                <a:solidFill>
                  <a:srgbClr val="444A72"/>
                </a:solidFill>
                <a:latin typeface="Open Sans"/>
              </a:rPr>
              <a:t>4</a:t>
            </a:r>
          </a:p>
        </p:txBody>
      </p:sp>
      <p:sp>
        <p:nvSpPr>
          <p:cNvPr id="31" name="TextBox 31"/>
          <p:cNvSpPr txBox="1"/>
          <p:nvPr/>
        </p:nvSpPr>
        <p:spPr>
          <a:xfrm>
            <a:off x="3562438" y="3441868"/>
            <a:ext cx="96448" cy="226606"/>
          </a:xfrm>
          <a:prstGeom prst="rect">
            <a:avLst/>
          </a:prstGeom>
        </p:spPr>
        <p:txBody>
          <a:bodyPr lIns="0" tIns="0" rIns="0" bIns="0" rtlCol="0" anchor="t">
            <a:spAutoFit/>
          </a:bodyPr>
          <a:lstStyle/>
          <a:p>
            <a:pPr algn="ctr">
              <a:lnSpc>
                <a:spcPts val="1857"/>
              </a:lnSpc>
            </a:pPr>
            <a:r>
              <a:rPr lang="en-US" sz="1327">
                <a:solidFill>
                  <a:srgbClr val="444A72"/>
                </a:solidFill>
                <a:latin typeface="Open Sans"/>
              </a:rPr>
              <a:t>5</a:t>
            </a:r>
          </a:p>
        </p:txBody>
      </p:sp>
      <p:sp>
        <p:nvSpPr>
          <p:cNvPr id="32" name="TextBox 32"/>
          <p:cNvSpPr txBox="1"/>
          <p:nvPr/>
        </p:nvSpPr>
        <p:spPr>
          <a:xfrm>
            <a:off x="3065435" y="4830432"/>
            <a:ext cx="96448" cy="226606"/>
          </a:xfrm>
          <a:prstGeom prst="rect">
            <a:avLst/>
          </a:prstGeom>
        </p:spPr>
        <p:txBody>
          <a:bodyPr lIns="0" tIns="0" rIns="0" bIns="0" rtlCol="0" anchor="t">
            <a:spAutoFit/>
          </a:bodyPr>
          <a:lstStyle/>
          <a:p>
            <a:pPr algn="ctr">
              <a:lnSpc>
                <a:spcPts val="1857"/>
              </a:lnSpc>
            </a:pPr>
            <a:r>
              <a:rPr lang="en-US" sz="1327">
                <a:solidFill>
                  <a:srgbClr val="444A72"/>
                </a:solidFill>
                <a:latin typeface="Open Sans"/>
              </a:rPr>
              <a:t>6</a:t>
            </a:r>
          </a:p>
        </p:txBody>
      </p:sp>
      <p:sp>
        <p:nvSpPr>
          <p:cNvPr id="33" name="AutoShape 33"/>
          <p:cNvSpPr/>
          <p:nvPr/>
        </p:nvSpPr>
        <p:spPr>
          <a:xfrm flipV="1">
            <a:off x="9332164" y="2420257"/>
            <a:ext cx="4183662" cy="4762"/>
          </a:xfrm>
          <a:prstGeom prst="line">
            <a:avLst/>
          </a:prstGeom>
          <a:ln w="19050" cap="flat">
            <a:solidFill>
              <a:srgbClr val="444A72"/>
            </a:solidFill>
            <a:prstDash val="solid"/>
            <a:headEnd type="none" w="sm" len="sm"/>
            <a:tailEnd type="none" w="sm" len="sm"/>
          </a:ln>
        </p:spPr>
      </p:sp>
      <p:sp>
        <p:nvSpPr>
          <p:cNvPr id="34" name="AutoShape 34"/>
          <p:cNvSpPr/>
          <p:nvPr/>
        </p:nvSpPr>
        <p:spPr>
          <a:xfrm flipV="1">
            <a:off x="8625671" y="2735294"/>
            <a:ext cx="4183662" cy="4762"/>
          </a:xfrm>
          <a:prstGeom prst="line">
            <a:avLst/>
          </a:prstGeom>
          <a:ln w="19050" cap="flat">
            <a:solidFill>
              <a:srgbClr val="444A72"/>
            </a:solidFill>
            <a:prstDash val="solid"/>
            <a:headEnd type="none" w="sm" len="sm"/>
            <a:tailEnd type="none" w="sm" len="sm"/>
          </a:ln>
        </p:spPr>
      </p:sp>
      <p:sp>
        <p:nvSpPr>
          <p:cNvPr id="35" name="AutoShape 35"/>
          <p:cNvSpPr/>
          <p:nvPr/>
        </p:nvSpPr>
        <p:spPr>
          <a:xfrm flipV="1">
            <a:off x="9001136" y="2892825"/>
            <a:ext cx="4183662" cy="4762"/>
          </a:xfrm>
          <a:prstGeom prst="line">
            <a:avLst/>
          </a:prstGeom>
          <a:ln w="19050" cap="flat">
            <a:solidFill>
              <a:srgbClr val="444A72"/>
            </a:solidFill>
            <a:prstDash val="solid"/>
            <a:headEnd type="none" w="sm" len="sm"/>
            <a:tailEnd type="none" w="sm" len="sm"/>
          </a:ln>
        </p:spPr>
      </p:sp>
      <p:sp>
        <p:nvSpPr>
          <p:cNvPr id="36" name="AutoShape 36"/>
          <p:cNvSpPr/>
          <p:nvPr/>
        </p:nvSpPr>
        <p:spPr>
          <a:xfrm flipV="1">
            <a:off x="9332164" y="3445378"/>
            <a:ext cx="4183662" cy="4762"/>
          </a:xfrm>
          <a:prstGeom prst="line">
            <a:avLst/>
          </a:prstGeom>
          <a:ln w="19050" cap="flat">
            <a:solidFill>
              <a:srgbClr val="444A72"/>
            </a:solidFill>
            <a:prstDash val="solid"/>
            <a:headEnd type="none" w="sm" len="sm"/>
            <a:tailEnd type="none" w="sm" len="sm"/>
          </a:ln>
        </p:spPr>
      </p:sp>
      <p:sp>
        <p:nvSpPr>
          <p:cNvPr id="37" name="AutoShape 37"/>
          <p:cNvSpPr/>
          <p:nvPr/>
        </p:nvSpPr>
        <p:spPr>
          <a:xfrm flipV="1">
            <a:off x="9332164" y="4000275"/>
            <a:ext cx="4183662" cy="4762"/>
          </a:xfrm>
          <a:prstGeom prst="line">
            <a:avLst/>
          </a:prstGeom>
          <a:ln w="19050" cap="flat">
            <a:solidFill>
              <a:srgbClr val="444A72"/>
            </a:solidFill>
            <a:prstDash val="solid"/>
            <a:headEnd type="none" w="sm" len="sm"/>
            <a:tailEnd type="none" w="sm" len="sm"/>
          </a:ln>
        </p:spPr>
      </p:sp>
      <p:sp>
        <p:nvSpPr>
          <p:cNvPr id="38" name="AutoShape 38"/>
          <p:cNvSpPr/>
          <p:nvPr/>
        </p:nvSpPr>
        <p:spPr>
          <a:xfrm flipV="1">
            <a:off x="8259430" y="6482995"/>
            <a:ext cx="4183662" cy="4762"/>
          </a:xfrm>
          <a:prstGeom prst="line">
            <a:avLst/>
          </a:prstGeom>
          <a:ln w="19050" cap="flat">
            <a:solidFill>
              <a:srgbClr val="444A72"/>
            </a:solidFill>
            <a:prstDash val="solid"/>
            <a:headEnd type="none" w="sm" len="sm"/>
            <a:tailEnd type="none" w="sm" len="sm"/>
          </a:ln>
        </p:spPr>
      </p:sp>
      <p:sp>
        <p:nvSpPr>
          <p:cNvPr id="39" name="AutoShape 39"/>
          <p:cNvSpPr/>
          <p:nvPr/>
        </p:nvSpPr>
        <p:spPr>
          <a:xfrm flipV="1">
            <a:off x="7667319" y="8403366"/>
            <a:ext cx="4183662" cy="4762"/>
          </a:xfrm>
          <a:prstGeom prst="line">
            <a:avLst/>
          </a:prstGeom>
          <a:ln w="19050" cap="flat">
            <a:solidFill>
              <a:srgbClr val="444A72"/>
            </a:solidFill>
            <a:prstDash val="solid"/>
            <a:headEnd type="none" w="sm" len="sm"/>
            <a:tailEnd type="none" w="sm" len="sm"/>
          </a:ln>
        </p:spPr>
      </p:sp>
      <p:sp>
        <p:nvSpPr>
          <p:cNvPr id="40" name="AutoShape 40"/>
          <p:cNvSpPr/>
          <p:nvPr/>
        </p:nvSpPr>
        <p:spPr>
          <a:xfrm flipV="1">
            <a:off x="9489292" y="6798475"/>
            <a:ext cx="4183662" cy="4762"/>
          </a:xfrm>
          <a:prstGeom prst="line">
            <a:avLst/>
          </a:prstGeom>
          <a:ln w="19050" cap="flat">
            <a:solidFill>
              <a:srgbClr val="444A72"/>
            </a:solidFill>
            <a:prstDash val="solid"/>
            <a:headEnd type="none" w="sm" len="sm"/>
            <a:tailEnd type="none" w="sm" len="sm"/>
          </a:ln>
        </p:spPr>
      </p:sp>
      <p:sp>
        <p:nvSpPr>
          <p:cNvPr id="41" name="AutoShape 41"/>
          <p:cNvSpPr/>
          <p:nvPr/>
        </p:nvSpPr>
        <p:spPr>
          <a:xfrm flipV="1">
            <a:off x="8778071" y="9153855"/>
            <a:ext cx="4183662" cy="4762"/>
          </a:xfrm>
          <a:prstGeom prst="line">
            <a:avLst/>
          </a:prstGeom>
          <a:ln w="19050" cap="flat">
            <a:solidFill>
              <a:srgbClr val="444A72"/>
            </a:solidFill>
            <a:prstDash val="solid"/>
            <a:headEnd type="none" w="sm" len="sm"/>
            <a:tailEnd type="none" w="sm" len="sm"/>
          </a:ln>
        </p:spPr>
      </p:sp>
      <p:grpSp>
        <p:nvGrpSpPr>
          <p:cNvPr id="42" name="Group 42"/>
          <p:cNvGrpSpPr/>
          <p:nvPr/>
        </p:nvGrpSpPr>
        <p:grpSpPr>
          <a:xfrm>
            <a:off x="9936242" y="2095669"/>
            <a:ext cx="315063" cy="315063"/>
            <a:chOff x="0" y="0"/>
            <a:chExt cx="420085" cy="420085"/>
          </a:xfrm>
        </p:grpSpPr>
        <p:sp>
          <p:nvSpPr>
            <p:cNvPr id="43" name="Freeform 43"/>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45" name="TextBox 45"/>
          <p:cNvSpPr txBox="1"/>
          <p:nvPr/>
        </p:nvSpPr>
        <p:spPr>
          <a:xfrm>
            <a:off x="10037911" y="2109926"/>
            <a:ext cx="111725"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7</a:t>
            </a:r>
          </a:p>
        </p:txBody>
      </p:sp>
      <p:grpSp>
        <p:nvGrpSpPr>
          <p:cNvPr id="46" name="Group 46"/>
          <p:cNvGrpSpPr/>
          <p:nvPr/>
        </p:nvGrpSpPr>
        <p:grpSpPr>
          <a:xfrm>
            <a:off x="8843593" y="2210368"/>
            <a:ext cx="315063" cy="315063"/>
            <a:chOff x="0" y="0"/>
            <a:chExt cx="420085" cy="420085"/>
          </a:xfrm>
        </p:grpSpPr>
        <p:sp>
          <p:nvSpPr>
            <p:cNvPr id="47" name="Freeform 47"/>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Freeform 48"/>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49" name="TextBox 49"/>
          <p:cNvSpPr txBox="1"/>
          <p:nvPr/>
        </p:nvSpPr>
        <p:spPr>
          <a:xfrm>
            <a:off x="8945262" y="2224625"/>
            <a:ext cx="111725"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8</a:t>
            </a:r>
          </a:p>
        </p:txBody>
      </p:sp>
      <p:grpSp>
        <p:nvGrpSpPr>
          <p:cNvPr id="50" name="Group 50"/>
          <p:cNvGrpSpPr/>
          <p:nvPr/>
        </p:nvGrpSpPr>
        <p:grpSpPr>
          <a:xfrm>
            <a:off x="8177996" y="2568237"/>
            <a:ext cx="315063" cy="315063"/>
            <a:chOff x="0" y="0"/>
            <a:chExt cx="420085" cy="420085"/>
          </a:xfrm>
        </p:grpSpPr>
        <p:sp>
          <p:nvSpPr>
            <p:cNvPr id="51" name="Freeform 51"/>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2" name="Freeform 52"/>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53" name="TextBox 53"/>
          <p:cNvSpPr txBox="1"/>
          <p:nvPr/>
        </p:nvSpPr>
        <p:spPr>
          <a:xfrm>
            <a:off x="8279665" y="2582494"/>
            <a:ext cx="111725"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9</a:t>
            </a:r>
          </a:p>
        </p:txBody>
      </p:sp>
      <p:grpSp>
        <p:nvGrpSpPr>
          <p:cNvPr id="54" name="Group 54"/>
          <p:cNvGrpSpPr/>
          <p:nvPr/>
        </p:nvGrpSpPr>
        <p:grpSpPr>
          <a:xfrm>
            <a:off x="8630199" y="2725769"/>
            <a:ext cx="315063" cy="315063"/>
            <a:chOff x="0" y="0"/>
            <a:chExt cx="420085" cy="420085"/>
          </a:xfrm>
        </p:grpSpPr>
        <p:sp>
          <p:nvSpPr>
            <p:cNvPr id="55" name="Freeform 55"/>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6" name="Freeform 56"/>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57" name="TextBox 57"/>
          <p:cNvSpPr txBox="1"/>
          <p:nvPr/>
        </p:nvSpPr>
        <p:spPr>
          <a:xfrm>
            <a:off x="8676101" y="2740026"/>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10</a:t>
            </a:r>
          </a:p>
        </p:txBody>
      </p:sp>
      <p:grpSp>
        <p:nvGrpSpPr>
          <p:cNvPr id="58" name="Group 58"/>
          <p:cNvGrpSpPr/>
          <p:nvPr/>
        </p:nvGrpSpPr>
        <p:grpSpPr>
          <a:xfrm>
            <a:off x="8945358" y="3235489"/>
            <a:ext cx="315063" cy="315063"/>
            <a:chOff x="0" y="0"/>
            <a:chExt cx="420085" cy="420085"/>
          </a:xfrm>
        </p:grpSpPr>
        <p:sp>
          <p:nvSpPr>
            <p:cNvPr id="59" name="Freeform 59"/>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0" name="Freeform 60"/>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61" name="TextBox 61"/>
          <p:cNvSpPr txBox="1"/>
          <p:nvPr/>
        </p:nvSpPr>
        <p:spPr>
          <a:xfrm>
            <a:off x="8991260" y="3249746"/>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11</a:t>
            </a:r>
          </a:p>
        </p:txBody>
      </p:sp>
      <p:grpSp>
        <p:nvGrpSpPr>
          <p:cNvPr id="62" name="Group 62"/>
          <p:cNvGrpSpPr/>
          <p:nvPr/>
        </p:nvGrpSpPr>
        <p:grpSpPr>
          <a:xfrm>
            <a:off x="8945358" y="3803571"/>
            <a:ext cx="315063" cy="315063"/>
            <a:chOff x="0" y="0"/>
            <a:chExt cx="420085" cy="420085"/>
          </a:xfrm>
        </p:grpSpPr>
        <p:sp>
          <p:nvSpPr>
            <p:cNvPr id="63" name="Freeform 63"/>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4" name="Freeform 64"/>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65" name="TextBox 65"/>
          <p:cNvSpPr txBox="1"/>
          <p:nvPr/>
        </p:nvSpPr>
        <p:spPr>
          <a:xfrm>
            <a:off x="8991260" y="3817828"/>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12</a:t>
            </a:r>
          </a:p>
        </p:txBody>
      </p:sp>
      <p:grpSp>
        <p:nvGrpSpPr>
          <p:cNvPr id="66" name="Group 66"/>
          <p:cNvGrpSpPr/>
          <p:nvPr/>
        </p:nvGrpSpPr>
        <p:grpSpPr>
          <a:xfrm>
            <a:off x="7862932" y="6315938"/>
            <a:ext cx="315063" cy="315063"/>
            <a:chOff x="0" y="0"/>
            <a:chExt cx="420085" cy="420085"/>
          </a:xfrm>
        </p:grpSpPr>
        <p:sp>
          <p:nvSpPr>
            <p:cNvPr id="67" name="Freeform 67"/>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8" name="Freeform 68"/>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69" name="TextBox 69"/>
          <p:cNvSpPr txBox="1"/>
          <p:nvPr/>
        </p:nvSpPr>
        <p:spPr>
          <a:xfrm>
            <a:off x="7908834" y="6330196"/>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13</a:t>
            </a:r>
          </a:p>
        </p:txBody>
      </p:sp>
      <p:grpSp>
        <p:nvGrpSpPr>
          <p:cNvPr id="70" name="Group 70"/>
          <p:cNvGrpSpPr/>
          <p:nvPr/>
        </p:nvGrpSpPr>
        <p:grpSpPr>
          <a:xfrm>
            <a:off x="9102889" y="6588169"/>
            <a:ext cx="315063" cy="315063"/>
            <a:chOff x="0" y="0"/>
            <a:chExt cx="420085" cy="420085"/>
          </a:xfrm>
        </p:grpSpPr>
        <p:sp>
          <p:nvSpPr>
            <p:cNvPr id="71" name="Freeform 71"/>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2" name="Freeform 72"/>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73" name="TextBox 73"/>
          <p:cNvSpPr txBox="1"/>
          <p:nvPr/>
        </p:nvSpPr>
        <p:spPr>
          <a:xfrm>
            <a:off x="9148791" y="6602427"/>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16</a:t>
            </a:r>
          </a:p>
        </p:txBody>
      </p:sp>
      <p:grpSp>
        <p:nvGrpSpPr>
          <p:cNvPr id="74" name="Group 74"/>
          <p:cNvGrpSpPr/>
          <p:nvPr/>
        </p:nvGrpSpPr>
        <p:grpSpPr>
          <a:xfrm>
            <a:off x="7193388" y="8236309"/>
            <a:ext cx="315063" cy="315063"/>
            <a:chOff x="0" y="0"/>
            <a:chExt cx="420085" cy="420085"/>
          </a:xfrm>
        </p:grpSpPr>
        <p:sp>
          <p:nvSpPr>
            <p:cNvPr id="75" name="Freeform 75"/>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6" name="Freeform 76"/>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77" name="TextBox 77"/>
          <p:cNvSpPr txBox="1"/>
          <p:nvPr/>
        </p:nvSpPr>
        <p:spPr>
          <a:xfrm>
            <a:off x="7239290" y="8250566"/>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14</a:t>
            </a:r>
          </a:p>
        </p:txBody>
      </p:sp>
      <p:grpSp>
        <p:nvGrpSpPr>
          <p:cNvPr id="78" name="Group 78"/>
          <p:cNvGrpSpPr/>
          <p:nvPr/>
        </p:nvGrpSpPr>
        <p:grpSpPr>
          <a:xfrm>
            <a:off x="9823500" y="6945224"/>
            <a:ext cx="315063" cy="315063"/>
            <a:chOff x="0" y="0"/>
            <a:chExt cx="420085" cy="420085"/>
          </a:xfrm>
        </p:grpSpPr>
        <p:sp>
          <p:nvSpPr>
            <p:cNvPr id="79" name="Freeform 79"/>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0" name="Freeform 80"/>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81" name="TextBox 81"/>
          <p:cNvSpPr txBox="1"/>
          <p:nvPr/>
        </p:nvSpPr>
        <p:spPr>
          <a:xfrm>
            <a:off x="9869401" y="6959481"/>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10</a:t>
            </a:r>
          </a:p>
        </p:txBody>
      </p:sp>
      <p:grpSp>
        <p:nvGrpSpPr>
          <p:cNvPr id="82" name="Group 82"/>
          <p:cNvGrpSpPr/>
          <p:nvPr/>
        </p:nvGrpSpPr>
        <p:grpSpPr>
          <a:xfrm>
            <a:off x="8315136" y="8986799"/>
            <a:ext cx="315063" cy="315063"/>
            <a:chOff x="0" y="0"/>
            <a:chExt cx="420085" cy="420085"/>
          </a:xfrm>
        </p:grpSpPr>
        <p:sp>
          <p:nvSpPr>
            <p:cNvPr id="83" name="Freeform 83"/>
            <p:cNvSpPr/>
            <p:nvPr/>
          </p:nvSpPr>
          <p:spPr>
            <a:xfrm>
              <a:off x="12607" y="12607"/>
              <a:ext cx="394871" cy="394871"/>
            </a:xfrm>
            <a:custGeom>
              <a:avLst/>
              <a:gdLst/>
              <a:ahLst/>
              <a:cxnLst/>
              <a:rect l="l" t="t" r="r" b="b"/>
              <a:pathLst>
                <a:path w="394871" h="394871">
                  <a:moveTo>
                    <a:pt x="0" y="0"/>
                  </a:moveTo>
                  <a:lnTo>
                    <a:pt x="394871" y="0"/>
                  </a:lnTo>
                  <a:lnTo>
                    <a:pt x="394871" y="394871"/>
                  </a:lnTo>
                  <a:lnTo>
                    <a:pt x="0" y="394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4" name="Freeform 84"/>
            <p:cNvSpPr/>
            <p:nvPr/>
          </p:nvSpPr>
          <p:spPr>
            <a:xfrm>
              <a:off x="0" y="0"/>
              <a:ext cx="420085" cy="420085"/>
            </a:xfrm>
            <a:custGeom>
              <a:avLst/>
              <a:gdLst/>
              <a:ahLst/>
              <a:cxnLst/>
              <a:rect l="l" t="t" r="r" b="b"/>
              <a:pathLst>
                <a:path w="420085" h="420085">
                  <a:moveTo>
                    <a:pt x="0" y="0"/>
                  </a:moveTo>
                  <a:lnTo>
                    <a:pt x="420085" y="0"/>
                  </a:lnTo>
                  <a:lnTo>
                    <a:pt x="420085" y="420085"/>
                  </a:lnTo>
                  <a:lnTo>
                    <a:pt x="0" y="42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85" name="TextBox 85"/>
          <p:cNvSpPr txBox="1"/>
          <p:nvPr/>
        </p:nvSpPr>
        <p:spPr>
          <a:xfrm>
            <a:off x="8361038" y="9001056"/>
            <a:ext cx="223260" cy="257974"/>
          </a:xfrm>
          <a:prstGeom prst="rect">
            <a:avLst/>
          </a:prstGeom>
        </p:spPr>
        <p:txBody>
          <a:bodyPr lIns="0" tIns="0" rIns="0" bIns="0" rtlCol="0" anchor="t">
            <a:spAutoFit/>
          </a:bodyPr>
          <a:lstStyle/>
          <a:p>
            <a:pPr algn="ctr">
              <a:lnSpc>
                <a:spcPts val="2152"/>
              </a:lnSpc>
            </a:pPr>
            <a:r>
              <a:rPr lang="en-US" sz="1537">
                <a:solidFill>
                  <a:srgbClr val="444A72"/>
                </a:solidFill>
                <a:latin typeface="Open Sans"/>
              </a:rPr>
              <a:t>15</a:t>
            </a:r>
          </a:p>
        </p:txBody>
      </p:sp>
      <p:sp>
        <p:nvSpPr>
          <p:cNvPr id="86" name="TextBox 86"/>
          <p:cNvSpPr txBox="1"/>
          <p:nvPr/>
        </p:nvSpPr>
        <p:spPr>
          <a:xfrm>
            <a:off x="3854668" y="9774649"/>
            <a:ext cx="9459259" cy="309059"/>
          </a:xfrm>
          <a:prstGeom prst="rect">
            <a:avLst/>
          </a:prstGeom>
        </p:spPr>
        <p:txBody>
          <a:bodyPr wrap="square" lIns="0" tIns="0" rIns="0" bIns="0" rtlCol="0" anchor="t">
            <a:spAutoFit/>
          </a:bodyPr>
          <a:lstStyle/>
          <a:p>
            <a:pPr algn="ctr">
              <a:lnSpc>
                <a:spcPts val="2800"/>
              </a:lnSpc>
            </a:pPr>
            <a:r>
              <a:rPr lang="de-DE" sz="1200" dirty="0">
                <a:latin typeface="Open Sans"/>
              </a:rPr>
              <a:t>Abbildung in Anlehnung an: PEP® nach Dr. Michael Bohne / </a:t>
            </a:r>
            <a:r>
              <a:rPr lang="de-DE" sz="1200" dirty="0" err="1">
                <a:latin typeface="Open Sans"/>
              </a:rPr>
              <a:t>www.dr-michael-bohne.de</a:t>
            </a:r>
            <a:endParaRPr lang="de-DE" sz="1200" dirty="0">
              <a:latin typeface="Open Sans"/>
            </a:endParaRPr>
          </a:p>
        </p:txBody>
      </p:sp>
      <p:sp>
        <p:nvSpPr>
          <p:cNvPr id="87" name="TextBox 10">
            <a:extLst>
              <a:ext uri="{FF2B5EF4-FFF2-40B4-BE49-F238E27FC236}">
                <a16:creationId xmlns:a16="http://schemas.microsoft.com/office/drawing/2014/main" id="{7DB41ECF-569A-256D-6156-B264273F9BFA}"/>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Übung</a:t>
            </a:r>
            <a:endParaRPr lang="en-US" sz="7000" dirty="0">
              <a:solidFill>
                <a:srgbClr val="444A72"/>
              </a:solidFill>
              <a:latin typeface="Open Sans Bold"/>
            </a:endParaRPr>
          </a:p>
        </p:txBody>
      </p:sp>
      <p:sp>
        <p:nvSpPr>
          <p:cNvPr id="88" name="TextBox 13">
            <a:extLst>
              <a:ext uri="{FF2B5EF4-FFF2-40B4-BE49-F238E27FC236}">
                <a16:creationId xmlns:a16="http://schemas.microsoft.com/office/drawing/2014/main" id="{EAB1C222-1590-1217-69D5-0B63F1E5FD47}"/>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89" name="Foliennummernplatzhalter 88">
            <a:extLst>
              <a:ext uri="{FF2B5EF4-FFF2-40B4-BE49-F238E27FC236}">
                <a16:creationId xmlns:a16="http://schemas.microsoft.com/office/drawing/2014/main" id="{308077D2-F33D-70A8-D357-16AD3DB0FBA7}"/>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1730285" y="2020062"/>
            <a:ext cx="6553200" cy="8266938"/>
          </a:xfrm>
          <a:custGeom>
            <a:avLst/>
            <a:gdLst/>
            <a:ahLst/>
            <a:cxnLst/>
            <a:rect l="l" t="t" r="r" b="b"/>
            <a:pathLst>
              <a:path w="6553200" h="8266938">
                <a:moveTo>
                  <a:pt x="0" y="0"/>
                </a:moveTo>
                <a:lnTo>
                  <a:pt x="6553200" y="0"/>
                </a:lnTo>
                <a:lnTo>
                  <a:pt x="6553200" y="8266938"/>
                </a:lnTo>
                <a:lnTo>
                  <a:pt x="0" y="8266938"/>
                </a:lnTo>
                <a:lnTo>
                  <a:pt x="0" y="0"/>
                </a:lnTo>
                <a:close/>
              </a:path>
            </a:pathLst>
          </a:custGeom>
          <a:blipFill>
            <a:blip r:embed="rId2"/>
            <a:stretch>
              <a:fillRect l="-44578" r="-44665" b="-9"/>
            </a:stretch>
          </a:blipFill>
        </p:spPr>
      </p:sp>
      <p:sp>
        <p:nvSpPr>
          <p:cNvPr id="5" name="TextBox 5"/>
          <p:cNvSpPr txBox="1"/>
          <p:nvPr/>
        </p:nvSpPr>
        <p:spPr>
          <a:xfrm>
            <a:off x="1028700" y="3155119"/>
            <a:ext cx="11250302" cy="6431825"/>
          </a:xfrm>
          <a:prstGeom prst="rect">
            <a:avLst/>
          </a:prstGeom>
        </p:spPr>
        <p:txBody>
          <a:bodyPr lIns="0" tIns="0" rIns="0" bIns="0" rtlCol="0" anchor="t">
            <a:spAutoFit/>
          </a:bodyPr>
          <a:lstStyle/>
          <a:p>
            <a:pPr marL="561232" lvl="1" indent="-280616" algn="l">
              <a:lnSpc>
                <a:spcPts val="3600"/>
              </a:lnSpc>
              <a:buFont typeface="Arial"/>
              <a:buChar char="•"/>
            </a:pPr>
            <a:r>
              <a:rPr lang="de-DE" sz="2599" spc="25" dirty="0">
                <a:solidFill>
                  <a:srgbClr val="000000"/>
                </a:solidFill>
                <a:latin typeface="Open Sans Light"/>
              </a:rPr>
              <a:t>gut vorbereiten </a:t>
            </a:r>
            <a:r>
              <a:rPr lang="de-DE" sz="2599" spc="25" dirty="0">
                <a:solidFill>
                  <a:srgbClr val="000000"/>
                </a:solidFill>
                <a:latin typeface="Open Sans Light"/>
                <a:sym typeface="Wingdings" pitchFamily="2" charset="2"/>
              </a:rPr>
              <a:t></a:t>
            </a:r>
            <a:r>
              <a:rPr lang="de-DE" sz="2599" spc="25" dirty="0">
                <a:solidFill>
                  <a:srgbClr val="000000"/>
                </a:solidFill>
                <a:latin typeface="Open Sans Light"/>
              </a:rPr>
              <a:t> Stoff mehrfach lernen (Selbstsicherheit)</a:t>
            </a:r>
          </a:p>
          <a:p>
            <a:pPr algn="l">
              <a:lnSpc>
                <a:spcPts val="3600"/>
              </a:lnSpc>
            </a:pPr>
            <a:endParaRPr lang="de-DE" sz="2599" spc="25" dirty="0">
              <a:solidFill>
                <a:srgbClr val="000000"/>
              </a:solidFill>
              <a:latin typeface="Open Sans Light"/>
            </a:endParaRPr>
          </a:p>
          <a:p>
            <a:pPr marL="561232" lvl="1" indent="-280616" algn="l">
              <a:lnSpc>
                <a:spcPts val="3600"/>
              </a:lnSpc>
              <a:buFont typeface="Arial"/>
              <a:buChar char="•"/>
            </a:pPr>
            <a:r>
              <a:rPr lang="de-DE" sz="2599" spc="25" dirty="0">
                <a:solidFill>
                  <a:srgbClr val="000000"/>
                </a:solidFill>
                <a:latin typeface="Open Sans Light"/>
              </a:rPr>
              <a:t>rechtzeitig anfangen mit dem Lernen </a:t>
            </a:r>
          </a:p>
          <a:p>
            <a:pPr algn="l">
              <a:lnSpc>
                <a:spcPts val="3600"/>
              </a:lnSpc>
            </a:pPr>
            <a:endParaRPr lang="de-DE" sz="2599" spc="25" dirty="0">
              <a:solidFill>
                <a:srgbClr val="000000"/>
              </a:solidFill>
              <a:latin typeface="Open Sans Light"/>
            </a:endParaRPr>
          </a:p>
          <a:p>
            <a:pPr marL="561232" lvl="1" indent="-280616" algn="l">
              <a:lnSpc>
                <a:spcPts val="3600"/>
              </a:lnSpc>
              <a:buFont typeface="Arial"/>
              <a:buChar char="•"/>
            </a:pPr>
            <a:r>
              <a:rPr lang="de-DE" sz="2599" spc="25" dirty="0">
                <a:solidFill>
                  <a:srgbClr val="000000"/>
                </a:solidFill>
                <a:latin typeface="Open Sans Light"/>
              </a:rPr>
              <a:t>Austauschen und Lerngruppen bilden </a:t>
            </a:r>
          </a:p>
          <a:p>
            <a:pPr algn="l">
              <a:lnSpc>
                <a:spcPts val="3600"/>
              </a:lnSpc>
            </a:pPr>
            <a:endParaRPr lang="de-DE" sz="2599" spc="25" dirty="0">
              <a:solidFill>
                <a:srgbClr val="000000"/>
              </a:solidFill>
              <a:latin typeface="Open Sans Light"/>
            </a:endParaRPr>
          </a:p>
          <a:p>
            <a:pPr marL="561232" lvl="1" indent="-280616" algn="l">
              <a:lnSpc>
                <a:spcPts val="3600"/>
              </a:lnSpc>
              <a:buFont typeface="Arial"/>
              <a:buChar char="•"/>
            </a:pPr>
            <a:r>
              <a:rPr lang="de-DE" sz="2599" spc="25" dirty="0">
                <a:solidFill>
                  <a:srgbClr val="000000"/>
                </a:solidFill>
                <a:latin typeface="Open Sans Light"/>
              </a:rPr>
              <a:t>Ablauf der Prüfung im Kopf durchgehen</a:t>
            </a:r>
          </a:p>
          <a:p>
            <a:pPr algn="l">
              <a:lnSpc>
                <a:spcPts val="3600"/>
              </a:lnSpc>
            </a:pPr>
            <a:endParaRPr lang="de-DE" sz="2599" spc="25" dirty="0">
              <a:solidFill>
                <a:srgbClr val="000000"/>
              </a:solidFill>
              <a:latin typeface="Open Sans Light"/>
            </a:endParaRPr>
          </a:p>
          <a:p>
            <a:pPr marL="561232" lvl="1" indent="-280616" algn="l">
              <a:lnSpc>
                <a:spcPts val="3600"/>
              </a:lnSpc>
              <a:buFont typeface="Arial"/>
              <a:buChar char="•"/>
            </a:pPr>
            <a:r>
              <a:rPr lang="de-DE" sz="2599" spc="25" dirty="0">
                <a:solidFill>
                  <a:srgbClr val="000000"/>
                </a:solidFill>
                <a:latin typeface="Open Sans Light"/>
              </a:rPr>
              <a:t>Am Morgen der Prüfungen: Affirmationen oder andere Kraftgeber</a:t>
            </a:r>
          </a:p>
          <a:p>
            <a:pPr algn="l">
              <a:lnSpc>
                <a:spcPts val="3600"/>
              </a:lnSpc>
            </a:pPr>
            <a:endParaRPr lang="de-DE" sz="2599" spc="25" dirty="0">
              <a:solidFill>
                <a:srgbClr val="000000"/>
              </a:solidFill>
              <a:latin typeface="Open Sans Light"/>
            </a:endParaRPr>
          </a:p>
          <a:p>
            <a:pPr marL="561232" lvl="1" indent="-280616" algn="l">
              <a:lnSpc>
                <a:spcPts val="3600"/>
              </a:lnSpc>
              <a:buFont typeface="Arial"/>
              <a:buChar char="•"/>
            </a:pPr>
            <a:r>
              <a:rPr lang="de-DE" sz="2599" spc="25" dirty="0">
                <a:solidFill>
                  <a:srgbClr val="000000"/>
                </a:solidFill>
                <a:latin typeface="Open Sans Light"/>
              </a:rPr>
              <a:t>Während eines Blackouts: Pausen und Ablenkung</a:t>
            </a:r>
          </a:p>
          <a:p>
            <a:pPr marL="280616" lvl="1" algn="l">
              <a:lnSpc>
                <a:spcPts val="3600"/>
              </a:lnSpc>
            </a:pPr>
            <a:endParaRPr lang="de-DE" sz="2599" spc="25" dirty="0">
              <a:solidFill>
                <a:srgbClr val="000000"/>
              </a:solidFill>
              <a:latin typeface="Open Sans Light"/>
            </a:endParaRPr>
          </a:p>
          <a:p>
            <a:pPr algn="l">
              <a:lnSpc>
                <a:spcPts val="3600"/>
              </a:lnSpc>
            </a:pPr>
            <a:r>
              <a:rPr lang="de-DE" sz="2599" spc="25" dirty="0">
                <a:solidFill>
                  <a:srgbClr val="000000"/>
                </a:solidFill>
                <a:latin typeface="Open Sans Light"/>
                <a:sym typeface="Wingdings" pitchFamily="2" charset="2"/>
              </a:rPr>
              <a:t> </a:t>
            </a:r>
            <a:r>
              <a:rPr lang="de-DE" sz="2599" spc="25" dirty="0">
                <a:solidFill>
                  <a:srgbClr val="000000"/>
                </a:solidFill>
                <a:latin typeface="Open Sans Light"/>
              </a:rPr>
              <a:t>Atmen, bis 10 zählen </a:t>
            </a:r>
          </a:p>
          <a:p>
            <a:pPr algn="l">
              <a:lnSpc>
                <a:spcPts val="3600"/>
              </a:lnSpc>
            </a:pPr>
            <a:r>
              <a:rPr lang="de-DE" sz="2599" spc="25" dirty="0">
                <a:solidFill>
                  <a:srgbClr val="000000"/>
                </a:solidFill>
                <a:latin typeface="Open Sans Light"/>
                <a:sym typeface="Wingdings" pitchFamily="2" charset="2"/>
              </a:rPr>
              <a:t> </a:t>
            </a:r>
            <a:r>
              <a:rPr lang="de-DE" sz="2599" spc="25" dirty="0">
                <a:solidFill>
                  <a:srgbClr val="000000"/>
                </a:solidFill>
                <a:latin typeface="Open Sans Light"/>
              </a:rPr>
              <a:t>Raum verlassen, auf Toilette gehen und Hände waschen </a:t>
            </a:r>
          </a:p>
        </p:txBody>
      </p:sp>
      <p:sp>
        <p:nvSpPr>
          <p:cNvPr id="11" name="TextBox 10">
            <a:extLst>
              <a:ext uri="{FF2B5EF4-FFF2-40B4-BE49-F238E27FC236}">
                <a16:creationId xmlns:a16="http://schemas.microsoft.com/office/drawing/2014/main" id="{461E1361-845F-9B98-7117-DEFD385EC8F1}"/>
              </a:ext>
            </a:extLst>
          </p:cNvPr>
          <p:cNvSpPr txBox="1"/>
          <p:nvPr/>
        </p:nvSpPr>
        <p:spPr>
          <a:xfrm>
            <a:off x="918490" y="751212"/>
            <a:ext cx="13864309"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Tipps bei Prüfungsangst</a:t>
            </a:r>
            <a:endParaRPr lang="en-US" sz="7000" dirty="0">
              <a:solidFill>
                <a:srgbClr val="444A72"/>
              </a:solidFill>
              <a:latin typeface="Open Sans Bold"/>
            </a:endParaRPr>
          </a:p>
        </p:txBody>
      </p:sp>
      <p:sp>
        <p:nvSpPr>
          <p:cNvPr id="12" name="TextBox 13">
            <a:extLst>
              <a:ext uri="{FF2B5EF4-FFF2-40B4-BE49-F238E27FC236}">
                <a16:creationId xmlns:a16="http://schemas.microsoft.com/office/drawing/2014/main" id="{FFF816F5-5A94-C11B-C05F-329BDB0DCF9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8" name="Foliennummernplatzhalter 7">
            <a:extLst>
              <a:ext uri="{FF2B5EF4-FFF2-40B4-BE49-F238E27FC236}">
                <a16:creationId xmlns:a16="http://schemas.microsoft.com/office/drawing/2014/main" id="{C29625BA-5218-D493-7299-2BF8AD289BD1}"/>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2641549" y="4726134"/>
            <a:ext cx="12812868" cy="2068259"/>
          </a:xfrm>
          <a:prstGeom prst="rect">
            <a:avLst/>
          </a:prstGeom>
        </p:spPr>
        <p:txBody>
          <a:bodyPr lIns="0" tIns="0" rIns="0" bIns="0" rtlCol="0" anchor="t">
            <a:spAutoFit/>
          </a:bodyPr>
          <a:lstStyle/>
          <a:p>
            <a:pPr algn="ctr">
              <a:lnSpc>
                <a:spcPts val="8748"/>
              </a:lnSpc>
            </a:pPr>
            <a:r>
              <a:rPr lang="de-DE" sz="3000" spc="31" dirty="0">
                <a:solidFill>
                  <a:srgbClr val="F1EFEB"/>
                </a:solidFill>
                <a:latin typeface="Open Sans Light"/>
              </a:rPr>
              <a:t>Was hilft euch generell oder in Prüfungsphasen Stress abzubauen? </a:t>
            </a:r>
          </a:p>
          <a:p>
            <a:pPr algn="ctr">
              <a:lnSpc>
                <a:spcPts val="8748"/>
              </a:lnSpc>
            </a:pPr>
            <a:r>
              <a:rPr lang="de-DE" sz="3000" spc="31" dirty="0">
                <a:solidFill>
                  <a:srgbClr val="F1EFEB"/>
                </a:solidFill>
                <a:latin typeface="Open Sans Light"/>
              </a:rPr>
              <a:t>Sammelt eure Antworten auf Moderationskarten</a:t>
            </a:r>
            <a:r>
              <a:rPr lang="de-DE" sz="3000" spc="34" dirty="0">
                <a:solidFill>
                  <a:srgbClr val="F1EFEB"/>
                </a:solidFill>
                <a:latin typeface="Open Sans Light Italics"/>
              </a:rPr>
              <a:t>.</a:t>
            </a:r>
          </a:p>
        </p:txBody>
      </p:sp>
      <p:sp>
        <p:nvSpPr>
          <p:cNvPr id="6" name="TextBox 10">
            <a:extLst>
              <a:ext uri="{FF2B5EF4-FFF2-40B4-BE49-F238E27FC236}">
                <a16:creationId xmlns:a16="http://schemas.microsoft.com/office/drawing/2014/main" id="{AEDE746E-81A9-B2AB-F7FE-50F78B95174C}"/>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745F5B45-BE11-2269-F438-E449FA941FA1}"/>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
        <p:nvSpPr>
          <p:cNvPr id="2" name="TextBox 13">
            <a:extLst>
              <a:ext uri="{FF2B5EF4-FFF2-40B4-BE49-F238E27FC236}">
                <a16:creationId xmlns:a16="http://schemas.microsoft.com/office/drawing/2014/main" id="{69536987-A264-D259-F045-435C8968510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pic>
        <p:nvPicPr>
          <p:cNvPr id="4" name="Grafik 3">
            <a:extLst>
              <a:ext uri="{FF2B5EF4-FFF2-40B4-BE49-F238E27FC236}">
                <a16:creationId xmlns:a16="http://schemas.microsoft.com/office/drawing/2014/main" id="{1A242E77-0F22-EC7C-6863-1A8B557FA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86591" y="2264133"/>
            <a:ext cx="10058400" cy="7543800"/>
          </a:xfrm>
          <a:prstGeom prst="rect">
            <a:avLst/>
          </a:prstGeom>
        </p:spPr>
      </p:pic>
      <p:sp>
        <p:nvSpPr>
          <p:cNvPr id="7" name="Foliennummernplatzhalter 6">
            <a:extLst>
              <a:ext uri="{FF2B5EF4-FFF2-40B4-BE49-F238E27FC236}">
                <a16:creationId xmlns:a16="http://schemas.microsoft.com/office/drawing/2014/main" id="{3BC265F7-80C9-E687-E3AC-238772EA514F}"/>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Tree>
    <p:extLst>
      <p:ext uri="{BB962C8B-B14F-4D97-AF65-F5344CB8AC3E}">
        <p14:creationId xmlns:p14="http://schemas.microsoft.com/office/powerpoint/2010/main" val="1790445639"/>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3" name="Freeform 3"/>
          <p:cNvSpPr/>
          <p:nvPr/>
        </p:nvSpPr>
        <p:spPr>
          <a:xfrm>
            <a:off x="1567358" y="2285590"/>
            <a:ext cx="15154275" cy="7496175"/>
          </a:xfrm>
          <a:custGeom>
            <a:avLst/>
            <a:gdLst/>
            <a:ahLst/>
            <a:cxnLst/>
            <a:rect l="l" t="t" r="r" b="b"/>
            <a:pathLst>
              <a:path w="15154275" h="7496175">
                <a:moveTo>
                  <a:pt x="0" y="0"/>
                </a:moveTo>
                <a:lnTo>
                  <a:pt x="15154275" y="0"/>
                </a:lnTo>
                <a:lnTo>
                  <a:pt x="15154275" y="7496175"/>
                </a:lnTo>
                <a:lnTo>
                  <a:pt x="0" y="7496175"/>
                </a:lnTo>
                <a:lnTo>
                  <a:pt x="0" y="0"/>
                </a:lnTo>
                <a:close/>
              </a:path>
            </a:pathLst>
          </a:custGeom>
          <a:blipFill>
            <a:blip r:embed="rId2"/>
            <a:stretch>
              <a:fillRect/>
            </a:stretch>
          </a:blipFill>
        </p:spPr>
      </p:sp>
      <p:sp>
        <p:nvSpPr>
          <p:cNvPr id="6" name="TextBox 6"/>
          <p:cNvSpPr txBox="1"/>
          <p:nvPr/>
        </p:nvSpPr>
        <p:spPr>
          <a:xfrm>
            <a:off x="2605068" y="5621226"/>
            <a:ext cx="3033732" cy="1733744"/>
          </a:xfrm>
          <a:prstGeom prst="rect">
            <a:avLst/>
          </a:prstGeom>
        </p:spPr>
        <p:txBody>
          <a:bodyPr wrap="square" lIns="0" tIns="0" rIns="0" bIns="0" rtlCol="0" anchor="t">
            <a:spAutoFit/>
          </a:bodyPr>
          <a:lstStyle/>
          <a:p>
            <a:pPr algn="l">
              <a:lnSpc>
                <a:spcPts val="6000"/>
              </a:lnSpc>
            </a:pPr>
            <a:r>
              <a:rPr lang="de-DE" sz="2400">
                <a:solidFill>
                  <a:srgbClr val="35393D"/>
                </a:solidFill>
                <a:latin typeface="Open Sans"/>
              </a:rPr>
              <a:t>Lernpläne</a:t>
            </a:r>
          </a:p>
          <a:p>
            <a:pPr algn="l">
              <a:lnSpc>
                <a:spcPts val="6000"/>
              </a:lnSpc>
            </a:pPr>
            <a:r>
              <a:rPr lang="de-DE" sz="2400">
                <a:solidFill>
                  <a:srgbClr val="35393D"/>
                </a:solidFill>
                <a:latin typeface="Open Sans"/>
              </a:rPr>
              <a:t>Ablenkung / schöne</a:t>
            </a:r>
          </a:p>
          <a:p>
            <a:pPr algn="l">
              <a:lnSpc>
                <a:spcPts val="1200"/>
              </a:lnSpc>
            </a:pPr>
            <a:r>
              <a:rPr lang="de-DE" sz="2400">
                <a:solidFill>
                  <a:srgbClr val="35393D"/>
                </a:solidFill>
                <a:latin typeface="Open Sans"/>
              </a:rPr>
              <a:t>Freizeitaktivitäten</a:t>
            </a:r>
          </a:p>
        </p:txBody>
      </p:sp>
      <p:sp>
        <p:nvSpPr>
          <p:cNvPr id="7" name="TextBox 7"/>
          <p:cNvSpPr txBox="1"/>
          <p:nvPr/>
        </p:nvSpPr>
        <p:spPr>
          <a:xfrm>
            <a:off x="4449347" y="4727305"/>
            <a:ext cx="1923459"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a:rPr>
              <a:t>Power Posing</a:t>
            </a:r>
          </a:p>
        </p:txBody>
      </p:sp>
      <p:sp>
        <p:nvSpPr>
          <p:cNvPr id="8" name="TextBox 8"/>
          <p:cNvSpPr txBox="1"/>
          <p:nvPr/>
        </p:nvSpPr>
        <p:spPr>
          <a:xfrm>
            <a:off x="8082410" y="4514236"/>
            <a:ext cx="770182"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a:rPr>
              <a:t>Sport</a:t>
            </a:r>
          </a:p>
        </p:txBody>
      </p:sp>
      <p:sp>
        <p:nvSpPr>
          <p:cNvPr id="9" name="TextBox 9"/>
          <p:cNvSpPr txBox="1"/>
          <p:nvPr/>
        </p:nvSpPr>
        <p:spPr>
          <a:xfrm>
            <a:off x="7565078" y="3570856"/>
            <a:ext cx="2264721"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a:rPr>
              <a:t>Atemübungen</a:t>
            </a:r>
          </a:p>
        </p:txBody>
      </p:sp>
      <p:sp>
        <p:nvSpPr>
          <p:cNvPr id="10" name="TextBox 10"/>
          <p:cNvSpPr txBox="1"/>
          <p:nvPr/>
        </p:nvSpPr>
        <p:spPr>
          <a:xfrm>
            <a:off x="7559666" y="7871250"/>
            <a:ext cx="3794134"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a:rPr>
              <a:t>Austausch mit anderen</a:t>
            </a:r>
          </a:p>
        </p:txBody>
      </p:sp>
      <p:sp>
        <p:nvSpPr>
          <p:cNvPr id="11" name="TextBox 11"/>
          <p:cNvSpPr txBox="1"/>
          <p:nvPr/>
        </p:nvSpPr>
        <p:spPr>
          <a:xfrm>
            <a:off x="10850259" y="5878401"/>
            <a:ext cx="4204992" cy="842475"/>
          </a:xfrm>
          <a:prstGeom prst="rect">
            <a:avLst/>
          </a:prstGeom>
        </p:spPr>
        <p:txBody>
          <a:bodyPr lIns="0" tIns="0" rIns="0" bIns="0" rtlCol="0" anchor="t">
            <a:spAutoFit/>
          </a:bodyPr>
          <a:lstStyle/>
          <a:p>
            <a:pPr algn="l">
              <a:lnSpc>
                <a:spcPts val="3359"/>
              </a:lnSpc>
            </a:pPr>
            <a:r>
              <a:rPr lang="de-DE" sz="2400">
                <a:solidFill>
                  <a:srgbClr val="35393D"/>
                </a:solidFill>
                <a:latin typeface="Open Sans"/>
              </a:rPr>
              <a:t>Manifestieren / Affirmationen</a:t>
            </a:r>
          </a:p>
        </p:txBody>
      </p:sp>
      <p:sp>
        <p:nvSpPr>
          <p:cNvPr id="12" name="TextBox 12"/>
          <p:cNvSpPr txBox="1"/>
          <p:nvPr/>
        </p:nvSpPr>
        <p:spPr>
          <a:xfrm>
            <a:off x="6235127" y="5200440"/>
            <a:ext cx="9734007" cy="2337435"/>
          </a:xfrm>
          <a:prstGeom prst="rect">
            <a:avLst/>
          </a:prstGeom>
        </p:spPr>
        <p:txBody>
          <a:bodyPr lIns="0" tIns="0" rIns="0" bIns="0" rtlCol="0" anchor="t">
            <a:spAutoFit/>
          </a:bodyPr>
          <a:lstStyle/>
          <a:p>
            <a:pPr algn="l">
              <a:lnSpc>
                <a:spcPts val="6000"/>
              </a:lnSpc>
            </a:pPr>
            <a:r>
              <a:rPr lang="de-DE" sz="2400">
                <a:solidFill>
                  <a:srgbClr val="35393D"/>
                </a:solidFill>
                <a:latin typeface="Open Sans"/>
              </a:rPr>
              <a:t>Dankbarkeitsübungen</a:t>
            </a:r>
          </a:p>
          <a:p>
            <a:pPr algn="l">
              <a:lnSpc>
                <a:spcPts val="6000"/>
              </a:lnSpc>
            </a:pPr>
            <a:r>
              <a:rPr lang="de-DE" sz="2400">
                <a:solidFill>
                  <a:srgbClr val="35393D"/>
                </a:solidFill>
                <a:latin typeface="Open Sans"/>
              </a:rPr>
              <a:t>Progressive</a:t>
            </a:r>
            <a:r>
              <a:rPr lang="de-DE" sz="2400">
                <a:solidFill>
                  <a:srgbClr val="000000"/>
                </a:solidFill>
                <a:latin typeface="Open Sans"/>
              </a:rPr>
              <a:t> </a:t>
            </a:r>
          </a:p>
          <a:p>
            <a:pPr algn="l">
              <a:lnSpc>
                <a:spcPts val="1200"/>
              </a:lnSpc>
            </a:pPr>
            <a:r>
              <a:rPr lang="de-DE" sz="2400">
                <a:solidFill>
                  <a:srgbClr val="35393D"/>
                </a:solidFill>
                <a:latin typeface="Open Sans"/>
              </a:rPr>
              <a:t>Muskelentspannung</a:t>
            </a:r>
          </a:p>
          <a:p>
            <a:pPr algn="r">
              <a:lnSpc>
                <a:spcPts val="6000"/>
              </a:lnSpc>
            </a:pPr>
            <a:r>
              <a:rPr lang="de-DE" sz="2400">
                <a:solidFill>
                  <a:srgbClr val="35393D"/>
                </a:solidFill>
                <a:latin typeface="Open Sans"/>
              </a:rPr>
              <a:t>Gedanken verändern /Perspektive wechseln </a:t>
            </a:r>
          </a:p>
        </p:txBody>
      </p:sp>
      <p:sp>
        <p:nvSpPr>
          <p:cNvPr id="13" name="TextBox 13"/>
          <p:cNvSpPr txBox="1"/>
          <p:nvPr/>
        </p:nvSpPr>
        <p:spPr>
          <a:xfrm>
            <a:off x="10080077" y="4538258"/>
            <a:ext cx="770182" cy="406458"/>
          </a:xfrm>
          <a:prstGeom prst="rect">
            <a:avLst/>
          </a:prstGeom>
        </p:spPr>
        <p:txBody>
          <a:bodyPr lIns="0" tIns="0" rIns="0" bIns="0" rtlCol="0" anchor="t">
            <a:spAutoFit/>
          </a:bodyPr>
          <a:lstStyle/>
          <a:p>
            <a:pPr algn="l">
              <a:lnSpc>
                <a:spcPts val="3359"/>
              </a:lnSpc>
            </a:pPr>
            <a:r>
              <a:rPr lang="de-DE" sz="2400">
                <a:solidFill>
                  <a:srgbClr val="35393D"/>
                </a:solidFill>
                <a:latin typeface="Open Sans"/>
              </a:rPr>
              <a:t>PEP</a:t>
            </a:r>
          </a:p>
        </p:txBody>
      </p:sp>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Ideenwolke Stress</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7" name="Foliennummernplatzhalter 16">
            <a:extLst>
              <a:ext uri="{FF2B5EF4-FFF2-40B4-BE49-F238E27FC236}">
                <a16:creationId xmlns:a16="http://schemas.microsoft.com/office/drawing/2014/main" id="{0386A6C6-1545-5B2A-0CD1-F1E04A75C786}"/>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25"/>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3507076"/>
            <a:ext cx="4886325" cy="3924300"/>
          </a:xfrm>
          <a:custGeom>
            <a:avLst/>
            <a:gdLst/>
            <a:ahLst/>
            <a:cxnLst/>
            <a:rect l="l" t="t" r="r" b="b"/>
            <a:pathLst>
              <a:path w="4886325" h="3924300">
                <a:moveTo>
                  <a:pt x="0" y="0"/>
                </a:moveTo>
                <a:lnTo>
                  <a:pt x="4886325" y="0"/>
                </a:lnTo>
                <a:lnTo>
                  <a:pt x="4886325" y="3924300"/>
                </a:lnTo>
                <a:lnTo>
                  <a:pt x="0" y="3924300"/>
                </a:lnTo>
                <a:lnTo>
                  <a:pt x="0" y="0"/>
                </a:lnTo>
                <a:close/>
              </a:path>
            </a:pathLst>
          </a:custGeom>
          <a:blipFill>
            <a:blip r:embed="rId4"/>
            <a:stretch>
              <a:fillRect/>
            </a:stretch>
          </a:blipFill>
        </p:spPr>
      </p:sp>
      <p:sp>
        <p:nvSpPr>
          <p:cNvPr id="5" name="Freeform 5"/>
          <p:cNvSpPr/>
          <p:nvPr/>
        </p:nvSpPr>
        <p:spPr>
          <a:xfrm>
            <a:off x="11312319" y="847725"/>
            <a:ext cx="5010150" cy="9010650"/>
          </a:xfrm>
          <a:custGeom>
            <a:avLst/>
            <a:gdLst/>
            <a:ahLst/>
            <a:cxnLst/>
            <a:rect l="l" t="t" r="r" b="b"/>
            <a:pathLst>
              <a:path w="5010150" h="9010650">
                <a:moveTo>
                  <a:pt x="0" y="0"/>
                </a:moveTo>
                <a:lnTo>
                  <a:pt x="5010150" y="0"/>
                </a:lnTo>
                <a:lnTo>
                  <a:pt x="5010150" y="9010650"/>
                </a:lnTo>
                <a:lnTo>
                  <a:pt x="0" y="9010650"/>
                </a:lnTo>
                <a:lnTo>
                  <a:pt x="0" y="0"/>
                </a:lnTo>
                <a:close/>
              </a:path>
            </a:pathLst>
          </a:custGeom>
          <a:blipFill>
            <a:blip r:embed="rId5"/>
            <a:stretch>
              <a:fillRect/>
            </a:stretch>
          </a:blipFill>
        </p:spPr>
      </p:sp>
      <p:sp>
        <p:nvSpPr>
          <p:cNvPr id="6" name="Freeform 6"/>
          <p:cNvSpPr/>
          <p:nvPr/>
        </p:nvSpPr>
        <p:spPr>
          <a:xfrm>
            <a:off x="7136559" y="1943005"/>
            <a:ext cx="2952750" cy="5495925"/>
          </a:xfrm>
          <a:custGeom>
            <a:avLst/>
            <a:gdLst/>
            <a:ahLst/>
            <a:cxnLst/>
            <a:rect l="l" t="t" r="r" b="b"/>
            <a:pathLst>
              <a:path w="2952750" h="5495925">
                <a:moveTo>
                  <a:pt x="0" y="0"/>
                </a:moveTo>
                <a:lnTo>
                  <a:pt x="2952750" y="0"/>
                </a:lnTo>
                <a:lnTo>
                  <a:pt x="2952750" y="5495925"/>
                </a:lnTo>
                <a:lnTo>
                  <a:pt x="0" y="5495925"/>
                </a:lnTo>
                <a:lnTo>
                  <a:pt x="0" y="0"/>
                </a:lnTo>
                <a:close/>
              </a:path>
            </a:pathLst>
          </a:custGeom>
          <a:blipFill>
            <a:blip r:embed="rId6"/>
            <a:stretch>
              <a:fillRect/>
            </a:stretch>
          </a:blipFill>
        </p:spPr>
      </p:sp>
      <p:sp>
        <p:nvSpPr>
          <p:cNvPr id="8" name="Freeform 8"/>
          <p:cNvSpPr/>
          <p:nvPr/>
        </p:nvSpPr>
        <p:spPr>
          <a:xfrm>
            <a:off x="1057965" y="8670239"/>
            <a:ext cx="1009650" cy="1009650"/>
          </a:xfrm>
          <a:custGeom>
            <a:avLst/>
            <a:gdLst/>
            <a:ahLst/>
            <a:cxnLst/>
            <a:rect l="l" t="t" r="r" b="b"/>
            <a:pathLst>
              <a:path w="1009650" h="1009650">
                <a:moveTo>
                  <a:pt x="0" y="0"/>
                </a:moveTo>
                <a:lnTo>
                  <a:pt x="1009650" y="0"/>
                </a:lnTo>
                <a:lnTo>
                  <a:pt x="1009650" y="1009650"/>
                </a:lnTo>
                <a:lnTo>
                  <a:pt x="0" y="1009650"/>
                </a:lnTo>
                <a:lnTo>
                  <a:pt x="0" y="0"/>
                </a:lnTo>
                <a:close/>
              </a:path>
            </a:pathLst>
          </a:custGeom>
          <a:blipFill>
            <a:blip r:embed="rId7"/>
            <a:stretch>
              <a:fillRect/>
            </a:stretch>
          </a:blipFill>
        </p:spPr>
      </p:sp>
      <p:sp>
        <p:nvSpPr>
          <p:cNvPr id="13" name="TextBox 10">
            <a:extLst>
              <a:ext uri="{FF2B5EF4-FFF2-40B4-BE49-F238E27FC236}">
                <a16:creationId xmlns:a16="http://schemas.microsoft.com/office/drawing/2014/main" id="{E9A25349-85F9-72C4-6A46-E484250898CC}"/>
              </a:ext>
            </a:extLst>
          </p:cNvPr>
          <p:cNvSpPr txBox="1"/>
          <p:nvPr/>
        </p:nvSpPr>
        <p:spPr>
          <a:xfrm>
            <a:off x="922176" y="805652"/>
            <a:ext cx="6210300"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REMIND</a:t>
            </a:r>
          </a:p>
        </p:txBody>
      </p:sp>
      <p:sp>
        <p:nvSpPr>
          <p:cNvPr id="14" name="TextBox 13">
            <a:extLst>
              <a:ext uri="{FF2B5EF4-FFF2-40B4-BE49-F238E27FC236}">
                <a16:creationId xmlns:a16="http://schemas.microsoft.com/office/drawing/2014/main" id="{AA6EBFBA-D636-DC26-0A67-63D78C2564CA}"/>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KURSPLATTFORM FÜR RESLIENZ UND MINDFULNESS</a:t>
            </a:r>
          </a:p>
        </p:txBody>
      </p:sp>
      <p:sp>
        <p:nvSpPr>
          <p:cNvPr id="15" name="TextBox 12">
            <a:extLst>
              <a:ext uri="{FF2B5EF4-FFF2-40B4-BE49-F238E27FC236}">
                <a16:creationId xmlns:a16="http://schemas.microsoft.com/office/drawing/2014/main" id="{EB1DD482-3AEF-1D46-40D3-A0E3BA4CDA42}"/>
              </a:ext>
            </a:extLst>
          </p:cNvPr>
          <p:cNvSpPr txBox="1"/>
          <p:nvPr/>
        </p:nvSpPr>
        <p:spPr>
          <a:xfrm>
            <a:off x="2350169" y="8917889"/>
            <a:ext cx="4338342" cy="514350"/>
          </a:xfrm>
          <a:prstGeom prst="rect">
            <a:avLst/>
          </a:prstGeom>
        </p:spPr>
        <p:txBody>
          <a:bodyPr lIns="0" tIns="0" rIns="0" bIns="0" rtlCol="0" anchor="t">
            <a:spAutoFit/>
          </a:bodyPr>
          <a:lstStyle/>
          <a:p>
            <a:pPr algn="l">
              <a:lnSpc>
                <a:spcPts val="4200"/>
              </a:lnSpc>
            </a:pPr>
            <a:r>
              <a:rPr lang="en-US" sz="2700" dirty="0">
                <a:solidFill>
                  <a:srgbClr val="000000"/>
                </a:solidFill>
                <a:latin typeface="Open Sans Light"/>
              </a:rPr>
              <a:t>@</a:t>
            </a:r>
            <a:r>
              <a:rPr lang="en-US" sz="2700" dirty="0" err="1">
                <a:solidFill>
                  <a:srgbClr val="000000"/>
                </a:solidFill>
                <a:latin typeface="Open Sans Light"/>
              </a:rPr>
              <a:t>resilienz_im_studium</a:t>
            </a:r>
            <a:r>
              <a:rPr lang="en-US" sz="3000" dirty="0">
                <a:solidFill>
                  <a:srgbClr val="444A72"/>
                </a:solidFill>
                <a:latin typeface="Open Sans Italics"/>
              </a:rPr>
              <a:t> </a:t>
            </a:r>
          </a:p>
        </p:txBody>
      </p:sp>
      <p:sp>
        <p:nvSpPr>
          <p:cNvPr id="11" name="Foliennummernplatzhalter 10">
            <a:extLst>
              <a:ext uri="{FF2B5EF4-FFF2-40B4-BE49-F238E27FC236}">
                <a16:creationId xmlns:a16="http://schemas.microsoft.com/office/drawing/2014/main" id="{49EE5AC6-631E-E3D6-E7F6-3DE576E15B0A}"/>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390945" y="5097609"/>
            <a:ext cx="15313924" cy="570605"/>
          </a:xfrm>
          <a:prstGeom prst="rect">
            <a:avLst/>
          </a:prstGeom>
        </p:spPr>
        <p:txBody>
          <a:bodyPr lIns="0" tIns="0" rIns="0" bIns="0" rtlCol="0" anchor="t">
            <a:spAutoFit/>
          </a:bodyPr>
          <a:lstStyle/>
          <a:p>
            <a:pPr algn="ctr">
              <a:lnSpc>
                <a:spcPts val="4899"/>
              </a:lnSpc>
            </a:pPr>
            <a:r>
              <a:rPr lang="de-DE" sz="3000" spc="31" dirty="0">
                <a:solidFill>
                  <a:srgbClr val="F1EFEB"/>
                </a:solidFill>
                <a:latin typeface="Open Sans Light"/>
              </a:rPr>
              <a:t>Welche Erkenntnisse und Übungen wollt ihr mit in euren Studienalltag nehmen? </a:t>
            </a:r>
          </a:p>
        </p:txBody>
      </p:sp>
      <p:sp>
        <p:nvSpPr>
          <p:cNvPr id="6" name="TextBox 10">
            <a:extLst>
              <a:ext uri="{FF2B5EF4-FFF2-40B4-BE49-F238E27FC236}">
                <a16:creationId xmlns:a16="http://schemas.microsoft.com/office/drawing/2014/main" id="{153D26AC-3393-A4A4-BA27-0C60FDDE2FE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err="1">
                <a:solidFill>
                  <a:schemeClr val="bg1"/>
                </a:solidFill>
                <a:latin typeface="Open Sans Bold"/>
              </a:rPr>
              <a:t>ReMind</a:t>
            </a:r>
            <a:r>
              <a:rPr lang="de-DE" sz="7000" dirty="0">
                <a:solidFill>
                  <a:schemeClr val="bg1"/>
                </a:solidFill>
                <a:latin typeface="Open Sans Bold"/>
              </a:rPr>
              <a:t> Glas</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CFC97989-1C01-FEDC-9555-FB9656BB95FD}"/>
              </a:ext>
            </a:extLst>
          </p:cNvPr>
          <p:cNvSpPr>
            <a:spLocks noGrp="1"/>
          </p:cNvSpPr>
          <p:nvPr>
            <p:ph type="sldNum" sz="quarter" idx="12"/>
          </p:nvPr>
        </p:nvSpPr>
        <p:spPr/>
        <p:txBody>
          <a:bodyPr/>
          <a:lstStyle/>
          <a:p>
            <a:fld id="{B6F15528-21DE-4FAA-801E-634DDDAF4B2B}" type="slidenum">
              <a:rPr lang="en-US" smtClean="0"/>
              <a:pPr/>
              <a:t>40</a:t>
            </a:fld>
            <a:endParaRPr lang="en-US" dirty="0"/>
          </a:p>
        </p:txBody>
      </p:sp>
      <p:sp>
        <p:nvSpPr>
          <p:cNvPr id="2" name="TextBox 13">
            <a:extLst>
              <a:ext uri="{FF2B5EF4-FFF2-40B4-BE49-F238E27FC236}">
                <a16:creationId xmlns:a16="http://schemas.microsoft.com/office/drawing/2014/main" id="{028139CE-6680-9030-B578-84969C47FF63}"/>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7743462" y="4190061"/>
            <a:ext cx="2800350" cy="2800350"/>
          </a:xfrm>
          <a:custGeom>
            <a:avLst/>
            <a:gdLst/>
            <a:ahLst/>
            <a:cxnLst/>
            <a:rect l="l" t="t" r="r" b="b"/>
            <a:pathLst>
              <a:path w="2800350" h="2800350">
                <a:moveTo>
                  <a:pt x="0" y="0"/>
                </a:moveTo>
                <a:lnTo>
                  <a:pt x="2800350" y="0"/>
                </a:lnTo>
                <a:lnTo>
                  <a:pt x="2800350" y="2800350"/>
                </a:lnTo>
                <a:lnTo>
                  <a:pt x="0" y="2800350"/>
                </a:lnTo>
                <a:lnTo>
                  <a:pt x="0" y="0"/>
                </a:lnTo>
                <a:close/>
              </a:path>
            </a:pathLst>
          </a:custGeom>
          <a:blipFill>
            <a:blip r:embed="rId4"/>
            <a:stretch>
              <a:fillRect/>
            </a:stretch>
          </a:blipFill>
        </p:spPr>
      </p:sp>
      <p:sp>
        <p:nvSpPr>
          <p:cNvPr id="8" name="TextBox 8"/>
          <p:cNvSpPr txBox="1"/>
          <p:nvPr/>
        </p:nvSpPr>
        <p:spPr>
          <a:xfrm>
            <a:off x="6668433" y="3565353"/>
            <a:ext cx="4950409" cy="432298"/>
          </a:xfrm>
          <a:prstGeom prst="rect">
            <a:avLst/>
          </a:prstGeom>
        </p:spPr>
        <p:txBody>
          <a:bodyPr lIns="0" tIns="0" rIns="0" bIns="0" rtlCol="0" anchor="t">
            <a:spAutoFit/>
          </a:bodyPr>
          <a:lstStyle/>
          <a:p>
            <a:pPr algn="l">
              <a:lnSpc>
                <a:spcPts val="3639"/>
              </a:lnSpc>
            </a:pPr>
            <a:r>
              <a:rPr lang="de-DE" sz="2599" dirty="0">
                <a:latin typeface="Open Sans"/>
              </a:rPr>
              <a:t>Zwischenevaluation Fragebogen</a:t>
            </a:r>
          </a:p>
        </p:txBody>
      </p:sp>
      <p:sp>
        <p:nvSpPr>
          <p:cNvPr id="9" name="TextBox 10">
            <a:extLst>
              <a:ext uri="{FF2B5EF4-FFF2-40B4-BE49-F238E27FC236}">
                <a16:creationId xmlns:a16="http://schemas.microsoft.com/office/drawing/2014/main" id="{930EF458-68FD-6076-BF30-C09D8EEAF157}"/>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Feedback</a:t>
            </a:r>
            <a:endParaRPr lang="en-US" sz="7000" dirty="0">
              <a:solidFill>
                <a:srgbClr val="444A72"/>
              </a:solidFill>
              <a:latin typeface="Open Sans Bold"/>
            </a:endParaRPr>
          </a:p>
        </p:txBody>
      </p:sp>
      <p:sp>
        <p:nvSpPr>
          <p:cNvPr id="10" name="TextBox 13">
            <a:extLst>
              <a:ext uri="{FF2B5EF4-FFF2-40B4-BE49-F238E27FC236}">
                <a16:creationId xmlns:a16="http://schemas.microsoft.com/office/drawing/2014/main" id="{171914EF-7C30-F85D-227E-FF8A27D734E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11" name="Foliennummernplatzhalter 10">
            <a:extLst>
              <a:ext uri="{FF2B5EF4-FFF2-40B4-BE49-F238E27FC236}">
                <a16:creationId xmlns:a16="http://schemas.microsoft.com/office/drawing/2014/main" id="{169B2BA6-0426-6A62-ED1B-F53DD3CAE311}"/>
              </a:ext>
            </a:extLst>
          </p:cNvPr>
          <p:cNvSpPr>
            <a:spLocks noGrp="1"/>
          </p:cNvSpPr>
          <p:nvPr>
            <p:ph type="sldNum" sz="quarter" idx="12"/>
          </p:nvPr>
        </p:nvSpPr>
        <p:spPr/>
        <p:txBody>
          <a:bodyPr/>
          <a:lstStyle/>
          <a:p>
            <a:fld id="{B6F15528-21DE-4FAA-801E-634DDDAF4B2B}"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pic>
        <p:nvPicPr>
          <p:cNvPr id="16" name="Grafik 15" descr="Ein Bild, das Im Haus, Wand, Kleidung, Person enthält.&#10;&#10;Automatisch generierte Beschreibung">
            <a:extLst>
              <a:ext uri="{FF2B5EF4-FFF2-40B4-BE49-F238E27FC236}">
                <a16:creationId xmlns:a16="http://schemas.microsoft.com/office/drawing/2014/main" id="{3AC62C6A-66A1-E947-69C6-FBC0229F4141}"/>
              </a:ext>
            </a:extLst>
          </p:cNvPr>
          <p:cNvPicPr>
            <a:picLocks noChangeAspect="1"/>
          </p:cNvPicPr>
          <p:nvPr/>
        </p:nvPicPr>
        <p:blipFill rotWithShape="1">
          <a:blip r:embed="rId3">
            <a:extLst>
              <a:ext uri="{28A0092B-C50C-407E-A947-70E740481C1C}">
                <a14:useLocalDpi xmlns:a14="http://schemas.microsoft.com/office/drawing/2010/main" val="0"/>
              </a:ext>
            </a:extLst>
          </a:blip>
          <a:srcRect l="43561" r="5124"/>
          <a:stretch/>
        </p:blipFill>
        <p:spPr>
          <a:xfrm rot="5400000">
            <a:off x="11982798" y="779345"/>
            <a:ext cx="3962400" cy="5791200"/>
          </a:xfrm>
          <a:prstGeom prst="rect">
            <a:avLst/>
          </a:prstGeom>
        </p:spPr>
      </p:pic>
      <p:pic>
        <p:nvPicPr>
          <p:cNvPr id="18" name="Grafik 17" descr="Ein Bild, das Im Haus, Wand, Tisch, Bürogebäude enthält.&#10;&#10;Automatisch generierte Beschreibung">
            <a:extLst>
              <a:ext uri="{FF2B5EF4-FFF2-40B4-BE49-F238E27FC236}">
                <a16:creationId xmlns:a16="http://schemas.microsoft.com/office/drawing/2014/main" id="{655C8F45-B52D-6B5F-FC7A-1FB2A0B4DD97}"/>
              </a:ext>
            </a:extLst>
          </p:cNvPr>
          <p:cNvPicPr>
            <a:picLocks noChangeAspect="1"/>
          </p:cNvPicPr>
          <p:nvPr/>
        </p:nvPicPr>
        <p:blipFill rotWithShape="1">
          <a:blip r:embed="rId4">
            <a:extLst>
              <a:ext uri="{28A0092B-C50C-407E-A947-70E740481C1C}">
                <a14:useLocalDpi xmlns:a14="http://schemas.microsoft.com/office/drawing/2010/main" val="0"/>
              </a:ext>
            </a:extLst>
          </a:blip>
          <a:srcRect l="25490" t="35294"/>
          <a:stretch/>
        </p:blipFill>
        <p:spPr>
          <a:xfrm>
            <a:off x="11049002" y="6057900"/>
            <a:ext cx="5791200" cy="3771901"/>
          </a:xfrm>
          <a:prstGeom prst="rect">
            <a:avLst/>
          </a:prstGeom>
        </p:spPr>
      </p:pic>
      <p:pic>
        <p:nvPicPr>
          <p:cNvPr id="20" name="Grafik 19" descr="Ein Bild, das Frucht, Mahlzeit, Essen, Lebensmittelgruppe enthält.&#10;&#10;Automatisch generierte Beschreibung">
            <a:extLst>
              <a:ext uri="{FF2B5EF4-FFF2-40B4-BE49-F238E27FC236}">
                <a16:creationId xmlns:a16="http://schemas.microsoft.com/office/drawing/2014/main" id="{F413FEF3-C24F-A274-0649-39DCAA24A5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744" y="2620892"/>
            <a:ext cx="4384965" cy="6874015"/>
          </a:xfrm>
          <a:prstGeom prst="rect">
            <a:avLst/>
          </a:prstGeom>
        </p:spPr>
      </p:pic>
      <p:pic>
        <p:nvPicPr>
          <p:cNvPr id="24" name="Grafik 23" descr="Ein Bild, das Mobiliar, Im Haus, Boden, Tisch enthält.&#10;&#10;Automatisch generierte Beschreibung">
            <a:extLst>
              <a:ext uri="{FF2B5EF4-FFF2-40B4-BE49-F238E27FC236}">
                <a16:creationId xmlns:a16="http://schemas.microsoft.com/office/drawing/2014/main" id="{7992C21F-AFBA-8426-D3DB-CA142E08F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994" y="2614657"/>
            <a:ext cx="4779234" cy="6880250"/>
          </a:xfrm>
          <a:prstGeom prst="rect">
            <a:avLst/>
          </a:prstGeom>
        </p:spPr>
      </p:pic>
      <p:sp>
        <p:nvSpPr>
          <p:cNvPr id="6" name="Foliennummernplatzhalter 5">
            <a:extLst>
              <a:ext uri="{FF2B5EF4-FFF2-40B4-BE49-F238E27FC236}">
                <a16:creationId xmlns:a16="http://schemas.microsoft.com/office/drawing/2014/main" id="{F46ED04B-F7D1-CCDE-9FB9-4FDEE02D91CD}"/>
              </a:ext>
            </a:extLst>
          </p:cNvPr>
          <p:cNvSpPr>
            <a:spLocks noGrp="1"/>
          </p:cNvSpPr>
          <p:nvPr>
            <p:ph type="sldNum" sz="quarter" idx="12"/>
          </p:nvPr>
        </p:nvSpPr>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3130589848"/>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141B1BE0-3F47-E03B-CAD7-970FA9659410}"/>
              </a:ext>
            </a:extLst>
          </p:cNvPr>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a:off x="965197" y="5300424"/>
            <a:ext cx="15967167" cy="622411"/>
          </a:xfrm>
          <a:custGeom>
            <a:avLst/>
            <a:gdLst/>
            <a:ahLst/>
            <a:cxnLst/>
            <a:rect l="l" t="t" r="r" b="b"/>
            <a:pathLst>
              <a:path w="15967167" h="622411">
                <a:moveTo>
                  <a:pt x="0" y="0"/>
                </a:moveTo>
                <a:lnTo>
                  <a:pt x="15967167" y="0"/>
                </a:lnTo>
                <a:lnTo>
                  <a:pt x="15967167" y="622412"/>
                </a:lnTo>
                <a:lnTo>
                  <a:pt x="0" y="62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97297" y="3915870"/>
            <a:ext cx="3109322"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Selbstmanagement</a:t>
            </a:r>
          </a:p>
        </p:txBody>
      </p:sp>
      <p:sp>
        <p:nvSpPr>
          <p:cNvPr id="8" name="TextBox 8"/>
          <p:cNvSpPr txBox="1"/>
          <p:nvPr/>
        </p:nvSpPr>
        <p:spPr>
          <a:xfrm>
            <a:off x="4174398" y="3915870"/>
            <a:ext cx="1540602"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Bold"/>
              </a:rPr>
              <a:t>Resilienz</a:t>
            </a:r>
          </a:p>
        </p:txBody>
      </p:sp>
      <p:sp>
        <p:nvSpPr>
          <p:cNvPr id="9" name="TextBox 9"/>
          <p:cNvSpPr txBox="1"/>
          <p:nvPr/>
        </p:nvSpPr>
        <p:spPr>
          <a:xfrm>
            <a:off x="7202280" y="3915870"/>
            <a:ext cx="2693785"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(Prüfungs-)stress</a:t>
            </a:r>
          </a:p>
        </p:txBody>
      </p:sp>
      <p:sp>
        <p:nvSpPr>
          <p:cNvPr id="10" name="TextBox 10"/>
          <p:cNvSpPr txBox="1"/>
          <p:nvPr/>
        </p:nvSpPr>
        <p:spPr>
          <a:xfrm>
            <a:off x="10599115" y="3915870"/>
            <a:ext cx="3109322"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Stärkenorientierung</a:t>
            </a:r>
          </a:p>
        </p:txBody>
      </p:sp>
      <p:sp>
        <p:nvSpPr>
          <p:cNvPr id="11" name="TextBox 11"/>
          <p:cNvSpPr txBox="1"/>
          <p:nvPr/>
        </p:nvSpPr>
        <p:spPr>
          <a:xfrm>
            <a:off x="14692789" y="3915870"/>
            <a:ext cx="3171977"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Zukunftsperspektive</a:t>
            </a:r>
          </a:p>
        </p:txBody>
      </p:sp>
      <p:sp>
        <p:nvSpPr>
          <p:cNvPr id="12" name="TextBox 12"/>
          <p:cNvSpPr txBox="1"/>
          <p:nvPr/>
        </p:nvSpPr>
        <p:spPr>
          <a:xfrm>
            <a:off x="524561" y="5923169"/>
            <a:ext cx="2723112"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April, 14-18 Uhr</a:t>
            </a:r>
          </a:p>
        </p:txBody>
      </p:sp>
      <p:sp>
        <p:nvSpPr>
          <p:cNvPr id="13" name="TextBox 13"/>
          <p:cNvSpPr txBox="1"/>
          <p:nvPr/>
        </p:nvSpPr>
        <p:spPr>
          <a:xfrm>
            <a:off x="3734781"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03. Mai, 14-18 Uhr</a:t>
            </a:r>
          </a:p>
        </p:txBody>
      </p:sp>
      <p:sp>
        <p:nvSpPr>
          <p:cNvPr id="14" name="TextBox 14"/>
          <p:cNvSpPr txBox="1"/>
          <p:nvPr/>
        </p:nvSpPr>
        <p:spPr>
          <a:xfrm>
            <a:off x="7295217"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10. Juni, 10-16 Uhr</a:t>
            </a:r>
          </a:p>
        </p:txBody>
      </p:sp>
      <p:sp>
        <p:nvSpPr>
          <p:cNvPr id="15" name="TextBox 15"/>
          <p:cNvSpPr txBox="1"/>
          <p:nvPr/>
        </p:nvSpPr>
        <p:spPr>
          <a:xfrm>
            <a:off x="11139126" y="5923169"/>
            <a:ext cx="2424474"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15. Juli, 12-16 Uhr</a:t>
            </a:r>
          </a:p>
        </p:txBody>
      </p:sp>
      <p:sp>
        <p:nvSpPr>
          <p:cNvPr id="16" name="TextBox 16"/>
          <p:cNvSpPr txBox="1"/>
          <p:nvPr/>
        </p:nvSpPr>
        <p:spPr>
          <a:xfrm>
            <a:off x="14793649" y="5923169"/>
            <a:ext cx="2969790"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August, 10-16 Uhr</a:t>
            </a:r>
          </a:p>
        </p:txBody>
      </p:sp>
      <p:sp>
        <p:nvSpPr>
          <p:cNvPr id="17" name="TextBox 17"/>
          <p:cNvSpPr txBox="1"/>
          <p:nvPr/>
        </p:nvSpPr>
        <p:spPr>
          <a:xfrm>
            <a:off x="7456755" y="8701307"/>
            <a:ext cx="2984049" cy="858498"/>
          </a:xfrm>
          <a:prstGeom prst="rect">
            <a:avLst/>
          </a:prstGeom>
        </p:spPr>
        <p:txBody>
          <a:bodyPr wrap="square" lIns="0" tIns="0" rIns="0" bIns="0" rtlCol="0" anchor="t">
            <a:spAutoFit/>
          </a:bodyPr>
          <a:lstStyle/>
          <a:p>
            <a:pPr algn="ctr">
              <a:lnSpc>
                <a:spcPts val="3374"/>
              </a:lnSpc>
            </a:pPr>
            <a:r>
              <a:rPr lang="de-DE" sz="2599">
                <a:solidFill>
                  <a:srgbClr val="444A72"/>
                </a:solidFill>
                <a:latin typeface="Open Sans Bold"/>
              </a:rPr>
              <a:t>ANMELDUNG </a:t>
            </a:r>
            <a:r>
              <a:rPr lang="de-DE" sz="2599">
                <a:solidFill>
                  <a:srgbClr val="000000"/>
                </a:solidFill>
                <a:latin typeface="Open Sans Italics"/>
                <a:hlinkClick r:id="rId6" tooltip="https://eveeno.com/remind"/>
              </a:rPr>
              <a:t>eveeno.de/remind</a:t>
            </a:r>
          </a:p>
        </p:txBody>
      </p:sp>
      <p:sp>
        <p:nvSpPr>
          <p:cNvPr id="18" name="TextBox 10">
            <a:extLst>
              <a:ext uri="{FF2B5EF4-FFF2-40B4-BE49-F238E27FC236}">
                <a16:creationId xmlns:a16="http://schemas.microsoft.com/office/drawing/2014/main" id="{7AA369DB-A77E-289F-93B3-984C892715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Workshops </a:t>
            </a:r>
            <a:r>
              <a:rPr lang="de-DE" sz="7000" dirty="0" err="1">
                <a:solidFill>
                  <a:srgbClr val="444A72"/>
                </a:solidFill>
                <a:latin typeface="Open Sans Bold"/>
              </a:rPr>
              <a:t>SoSe</a:t>
            </a:r>
            <a:r>
              <a:rPr lang="de-DE" sz="7000" dirty="0">
                <a:solidFill>
                  <a:srgbClr val="444A72"/>
                </a:solidFill>
                <a:latin typeface="Open Sans Bold"/>
              </a:rPr>
              <a:t> 2023</a:t>
            </a:r>
            <a:endParaRPr lang="en-US" sz="7000" dirty="0">
              <a:solidFill>
                <a:srgbClr val="444A72"/>
              </a:solidFill>
              <a:latin typeface="Open Sans Bold"/>
            </a:endParaRPr>
          </a:p>
        </p:txBody>
      </p:sp>
      <p:sp>
        <p:nvSpPr>
          <p:cNvPr id="19" name="TextBox 13">
            <a:extLst>
              <a:ext uri="{FF2B5EF4-FFF2-40B4-BE49-F238E27FC236}">
                <a16:creationId xmlns:a16="http://schemas.microsoft.com/office/drawing/2014/main" id="{AE9D259C-E1E6-4A39-EC05-D6D76B20945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sp>
        <p:nvSpPr>
          <p:cNvPr id="21" name="Foliennummernplatzhalter 20">
            <a:extLst>
              <a:ext uri="{FF2B5EF4-FFF2-40B4-BE49-F238E27FC236}">
                <a16:creationId xmlns:a16="http://schemas.microsoft.com/office/drawing/2014/main" id="{1235ABEE-1D16-EE22-47FD-9E250253895F}"/>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062372" y="5446638"/>
            <a:ext cx="1571311" cy="1571301"/>
            <a:chOff x="0" y="0"/>
            <a:chExt cx="2095081" cy="2095068"/>
          </a:xfrm>
        </p:grpSpPr>
        <p:sp>
          <p:nvSpPr>
            <p:cNvPr id="3" name="Freeform 3"/>
            <p:cNvSpPr/>
            <p:nvPr/>
          </p:nvSpPr>
          <p:spPr>
            <a:xfrm>
              <a:off x="0" y="0"/>
              <a:ext cx="2094992" cy="2094992"/>
            </a:xfrm>
            <a:custGeom>
              <a:avLst/>
              <a:gdLst/>
              <a:ahLst/>
              <a:cxnLst/>
              <a:rect l="l" t="t" r="r" b="b"/>
              <a:pathLst>
                <a:path w="2094992" h="2094992">
                  <a:moveTo>
                    <a:pt x="1047496" y="0"/>
                  </a:moveTo>
                  <a:cubicBezTo>
                    <a:pt x="469011" y="0"/>
                    <a:pt x="0" y="469011"/>
                    <a:pt x="0" y="1047496"/>
                  </a:cubicBezTo>
                  <a:cubicBezTo>
                    <a:pt x="0" y="1625981"/>
                    <a:pt x="469011" y="2094992"/>
                    <a:pt x="1047496" y="2094992"/>
                  </a:cubicBezTo>
                  <a:cubicBezTo>
                    <a:pt x="1625981" y="2094992"/>
                    <a:pt x="2094992" y="1625981"/>
                    <a:pt x="2094992" y="1047496"/>
                  </a:cubicBezTo>
                  <a:cubicBezTo>
                    <a:pt x="2094992" y="469011"/>
                    <a:pt x="1626108" y="0"/>
                    <a:pt x="1047496" y="0"/>
                  </a:cubicBezTo>
                  <a:close/>
                </a:path>
              </a:pathLst>
            </a:custGeom>
            <a:blipFill>
              <a:blip r:embed="rId2"/>
              <a:stretch>
                <a:fillRect t="-9570" r="-4" b="-30635"/>
              </a:stretch>
            </a:blipFill>
          </p:spPr>
        </p:sp>
      </p:grpSp>
      <p:sp>
        <p:nvSpPr>
          <p:cNvPr id="4" name="Freeform 4"/>
          <p:cNvSpPr/>
          <p:nvPr/>
        </p:nvSpPr>
        <p:spPr>
          <a:xfrm>
            <a:off x="0" y="0"/>
            <a:ext cx="18288000" cy="4733592"/>
          </a:xfrm>
          <a:custGeom>
            <a:avLst/>
            <a:gdLst/>
            <a:ahLst/>
            <a:cxnLst/>
            <a:rect l="l" t="t" r="r" b="b"/>
            <a:pathLst>
              <a:path w="18288000" h="4733592">
                <a:moveTo>
                  <a:pt x="0" y="0"/>
                </a:moveTo>
                <a:lnTo>
                  <a:pt x="18288000" y="0"/>
                </a:lnTo>
                <a:lnTo>
                  <a:pt x="18288000" y="4733592"/>
                </a:lnTo>
                <a:lnTo>
                  <a:pt x="0" y="4733592"/>
                </a:lnTo>
                <a:lnTo>
                  <a:pt x="0" y="0"/>
                </a:lnTo>
                <a:close/>
              </a:path>
            </a:pathLst>
          </a:custGeom>
          <a:blipFill>
            <a:blip r:embed="rId3"/>
            <a:stretch>
              <a:fillRect t="-81033" b="-76530"/>
            </a:stretch>
          </a:blipFill>
        </p:spPr>
      </p:sp>
      <p:sp>
        <p:nvSpPr>
          <p:cNvPr id="5" name="TextBox 5"/>
          <p:cNvSpPr txBox="1"/>
          <p:nvPr/>
        </p:nvSpPr>
        <p:spPr>
          <a:xfrm>
            <a:off x="5160978" y="8637461"/>
            <a:ext cx="7965938" cy="1077218"/>
          </a:xfrm>
          <a:prstGeom prst="rect">
            <a:avLst/>
          </a:prstGeom>
        </p:spPr>
        <p:txBody>
          <a:bodyPr lIns="0" tIns="0" rIns="0" bIns="0" rtlCol="0" anchor="t">
            <a:spAutoFit/>
          </a:bodyPr>
          <a:lstStyle/>
          <a:p>
            <a:pPr algn="l">
              <a:lnSpc>
                <a:spcPts val="8400"/>
              </a:lnSpc>
            </a:pPr>
            <a:r>
              <a:rPr lang="en-US" sz="6000" dirty="0" err="1">
                <a:solidFill>
                  <a:srgbClr val="444A72"/>
                </a:solidFill>
                <a:latin typeface="Moontime"/>
              </a:rPr>
              <a:t>Vielen</a:t>
            </a:r>
            <a:r>
              <a:rPr lang="en-US" sz="6000" dirty="0">
                <a:solidFill>
                  <a:srgbClr val="444A72"/>
                </a:solidFill>
                <a:latin typeface="Moontime"/>
              </a:rPr>
              <a:t> Dank für </a:t>
            </a:r>
            <a:r>
              <a:rPr lang="en-US" sz="6000" dirty="0" err="1">
                <a:solidFill>
                  <a:srgbClr val="444A72"/>
                </a:solidFill>
                <a:latin typeface="Moontime"/>
              </a:rPr>
              <a:t>eure</a:t>
            </a:r>
            <a:r>
              <a:rPr lang="en-US" sz="6000" dirty="0">
                <a:solidFill>
                  <a:srgbClr val="444A72"/>
                </a:solidFill>
                <a:latin typeface="Moontime"/>
              </a:rPr>
              <a:t> </a:t>
            </a:r>
            <a:r>
              <a:rPr lang="en-US" sz="6000" dirty="0" err="1">
                <a:solidFill>
                  <a:srgbClr val="444A72"/>
                </a:solidFill>
                <a:latin typeface="Moontime"/>
              </a:rPr>
              <a:t>Aufmerksamkeit</a:t>
            </a:r>
            <a:r>
              <a:rPr lang="en-US" sz="6000" dirty="0">
                <a:solidFill>
                  <a:srgbClr val="444A72"/>
                </a:solidFill>
                <a:latin typeface="Moontime"/>
              </a:rPr>
              <a:t>!</a:t>
            </a:r>
          </a:p>
        </p:txBody>
      </p:sp>
      <p:sp>
        <p:nvSpPr>
          <p:cNvPr id="6" name="TextBox 6"/>
          <p:cNvSpPr txBox="1"/>
          <p:nvPr/>
        </p:nvSpPr>
        <p:spPr>
          <a:xfrm>
            <a:off x="1018232" y="5399013"/>
            <a:ext cx="8115248" cy="2589812"/>
          </a:xfrm>
          <a:prstGeom prst="rect">
            <a:avLst/>
          </a:prstGeom>
        </p:spPr>
        <p:txBody>
          <a:bodyPr lIns="0" tIns="0" rIns="0" bIns="0" rtlCol="0" anchor="t">
            <a:spAutoFit/>
          </a:bodyPr>
          <a:lstStyle/>
          <a:p>
            <a:pPr algn="just">
              <a:lnSpc>
                <a:spcPts val="3449"/>
              </a:lnSpc>
            </a:pPr>
            <a:r>
              <a:rPr lang="en-US" sz="2499" dirty="0" err="1">
                <a:latin typeface="Open Sans Bold"/>
              </a:rPr>
              <a:t>Reflexionssession"Umgang</a:t>
            </a:r>
            <a:r>
              <a:rPr lang="en-US" sz="2499" dirty="0">
                <a:latin typeface="Open Sans Bold"/>
              </a:rPr>
              <a:t> </a:t>
            </a:r>
            <a:r>
              <a:rPr lang="en-US" sz="2499" dirty="0" err="1">
                <a:latin typeface="Open Sans Bold"/>
              </a:rPr>
              <a:t>mit</a:t>
            </a:r>
            <a:r>
              <a:rPr lang="en-US" sz="2499" dirty="0">
                <a:latin typeface="Open Sans Bold"/>
              </a:rPr>
              <a:t> (</a:t>
            </a:r>
            <a:r>
              <a:rPr lang="en-US" sz="2499" dirty="0" err="1">
                <a:latin typeface="Open Sans Bold"/>
              </a:rPr>
              <a:t>Prüfungs</a:t>
            </a:r>
            <a:r>
              <a:rPr lang="en-US" sz="2499" dirty="0">
                <a:latin typeface="Open Sans Bold"/>
              </a:rPr>
              <a:t>-) Stress" </a:t>
            </a:r>
          </a:p>
          <a:p>
            <a:pPr marL="342900" indent="-342900" algn="l">
              <a:lnSpc>
                <a:spcPts val="3449"/>
              </a:lnSpc>
              <a:buFont typeface="Arial" panose="020B0604020202020204" pitchFamily="34" charset="0"/>
              <a:buChar char="•"/>
            </a:pPr>
            <a:r>
              <a:rPr lang="en-US" sz="2499" dirty="0">
                <a:latin typeface="Open Sans Light"/>
              </a:rPr>
              <a:t>26. </a:t>
            </a:r>
            <a:r>
              <a:rPr lang="en-US" sz="2499" dirty="0" err="1">
                <a:latin typeface="Open Sans Light"/>
              </a:rPr>
              <a:t>Juni</a:t>
            </a:r>
            <a:r>
              <a:rPr lang="en-US" sz="2499" dirty="0">
                <a:latin typeface="Open Sans Light"/>
              </a:rPr>
              <a:t>, 19 </a:t>
            </a:r>
            <a:r>
              <a:rPr lang="en-US" sz="2499" dirty="0" err="1">
                <a:latin typeface="Open Sans Light"/>
              </a:rPr>
              <a:t>Uhr</a:t>
            </a:r>
            <a:endParaRPr lang="en-US" sz="2499" dirty="0">
              <a:latin typeface="Open Sans Light"/>
            </a:endParaRPr>
          </a:p>
          <a:p>
            <a:pPr algn="r">
              <a:lnSpc>
                <a:spcPts val="3449"/>
              </a:lnSpc>
            </a:pPr>
            <a:endParaRPr lang="en-US" sz="2499" dirty="0">
              <a:solidFill>
                <a:srgbClr val="35393D"/>
              </a:solidFill>
              <a:latin typeface="Open Sans Light"/>
            </a:endParaRPr>
          </a:p>
          <a:p>
            <a:pPr algn="just">
              <a:lnSpc>
                <a:spcPts val="3449"/>
              </a:lnSpc>
            </a:pPr>
            <a:r>
              <a:rPr lang="en-US" sz="2499" dirty="0">
                <a:solidFill>
                  <a:srgbClr val="35393D"/>
                </a:solidFill>
                <a:latin typeface="Open Sans Light"/>
                <a:hlinkClick r:id="rId4" tooltip="https://hft-stuttgart-de.zoom.us/j/64914191384"/>
              </a:rPr>
              <a:t>https://hft-stuttgart-de.zoom.us/j/64914191384 </a:t>
            </a:r>
          </a:p>
          <a:p>
            <a:pPr algn="just">
              <a:lnSpc>
                <a:spcPts val="3449"/>
              </a:lnSpc>
            </a:pPr>
            <a:r>
              <a:rPr lang="en-US" sz="2499" dirty="0">
                <a:latin typeface="Open Sans Light"/>
              </a:rPr>
              <a:t>Meeting-ID: 649 1419 1384</a:t>
            </a:r>
          </a:p>
          <a:p>
            <a:pPr algn="l">
              <a:lnSpc>
                <a:spcPts val="3449"/>
              </a:lnSpc>
            </a:pPr>
            <a:r>
              <a:rPr lang="en-US" sz="2499" dirty="0" err="1">
                <a:latin typeface="Open Sans Light"/>
              </a:rPr>
              <a:t>Kenncode</a:t>
            </a:r>
            <a:r>
              <a:rPr lang="en-US" sz="2499" dirty="0">
                <a:latin typeface="Open Sans Light"/>
              </a:rPr>
              <a:t>: </a:t>
            </a:r>
            <a:r>
              <a:rPr lang="en-US" sz="2499" dirty="0" err="1">
                <a:latin typeface="Open Sans Light"/>
              </a:rPr>
              <a:t>ReMind</a:t>
            </a:r>
            <a:endParaRPr lang="en-US" sz="2499" dirty="0">
              <a:latin typeface="Open Sans Light"/>
            </a:endParaRPr>
          </a:p>
        </p:txBody>
      </p:sp>
      <p:sp>
        <p:nvSpPr>
          <p:cNvPr id="7" name="TextBox 7"/>
          <p:cNvSpPr txBox="1"/>
          <p:nvPr/>
        </p:nvSpPr>
        <p:spPr>
          <a:xfrm>
            <a:off x="12039600" y="5553409"/>
            <a:ext cx="5628331" cy="1281761"/>
          </a:xfrm>
          <a:prstGeom prst="rect">
            <a:avLst/>
          </a:prstGeom>
        </p:spPr>
        <p:txBody>
          <a:bodyPr wrap="square" lIns="0" tIns="0" rIns="0" bIns="0" rtlCol="0" anchor="t">
            <a:spAutoFit/>
          </a:bodyPr>
          <a:lstStyle/>
          <a:p>
            <a:pPr algn="l">
              <a:lnSpc>
                <a:spcPts val="3449"/>
              </a:lnSpc>
            </a:pPr>
            <a:r>
              <a:rPr lang="en-US" sz="2499" dirty="0">
                <a:latin typeface="Open Sans Bold"/>
              </a:rPr>
              <a:t>Joana Julie Scheppe </a:t>
            </a:r>
            <a:r>
              <a:rPr lang="en-US" sz="2499" dirty="0" err="1">
                <a:latin typeface="Open Sans Light"/>
              </a:rPr>
              <a:t>Wirtschaftspsychologin</a:t>
            </a:r>
            <a:r>
              <a:rPr lang="en-US" sz="2499" dirty="0">
                <a:latin typeface="Open Sans Light"/>
              </a:rPr>
              <a:t> M.Sc. </a:t>
            </a:r>
            <a:r>
              <a:rPr lang="en-US" sz="2499" dirty="0" err="1">
                <a:latin typeface="Open Sans Light"/>
              </a:rPr>
              <a:t>joanajulie.scheppe@hft-stuttgart.de</a:t>
            </a:r>
            <a:endParaRPr lang="en-US" sz="2499" dirty="0">
              <a:latin typeface="Open Sans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2" name="Freeform 2"/>
          <p:cNvSpPr/>
          <p:nvPr/>
        </p:nvSpPr>
        <p:spPr>
          <a:xfrm>
            <a:off x="4596746" y="5410534"/>
            <a:ext cx="9094508" cy="3540328"/>
          </a:xfrm>
          <a:custGeom>
            <a:avLst/>
            <a:gdLst/>
            <a:ahLst/>
            <a:cxnLst/>
            <a:rect l="l" t="t" r="r" b="b"/>
            <a:pathLst>
              <a:path w="9094508" h="3540328">
                <a:moveTo>
                  <a:pt x="0" y="0"/>
                </a:moveTo>
                <a:lnTo>
                  <a:pt x="9094508" y="0"/>
                </a:lnTo>
                <a:lnTo>
                  <a:pt x="9094508" y="3540328"/>
                </a:lnTo>
                <a:lnTo>
                  <a:pt x="0" y="3540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246956" y="6742281"/>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4"/>
            <a:stretch>
              <a:fillRect/>
            </a:stretch>
          </a:blipFill>
        </p:spPr>
      </p:sp>
      <p:grpSp>
        <p:nvGrpSpPr>
          <p:cNvPr id="4" name="Group 4"/>
          <p:cNvGrpSpPr>
            <a:grpSpLocks noChangeAspect="1"/>
          </p:cNvGrpSpPr>
          <p:nvPr/>
        </p:nvGrpSpPr>
        <p:grpSpPr>
          <a:xfrm>
            <a:off x="6607969" y="7688113"/>
            <a:ext cx="1671237" cy="699649"/>
            <a:chOff x="0" y="0"/>
            <a:chExt cx="1671244" cy="699643"/>
          </a:xfrm>
        </p:grpSpPr>
        <p:sp>
          <p:nvSpPr>
            <p:cNvPr id="5" name="Freeform 5"/>
            <p:cNvSpPr/>
            <p:nvPr/>
          </p:nvSpPr>
          <p:spPr>
            <a:xfrm>
              <a:off x="63754" y="75819"/>
              <a:ext cx="1537081" cy="560324"/>
            </a:xfrm>
            <a:custGeom>
              <a:avLst/>
              <a:gdLst/>
              <a:ahLst/>
              <a:cxnLst/>
              <a:rect l="l" t="t" r="r" b="b"/>
              <a:pathLst>
                <a:path w="1537081" h="560324">
                  <a:moveTo>
                    <a:pt x="774446" y="43815"/>
                  </a:moveTo>
                  <a:cubicBezTo>
                    <a:pt x="814705" y="43815"/>
                    <a:pt x="849630" y="66421"/>
                    <a:pt x="879475" y="111760"/>
                  </a:cubicBezTo>
                  <a:cubicBezTo>
                    <a:pt x="912622" y="175641"/>
                    <a:pt x="917067" y="242316"/>
                    <a:pt x="892810" y="311785"/>
                  </a:cubicBezTo>
                  <a:cubicBezTo>
                    <a:pt x="885952" y="326898"/>
                    <a:pt x="878332" y="341249"/>
                    <a:pt x="869950" y="354584"/>
                  </a:cubicBezTo>
                  <a:cubicBezTo>
                    <a:pt x="794004" y="329057"/>
                    <a:pt x="740156" y="292481"/>
                    <a:pt x="708533" y="244475"/>
                  </a:cubicBezTo>
                  <a:cubicBezTo>
                    <a:pt x="689610" y="208534"/>
                    <a:pt x="682879" y="166243"/>
                    <a:pt x="688213" y="117602"/>
                  </a:cubicBezTo>
                  <a:cubicBezTo>
                    <a:pt x="694690" y="80518"/>
                    <a:pt x="712343" y="57531"/>
                    <a:pt x="741426" y="48641"/>
                  </a:cubicBezTo>
                  <a:cubicBezTo>
                    <a:pt x="752856" y="45466"/>
                    <a:pt x="763778" y="43815"/>
                    <a:pt x="774446" y="43815"/>
                  </a:cubicBezTo>
                  <a:close/>
                  <a:moveTo>
                    <a:pt x="774954" y="0"/>
                  </a:moveTo>
                  <a:cubicBezTo>
                    <a:pt x="759968" y="0"/>
                    <a:pt x="744347" y="2032"/>
                    <a:pt x="727964" y="6096"/>
                  </a:cubicBezTo>
                  <a:cubicBezTo>
                    <a:pt x="686054" y="21082"/>
                    <a:pt x="659130" y="50673"/>
                    <a:pt x="647192" y="94869"/>
                  </a:cubicBezTo>
                  <a:cubicBezTo>
                    <a:pt x="635762" y="139700"/>
                    <a:pt x="639445" y="190881"/>
                    <a:pt x="658368" y="248285"/>
                  </a:cubicBezTo>
                  <a:cubicBezTo>
                    <a:pt x="688086" y="310642"/>
                    <a:pt x="749046" y="358902"/>
                    <a:pt x="841375" y="393319"/>
                  </a:cubicBezTo>
                  <a:cubicBezTo>
                    <a:pt x="777367" y="467360"/>
                    <a:pt x="680720" y="507238"/>
                    <a:pt x="551561" y="512953"/>
                  </a:cubicBezTo>
                  <a:cubicBezTo>
                    <a:pt x="540893" y="513461"/>
                    <a:pt x="530225" y="513715"/>
                    <a:pt x="519557" y="513715"/>
                  </a:cubicBezTo>
                  <a:cubicBezTo>
                    <a:pt x="430022" y="513715"/>
                    <a:pt x="342392" y="495046"/>
                    <a:pt x="256921" y="457708"/>
                  </a:cubicBezTo>
                  <a:cubicBezTo>
                    <a:pt x="182499" y="425450"/>
                    <a:pt x="101727" y="364236"/>
                    <a:pt x="14732" y="273812"/>
                  </a:cubicBezTo>
                  <a:lnTo>
                    <a:pt x="7239" y="266827"/>
                  </a:lnTo>
                  <a:lnTo>
                    <a:pt x="7239" y="266827"/>
                  </a:lnTo>
                  <a:lnTo>
                    <a:pt x="7239" y="266827"/>
                  </a:lnTo>
                  <a:cubicBezTo>
                    <a:pt x="11303" y="271780"/>
                    <a:pt x="13335" y="276098"/>
                    <a:pt x="13462" y="279908"/>
                  </a:cubicBezTo>
                  <a:lnTo>
                    <a:pt x="0" y="311785"/>
                  </a:lnTo>
                  <a:lnTo>
                    <a:pt x="762" y="322199"/>
                  </a:lnTo>
                  <a:lnTo>
                    <a:pt x="4191" y="331089"/>
                  </a:lnTo>
                  <a:cubicBezTo>
                    <a:pt x="9525" y="343408"/>
                    <a:pt x="15367" y="352171"/>
                    <a:pt x="21463" y="357632"/>
                  </a:cubicBezTo>
                  <a:cubicBezTo>
                    <a:pt x="53340" y="391033"/>
                    <a:pt x="103505" y="427990"/>
                    <a:pt x="172212" y="468503"/>
                  </a:cubicBezTo>
                  <a:cubicBezTo>
                    <a:pt x="274447" y="528955"/>
                    <a:pt x="396621" y="559562"/>
                    <a:pt x="538734" y="560324"/>
                  </a:cubicBezTo>
                  <a:cubicBezTo>
                    <a:pt x="635254" y="558165"/>
                    <a:pt x="721868" y="534543"/>
                    <a:pt x="798576" y="489331"/>
                  </a:cubicBezTo>
                  <a:cubicBezTo>
                    <a:pt x="833374" y="467487"/>
                    <a:pt x="863219" y="440563"/>
                    <a:pt x="887984" y="408559"/>
                  </a:cubicBezTo>
                  <a:cubicBezTo>
                    <a:pt x="892429" y="409829"/>
                    <a:pt x="896874" y="411099"/>
                    <a:pt x="901446" y="412369"/>
                  </a:cubicBezTo>
                  <a:cubicBezTo>
                    <a:pt x="960120" y="426466"/>
                    <a:pt x="1015492" y="433451"/>
                    <a:pt x="1067435" y="433451"/>
                  </a:cubicBezTo>
                  <a:cubicBezTo>
                    <a:pt x="1127506" y="433451"/>
                    <a:pt x="1183005" y="424053"/>
                    <a:pt x="1234186" y="405384"/>
                  </a:cubicBezTo>
                  <a:cubicBezTo>
                    <a:pt x="1317498" y="377952"/>
                    <a:pt x="1391412" y="343154"/>
                    <a:pt x="1455801" y="301117"/>
                  </a:cubicBezTo>
                  <a:cubicBezTo>
                    <a:pt x="1488313" y="279019"/>
                    <a:pt x="1513840" y="258699"/>
                    <a:pt x="1532382" y="240411"/>
                  </a:cubicBezTo>
                  <a:cubicBezTo>
                    <a:pt x="1537081" y="235712"/>
                    <a:pt x="1535303" y="227330"/>
                    <a:pt x="1527175" y="215138"/>
                  </a:cubicBezTo>
                  <a:cubicBezTo>
                    <a:pt x="1518793" y="208280"/>
                    <a:pt x="1511173" y="204851"/>
                    <a:pt x="1504442" y="204851"/>
                  </a:cubicBezTo>
                  <a:cubicBezTo>
                    <a:pt x="1501648" y="204851"/>
                    <a:pt x="1499108" y="205486"/>
                    <a:pt x="1496568" y="206629"/>
                  </a:cubicBezTo>
                  <a:lnTo>
                    <a:pt x="1473835" y="219710"/>
                  </a:lnTo>
                  <a:lnTo>
                    <a:pt x="1370711" y="286512"/>
                  </a:lnTo>
                  <a:lnTo>
                    <a:pt x="1310767" y="320675"/>
                  </a:lnTo>
                  <a:cubicBezTo>
                    <a:pt x="1264920" y="344297"/>
                    <a:pt x="1221740" y="361315"/>
                    <a:pt x="1181227" y="371602"/>
                  </a:cubicBezTo>
                  <a:cubicBezTo>
                    <a:pt x="1141095" y="381762"/>
                    <a:pt x="1100074" y="386842"/>
                    <a:pt x="1058291" y="386842"/>
                  </a:cubicBezTo>
                  <a:cubicBezTo>
                    <a:pt x="1019175" y="386842"/>
                    <a:pt x="979424" y="382397"/>
                    <a:pt x="938911" y="373507"/>
                  </a:cubicBezTo>
                  <a:cubicBezTo>
                    <a:pt x="930783" y="371729"/>
                    <a:pt x="922909" y="369951"/>
                    <a:pt x="915162" y="367919"/>
                  </a:cubicBezTo>
                  <a:cubicBezTo>
                    <a:pt x="924306" y="351917"/>
                    <a:pt x="932561" y="335026"/>
                    <a:pt x="939673" y="317119"/>
                  </a:cubicBezTo>
                  <a:cubicBezTo>
                    <a:pt x="964819" y="231140"/>
                    <a:pt x="955167" y="150876"/>
                    <a:pt x="910717" y="76327"/>
                  </a:cubicBezTo>
                  <a:cubicBezTo>
                    <a:pt x="873506" y="25527"/>
                    <a:pt x="828167" y="127"/>
                    <a:pt x="774827" y="127"/>
                  </a:cubicBezTo>
                  <a:close/>
                </a:path>
              </a:pathLst>
            </a:custGeom>
            <a:solidFill>
              <a:srgbClr val="FFFFFF"/>
            </a:solidFill>
          </p:spPr>
        </p:sp>
        <p:sp>
          <p:nvSpPr>
            <p:cNvPr id="6" name="Freeform 6"/>
            <p:cNvSpPr/>
            <p:nvPr/>
          </p:nvSpPr>
          <p:spPr>
            <a:xfrm>
              <a:off x="1324229" y="279781"/>
              <a:ext cx="283718" cy="254254"/>
            </a:xfrm>
            <a:custGeom>
              <a:avLst/>
              <a:gdLst/>
              <a:ahLst/>
              <a:cxnLst/>
              <a:rect l="l" t="t" r="r" b="b"/>
              <a:pathLst>
                <a:path w="283718" h="254254">
                  <a:moveTo>
                    <a:pt x="246634" y="32131"/>
                  </a:moveTo>
                  <a:lnTo>
                    <a:pt x="248539" y="35052"/>
                  </a:lnTo>
                  <a:lnTo>
                    <a:pt x="247269" y="33655"/>
                  </a:lnTo>
                  <a:lnTo>
                    <a:pt x="246634" y="32131"/>
                  </a:lnTo>
                  <a:close/>
                  <a:moveTo>
                    <a:pt x="256413" y="127"/>
                  </a:moveTo>
                  <a:lnTo>
                    <a:pt x="238379" y="889"/>
                  </a:lnTo>
                  <a:lnTo>
                    <a:pt x="236982" y="1143"/>
                  </a:lnTo>
                  <a:cubicBezTo>
                    <a:pt x="224155" y="3937"/>
                    <a:pt x="150749" y="11557"/>
                    <a:pt x="17018" y="24130"/>
                  </a:cubicBezTo>
                  <a:cubicBezTo>
                    <a:pt x="15240" y="24257"/>
                    <a:pt x="13462" y="24765"/>
                    <a:pt x="4318" y="28321"/>
                  </a:cubicBezTo>
                  <a:lnTo>
                    <a:pt x="0" y="44704"/>
                  </a:lnTo>
                  <a:cubicBezTo>
                    <a:pt x="889" y="54483"/>
                    <a:pt x="9144" y="61722"/>
                    <a:pt x="18796" y="61722"/>
                  </a:cubicBezTo>
                  <a:cubicBezTo>
                    <a:pt x="19431" y="61722"/>
                    <a:pt x="19939" y="61722"/>
                    <a:pt x="20574" y="61595"/>
                  </a:cubicBezTo>
                  <a:cubicBezTo>
                    <a:pt x="130302" y="51308"/>
                    <a:pt x="200279" y="44069"/>
                    <a:pt x="230378" y="40132"/>
                  </a:cubicBezTo>
                  <a:lnTo>
                    <a:pt x="230378" y="40132"/>
                  </a:lnTo>
                  <a:lnTo>
                    <a:pt x="230378" y="40132"/>
                  </a:lnTo>
                  <a:cubicBezTo>
                    <a:pt x="218948" y="56007"/>
                    <a:pt x="200787" y="81407"/>
                    <a:pt x="175641" y="116840"/>
                  </a:cubicBezTo>
                  <a:lnTo>
                    <a:pt x="175260" y="117475"/>
                  </a:lnTo>
                  <a:lnTo>
                    <a:pt x="175260" y="117475"/>
                  </a:lnTo>
                  <a:lnTo>
                    <a:pt x="175260" y="117475"/>
                  </a:lnTo>
                  <a:cubicBezTo>
                    <a:pt x="171577" y="123063"/>
                    <a:pt x="147955" y="150368"/>
                    <a:pt x="104267" y="199517"/>
                  </a:cubicBezTo>
                  <a:cubicBezTo>
                    <a:pt x="104140" y="199771"/>
                    <a:pt x="103886" y="199898"/>
                    <a:pt x="103759" y="200152"/>
                  </a:cubicBezTo>
                  <a:lnTo>
                    <a:pt x="85598" y="224409"/>
                  </a:lnTo>
                  <a:cubicBezTo>
                    <a:pt x="79756" y="233045"/>
                    <a:pt x="82042" y="244729"/>
                    <a:pt x="96012" y="254254"/>
                  </a:cubicBezTo>
                  <a:lnTo>
                    <a:pt x="108077" y="252603"/>
                  </a:lnTo>
                  <a:cubicBezTo>
                    <a:pt x="111506" y="251206"/>
                    <a:pt x="114554" y="248920"/>
                    <a:pt x="116840" y="245618"/>
                  </a:cubicBezTo>
                  <a:lnTo>
                    <a:pt x="132842" y="224282"/>
                  </a:lnTo>
                  <a:lnTo>
                    <a:pt x="132842" y="224282"/>
                  </a:lnTo>
                  <a:cubicBezTo>
                    <a:pt x="177419" y="174117"/>
                    <a:pt x="201930" y="145415"/>
                    <a:pt x="206629" y="138430"/>
                  </a:cubicBezTo>
                  <a:lnTo>
                    <a:pt x="206756" y="138176"/>
                  </a:lnTo>
                  <a:lnTo>
                    <a:pt x="207010" y="137795"/>
                  </a:lnTo>
                  <a:lnTo>
                    <a:pt x="207010" y="137795"/>
                  </a:lnTo>
                  <a:cubicBezTo>
                    <a:pt x="246888" y="81534"/>
                    <a:pt x="268859" y="50927"/>
                    <a:pt x="273050" y="45720"/>
                  </a:cubicBezTo>
                  <a:lnTo>
                    <a:pt x="273812" y="44958"/>
                  </a:lnTo>
                  <a:lnTo>
                    <a:pt x="275082" y="43307"/>
                  </a:lnTo>
                  <a:cubicBezTo>
                    <a:pt x="277241" y="40132"/>
                    <a:pt x="278765" y="37465"/>
                    <a:pt x="283718" y="26924"/>
                  </a:cubicBezTo>
                  <a:lnTo>
                    <a:pt x="279908" y="13716"/>
                  </a:lnTo>
                  <a:lnTo>
                    <a:pt x="279908" y="13716"/>
                  </a:lnTo>
                  <a:cubicBezTo>
                    <a:pt x="276733" y="7239"/>
                    <a:pt x="270764" y="3048"/>
                    <a:pt x="256540" y="0"/>
                  </a:cubicBezTo>
                  <a:close/>
                </a:path>
              </a:pathLst>
            </a:custGeom>
            <a:solidFill>
              <a:srgbClr val="FFFFFF"/>
            </a:solidFill>
          </p:spPr>
        </p:sp>
      </p:grpSp>
      <p:sp>
        <p:nvSpPr>
          <p:cNvPr id="7" name="Freeform 7"/>
          <p:cNvSpPr/>
          <p:nvPr/>
        </p:nvSpPr>
        <p:spPr>
          <a:xfrm>
            <a:off x="9183548" y="5881430"/>
            <a:ext cx="736406" cy="765172"/>
          </a:xfrm>
          <a:custGeom>
            <a:avLst/>
            <a:gdLst/>
            <a:ahLst/>
            <a:cxnLst/>
            <a:rect l="l" t="t" r="r" b="b"/>
            <a:pathLst>
              <a:path w="736406" h="765172">
                <a:moveTo>
                  <a:pt x="0" y="0"/>
                </a:moveTo>
                <a:lnTo>
                  <a:pt x="736406" y="0"/>
                </a:lnTo>
                <a:lnTo>
                  <a:pt x="736406" y="765172"/>
                </a:lnTo>
                <a:lnTo>
                  <a:pt x="0" y="765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0" y="0"/>
            <a:ext cx="18288000" cy="4733592"/>
          </a:xfrm>
          <a:custGeom>
            <a:avLst/>
            <a:gdLst/>
            <a:ahLst/>
            <a:cxnLst/>
            <a:rect l="l" t="t" r="r" b="b"/>
            <a:pathLst>
              <a:path w="18288000" h="4733592">
                <a:moveTo>
                  <a:pt x="0" y="0"/>
                </a:moveTo>
                <a:lnTo>
                  <a:pt x="18288000" y="0"/>
                </a:lnTo>
                <a:lnTo>
                  <a:pt x="18288000" y="4733592"/>
                </a:lnTo>
                <a:lnTo>
                  <a:pt x="0" y="4733592"/>
                </a:lnTo>
                <a:lnTo>
                  <a:pt x="0" y="0"/>
                </a:lnTo>
                <a:close/>
              </a:path>
            </a:pathLst>
          </a:custGeom>
          <a:blipFill>
            <a:blip r:embed="rId7"/>
            <a:stretch>
              <a:fillRect t="-81033" b="-76530"/>
            </a:stretch>
          </a:blipFill>
        </p:spPr>
      </p:sp>
      <p:sp>
        <p:nvSpPr>
          <p:cNvPr id="9" name="TextBox 9"/>
          <p:cNvSpPr txBox="1"/>
          <p:nvPr/>
        </p:nvSpPr>
        <p:spPr>
          <a:xfrm>
            <a:off x="10138220" y="6881384"/>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0" name="TextBox 10"/>
          <p:cNvSpPr txBox="1"/>
          <p:nvPr/>
        </p:nvSpPr>
        <p:spPr>
          <a:xfrm>
            <a:off x="10138220" y="7647956"/>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1" name="TextBox 11"/>
          <p:cNvSpPr txBox="1"/>
          <p:nvPr/>
        </p:nvSpPr>
        <p:spPr>
          <a:xfrm>
            <a:off x="10138220" y="6099419"/>
            <a:ext cx="237228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resilienz-im-studium.de</a:t>
            </a:r>
          </a:p>
        </p:txBody>
      </p:sp>
      <p:sp>
        <p:nvSpPr>
          <p:cNvPr id="12" name="TextBox 12"/>
          <p:cNvSpPr txBox="1"/>
          <p:nvPr/>
        </p:nvSpPr>
        <p:spPr>
          <a:xfrm>
            <a:off x="4962420" y="6340983"/>
            <a:ext cx="3779749" cy="1063161"/>
          </a:xfrm>
          <a:prstGeom prst="rect">
            <a:avLst/>
          </a:prstGeom>
        </p:spPr>
        <p:txBody>
          <a:bodyPr lIns="0" tIns="0" rIns="0" bIns="0" rtlCol="0" anchor="t">
            <a:spAutoFit/>
          </a:bodyPr>
          <a:lstStyle/>
          <a:p>
            <a:pPr algn="ctr">
              <a:lnSpc>
                <a:spcPts val="4200"/>
              </a:lnSpc>
            </a:pPr>
            <a:r>
              <a:rPr lang="de-DE" sz="2499">
                <a:latin typeface="Open Sans Light"/>
              </a:rPr>
              <a:t>WEITERE INHALTE GIBT </a:t>
            </a:r>
          </a:p>
          <a:p>
            <a:pPr algn="ctr">
              <a:lnSpc>
                <a:spcPts val="4200"/>
              </a:lnSpc>
            </a:pPr>
            <a:r>
              <a:rPr lang="de-DE" sz="2499">
                <a:latin typeface="Open Sans Light"/>
              </a:rPr>
              <a:t>ES HIER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4733592"/>
          </a:xfrm>
          <a:custGeom>
            <a:avLst/>
            <a:gdLst/>
            <a:ahLst/>
            <a:cxnLst/>
            <a:rect l="l" t="t" r="r" b="b"/>
            <a:pathLst>
              <a:path w="18288000" h="4733592">
                <a:moveTo>
                  <a:pt x="0" y="0"/>
                </a:moveTo>
                <a:lnTo>
                  <a:pt x="18288000" y="0"/>
                </a:lnTo>
                <a:lnTo>
                  <a:pt x="18288000" y="4733592"/>
                </a:lnTo>
                <a:lnTo>
                  <a:pt x="0" y="4733592"/>
                </a:lnTo>
                <a:lnTo>
                  <a:pt x="0" y="0"/>
                </a:lnTo>
                <a:close/>
              </a:path>
            </a:pathLst>
          </a:custGeom>
          <a:blipFill>
            <a:blip r:embed="rId2"/>
            <a:stretch>
              <a:fillRect t="-81033" b="-76530"/>
            </a:stretch>
          </a:blipFill>
        </p:spPr>
      </p:sp>
      <p:sp>
        <p:nvSpPr>
          <p:cNvPr id="3" name="TextBox 3"/>
          <p:cNvSpPr txBox="1"/>
          <p:nvPr/>
        </p:nvSpPr>
        <p:spPr>
          <a:xfrm>
            <a:off x="1028700" y="5259505"/>
            <a:ext cx="41529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Literaturangaben</a:t>
            </a:r>
            <a:endParaRPr lang="en-US" sz="1599" dirty="0">
              <a:solidFill>
                <a:srgbClr val="000000"/>
              </a:solidFill>
              <a:latin typeface="Open Sans Bold"/>
            </a:endParaRPr>
          </a:p>
        </p:txBody>
      </p:sp>
      <p:sp>
        <p:nvSpPr>
          <p:cNvPr id="4" name="TextBox 4"/>
          <p:cNvSpPr txBox="1"/>
          <p:nvPr/>
        </p:nvSpPr>
        <p:spPr>
          <a:xfrm>
            <a:off x="1028700" y="5753100"/>
            <a:ext cx="16584358" cy="2383345"/>
          </a:xfrm>
          <a:prstGeom prst="rect">
            <a:avLst/>
          </a:prstGeom>
        </p:spPr>
        <p:txBody>
          <a:bodyPr lIns="0" tIns="0" rIns="0" bIns="0" rtlCol="0" anchor="t">
            <a:spAutoFit/>
          </a:bodyPr>
          <a:lstStyle/>
          <a:p>
            <a:pPr algn="l">
              <a:lnSpc>
                <a:spcPts val="1650"/>
              </a:lnSpc>
            </a:pPr>
            <a:r>
              <a:rPr lang="en-US" sz="1200" spc="12" dirty="0">
                <a:latin typeface="Open Sans" panose="020B0606030504020204" pitchFamily="34" charset="0"/>
                <a:ea typeface="Open Sans" panose="020B0606030504020204" pitchFamily="34" charset="0"/>
                <a:cs typeface="Open Sans" panose="020B0606030504020204" pitchFamily="34" charset="0"/>
              </a:rPr>
              <a:t>Bachmann-</a:t>
            </a:r>
            <a:r>
              <a:rPr lang="en-US" sz="1200" spc="12" dirty="0" err="1">
                <a:latin typeface="Open Sans" panose="020B0606030504020204" pitchFamily="34" charset="0"/>
                <a:ea typeface="Open Sans" panose="020B0606030504020204" pitchFamily="34" charset="0"/>
                <a:cs typeface="Open Sans" panose="020B0606030504020204" pitchFamily="34" charset="0"/>
              </a:rPr>
              <a:t>Vicktor</a:t>
            </a:r>
            <a:r>
              <a:rPr lang="en-US" sz="1200" spc="12" dirty="0">
                <a:latin typeface="Open Sans" panose="020B0606030504020204" pitchFamily="34" charset="0"/>
                <a:ea typeface="Open Sans" panose="020B0606030504020204" pitchFamily="34" charset="0"/>
                <a:cs typeface="Open Sans" panose="020B0606030504020204" pitchFamily="34" charset="0"/>
              </a:rPr>
              <a:t>, A. (</a:t>
            </a:r>
            <a:r>
              <a:rPr lang="en-US" sz="1200" spc="12" dirty="0" err="1">
                <a:latin typeface="Open Sans" panose="020B0606030504020204" pitchFamily="34" charset="0"/>
                <a:ea typeface="Open Sans" panose="020B0606030504020204" pitchFamily="34" charset="0"/>
                <a:cs typeface="Open Sans" panose="020B0606030504020204" pitchFamily="34" charset="0"/>
              </a:rPr>
              <a:t>o.D.</a:t>
            </a:r>
            <a:r>
              <a:rPr lang="en-US" sz="1200" spc="12" dirty="0">
                <a:latin typeface="Open Sans" panose="020B0606030504020204" pitchFamily="34" charset="0"/>
                <a:ea typeface="Open Sans" panose="020B0606030504020204" pitchFamily="34" charset="0"/>
                <a:cs typeface="Open Sans" panose="020B0606030504020204" pitchFamily="34" charset="0"/>
              </a:rPr>
              <a:t>). Workshop "</a:t>
            </a:r>
            <a:r>
              <a:rPr lang="en-US" sz="1200" spc="12" dirty="0" err="1">
                <a:latin typeface="Open Sans" panose="020B0606030504020204" pitchFamily="34" charset="0"/>
                <a:ea typeface="Open Sans" panose="020B0606030504020204" pitchFamily="34" charset="0"/>
                <a:cs typeface="Open Sans" panose="020B0606030504020204" pitchFamily="34" charset="0"/>
              </a:rPr>
              <a:t>Resilienz</a:t>
            </a:r>
            <a:r>
              <a:rPr lang="en-US" sz="1200" spc="12" dirty="0">
                <a:latin typeface="Open Sans" panose="020B0606030504020204" pitchFamily="34" charset="0"/>
                <a:ea typeface="Open Sans" panose="020B0606030504020204" pitchFamily="34" charset="0"/>
                <a:cs typeface="Open Sans" panose="020B0606030504020204" pitchFamily="34" charset="0"/>
              </a:rPr>
              <a:t> - </a:t>
            </a:r>
            <a:r>
              <a:rPr lang="en-US" sz="1200" spc="12" dirty="0" err="1">
                <a:latin typeface="Open Sans" panose="020B0606030504020204" pitchFamily="34" charset="0"/>
                <a:ea typeface="Open Sans" panose="020B0606030504020204" pitchFamily="34" charset="0"/>
                <a:cs typeface="Open Sans" panose="020B0606030504020204" pitchFamily="34" charset="0"/>
              </a:rPr>
              <a:t>eigene</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Kompetenzen</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im</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Umgang</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mit</a:t>
            </a:r>
            <a:r>
              <a:rPr lang="en-US" sz="1200" spc="12" dirty="0">
                <a:latin typeface="Open Sans" panose="020B0606030504020204" pitchFamily="34" charset="0"/>
                <a:ea typeface="Open Sans" panose="020B0606030504020204" pitchFamily="34" charset="0"/>
                <a:cs typeface="Open Sans" panose="020B0606030504020204" pitchFamily="34" charset="0"/>
              </a:rPr>
              <a:t> Stress </a:t>
            </a:r>
            <a:r>
              <a:rPr lang="en-US" sz="1200" spc="12" dirty="0" err="1">
                <a:latin typeface="Open Sans" panose="020B0606030504020204" pitchFamily="34" charset="0"/>
                <a:ea typeface="Open Sans" panose="020B0606030504020204" pitchFamily="34" charset="0"/>
                <a:cs typeface="Open Sans" panose="020B0606030504020204" pitchFamily="34" charset="0"/>
              </a:rPr>
              <a:t>erweitern</a:t>
            </a:r>
            <a:r>
              <a:rPr lang="en-US" sz="1200" spc="12" dirty="0">
                <a:latin typeface="Open Sans" panose="020B0606030504020204" pitchFamily="34" charset="0"/>
                <a:ea typeface="Open Sans" panose="020B0606030504020204" pitchFamily="34" charset="0"/>
                <a:cs typeface="Open Sans" panose="020B0606030504020204" pitchFamily="34" charset="0"/>
              </a:rPr>
              <a:t>". https://</a:t>
            </a:r>
            <a:r>
              <a:rPr lang="en-US" sz="1200" spc="12" dirty="0" err="1">
                <a:latin typeface="Open Sans" panose="020B0606030504020204" pitchFamily="34" charset="0"/>
                <a:ea typeface="Open Sans" panose="020B0606030504020204" pitchFamily="34" charset="0"/>
                <a:cs typeface="Open Sans" panose="020B0606030504020204" pitchFamily="34" charset="0"/>
              </a:rPr>
              <a:t>www.aok.de</a:t>
            </a:r>
            <a:r>
              <a:rPr lang="en-US" sz="1200" spc="12" dirty="0">
                <a:latin typeface="Open Sans" panose="020B0606030504020204" pitchFamily="34" charset="0"/>
                <a:ea typeface="Open Sans" panose="020B0606030504020204" pitchFamily="34" charset="0"/>
                <a:cs typeface="Open Sans" panose="020B0606030504020204" pitchFamily="34" charset="0"/>
              </a:rPr>
              <a:t>/pk/</a:t>
            </a:r>
            <a:r>
              <a:rPr lang="en-US" sz="1200" spc="12" dirty="0" err="1">
                <a:latin typeface="Open Sans" panose="020B0606030504020204" pitchFamily="34" charset="0"/>
                <a:ea typeface="Open Sans" panose="020B0606030504020204" pitchFamily="34" charset="0"/>
                <a:cs typeface="Open Sans" panose="020B0606030504020204" pitchFamily="34" charset="0"/>
              </a:rPr>
              <a:t>magazin</a:t>
            </a:r>
            <a:r>
              <a:rPr lang="en-US" sz="1200" spc="12" dirty="0">
                <a:latin typeface="Open Sans" panose="020B0606030504020204" pitchFamily="34" charset="0"/>
                <a:ea typeface="Open Sans" panose="020B0606030504020204" pitchFamily="34" charset="0"/>
                <a:cs typeface="Open Sans" panose="020B0606030504020204" pitchFamily="34" charset="0"/>
              </a:rPr>
              <a:t>/</a:t>
            </a:r>
            <a:r>
              <a:rPr lang="en-US" sz="1200" spc="12" dirty="0" err="1">
                <a:latin typeface="Open Sans" panose="020B0606030504020204" pitchFamily="34" charset="0"/>
                <a:ea typeface="Open Sans" panose="020B0606030504020204" pitchFamily="34" charset="0"/>
                <a:cs typeface="Open Sans" panose="020B0606030504020204" pitchFamily="34" charset="0"/>
              </a:rPr>
              <a:t>cms</a:t>
            </a:r>
            <a:r>
              <a:rPr lang="en-US" sz="1200" spc="12" dirty="0">
                <a:latin typeface="Open Sans" panose="020B0606030504020204" pitchFamily="34" charset="0"/>
                <a:ea typeface="Open Sans" panose="020B0606030504020204" pitchFamily="34" charset="0"/>
                <a:cs typeface="Open Sans" panose="020B0606030504020204" pitchFamily="34" charset="0"/>
              </a:rPr>
              <a:t>/</a:t>
            </a:r>
            <a:r>
              <a:rPr lang="en-US" sz="1200" spc="12" dirty="0" err="1">
                <a:latin typeface="Open Sans" panose="020B0606030504020204" pitchFamily="34" charset="0"/>
                <a:ea typeface="Open Sans" panose="020B0606030504020204" pitchFamily="34" charset="0"/>
                <a:cs typeface="Open Sans" panose="020B0606030504020204" pitchFamily="34" charset="0"/>
              </a:rPr>
              <a:t>fileadmin</a:t>
            </a:r>
            <a:r>
              <a:rPr lang="en-US" sz="1200" spc="12" dirty="0">
                <a:latin typeface="Open Sans" panose="020B0606030504020204" pitchFamily="34" charset="0"/>
                <a:ea typeface="Open Sans" panose="020B0606030504020204" pitchFamily="34" charset="0"/>
                <a:cs typeface="Open Sans" panose="020B0606030504020204" pitchFamily="34" charset="0"/>
              </a:rPr>
              <a:t>/pk/</a:t>
            </a:r>
            <a:r>
              <a:rPr lang="en-US" sz="1200" spc="12" dirty="0" err="1">
                <a:latin typeface="Open Sans" panose="020B0606030504020204" pitchFamily="34" charset="0"/>
                <a:ea typeface="Open Sans" panose="020B0606030504020204" pitchFamily="34" charset="0"/>
                <a:cs typeface="Open Sans" panose="020B0606030504020204" pitchFamily="34" charset="0"/>
              </a:rPr>
              <a:t>rheinland-pfalz-saarland</a:t>
            </a:r>
            <a:r>
              <a:rPr lang="en-US" sz="1200" spc="12" dirty="0">
                <a:latin typeface="Open Sans" panose="020B0606030504020204" pitchFamily="34" charset="0"/>
                <a:ea typeface="Open Sans" panose="020B0606030504020204" pitchFamily="34" charset="0"/>
                <a:cs typeface="Open Sans" panose="020B0606030504020204" pitchFamily="34" charset="0"/>
              </a:rPr>
              <a:t>/pdf/handout-</a:t>
            </a:r>
            <a:r>
              <a:rPr lang="en-US" sz="1200" spc="12" dirty="0" err="1">
                <a:latin typeface="Open Sans" panose="020B0606030504020204" pitchFamily="34" charset="0"/>
                <a:ea typeface="Open Sans" panose="020B0606030504020204" pitchFamily="34" charset="0"/>
                <a:cs typeface="Open Sans" panose="020B0606030504020204" pitchFamily="34" charset="0"/>
              </a:rPr>
              <a:t>resilienz</a:t>
            </a:r>
            <a:r>
              <a:rPr lang="en-US" sz="1200" spc="12" dirty="0">
                <a:latin typeface="Open Sans" panose="020B0606030504020204" pitchFamily="34" charset="0"/>
                <a:ea typeface="Open Sans" panose="020B0606030504020204" pitchFamily="34" charset="0"/>
                <a:cs typeface="Open Sans" panose="020B0606030504020204" pitchFamily="34" charset="0"/>
              </a:rPr>
              <a:t>-</a:t>
            </a:r>
            <a:r>
              <a:rPr lang="en-US" sz="1200" spc="12" dirty="0" err="1">
                <a:latin typeface="Open Sans" panose="020B0606030504020204" pitchFamily="34" charset="0"/>
                <a:ea typeface="Open Sans" panose="020B0606030504020204" pitchFamily="34" charset="0"/>
                <a:cs typeface="Open Sans" panose="020B0606030504020204" pitchFamily="34" charset="0"/>
              </a:rPr>
              <a:t>homburg.pdf</a:t>
            </a:r>
            <a:endParaRPr lang="en-US" sz="1200" spc="12" dirty="0">
              <a:latin typeface="Open Sans" panose="020B0606030504020204" pitchFamily="34" charset="0"/>
              <a:ea typeface="Open Sans" panose="020B0606030504020204" pitchFamily="34" charset="0"/>
              <a:cs typeface="Open Sans" panose="020B0606030504020204" pitchFamily="34" charset="0"/>
            </a:endParaRPr>
          </a:p>
          <a:p>
            <a:pPr algn="l">
              <a:lnSpc>
                <a:spcPts val="1650"/>
              </a:lnSpc>
            </a:pPr>
            <a:r>
              <a:rPr lang="en-US" sz="1200" spc="12" dirty="0" err="1">
                <a:latin typeface="Open Sans" panose="020B0606030504020204" pitchFamily="34" charset="0"/>
                <a:ea typeface="Open Sans" panose="020B0606030504020204" pitchFamily="34" charset="0"/>
                <a:cs typeface="Open Sans" panose="020B0606030504020204" pitchFamily="34" charset="0"/>
              </a:rPr>
              <a:t>Bohne</a:t>
            </a:r>
            <a:r>
              <a:rPr lang="en-US" sz="1200" spc="12" dirty="0">
                <a:latin typeface="Open Sans" panose="020B0606030504020204" pitchFamily="34" charset="0"/>
                <a:ea typeface="Open Sans" panose="020B0606030504020204" pitchFamily="34" charset="0"/>
                <a:cs typeface="Open Sans" panose="020B0606030504020204" pitchFamily="34" charset="0"/>
              </a:rPr>
              <a:t>, M. (</a:t>
            </a:r>
            <a:r>
              <a:rPr lang="en-US" sz="1200" spc="12" dirty="0" err="1">
                <a:latin typeface="Open Sans" panose="020B0606030504020204" pitchFamily="34" charset="0"/>
                <a:ea typeface="Open Sans" panose="020B0606030504020204" pitchFamily="34" charset="0"/>
                <a:cs typeface="Open Sans" panose="020B0606030504020204" pitchFamily="34" charset="0"/>
              </a:rPr>
              <a:t>o.D.</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Mit</a:t>
            </a:r>
            <a:r>
              <a:rPr lang="en-US" sz="1200" spc="12" dirty="0">
                <a:latin typeface="Open Sans" panose="020B0606030504020204" pitchFamily="34" charset="0"/>
                <a:ea typeface="Open Sans" panose="020B0606030504020204" pitchFamily="34" charset="0"/>
                <a:cs typeface="Open Sans" panose="020B0606030504020204" pitchFamily="34" charset="0"/>
              </a:rPr>
              <a:t> PEP </a:t>
            </a:r>
            <a:r>
              <a:rPr lang="en-US" sz="1200" spc="12" dirty="0" err="1">
                <a:latin typeface="Open Sans" panose="020B0606030504020204" pitchFamily="34" charset="0"/>
                <a:ea typeface="Open Sans" panose="020B0606030504020204" pitchFamily="34" charset="0"/>
                <a:cs typeface="Open Sans" panose="020B0606030504020204" pitchFamily="34" charset="0"/>
              </a:rPr>
              <a:t>gegen</a:t>
            </a:r>
            <a:r>
              <a:rPr lang="en-US" sz="1200" spc="12" dirty="0">
                <a:latin typeface="Open Sans" panose="020B0606030504020204" pitchFamily="34" charset="0"/>
                <a:ea typeface="Open Sans" panose="020B0606030504020204" pitchFamily="34" charset="0"/>
                <a:cs typeface="Open Sans" panose="020B0606030504020204" pitchFamily="34" charset="0"/>
              </a:rPr>
              <a:t> Angst und </a:t>
            </a:r>
            <a:r>
              <a:rPr lang="en-US" sz="1200" spc="12" dirty="0" err="1">
                <a:latin typeface="Open Sans" panose="020B0606030504020204" pitchFamily="34" charset="0"/>
                <a:ea typeface="Open Sans" panose="020B0606030504020204" pitchFamily="34" charset="0"/>
                <a:cs typeface="Open Sans" panose="020B0606030504020204" pitchFamily="34" charset="0"/>
              </a:rPr>
              <a:t>Unsicherheit</a:t>
            </a:r>
            <a:r>
              <a:rPr lang="en-US" sz="1200" spc="12" dirty="0">
                <a:latin typeface="Open Sans" panose="020B0606030504020204" pitchFamily="34" charset="0"/>
                <a:ea typeface="Open Sans" panose="020B0606030504020204" pitchFamily="34" charset="0"/>
                <a:cs typeface="Open Sans" panose="020B0606030504020204" pitchFamily="34" charset="0"/>
              </a:rPr>
              <a:t>. https://</a:t>
            </a:r>
            <a:r>
              <a:rPr lang="en-US" sz="1200" spc="12" dirty="0" err="1">
                <a:latin typeface="Open Sans" panose="020B0606030504020204" pitchFamily="34" charset="0"/>
                <a:ea typeface="Open Sans" panose="020B0606030504020204" pitchFamily="34" charset="0"/>
                <a:cs typeface="Open Sans" panose="020B0606030504020204" pitchFamily="34" charset="0"/>
              </a:rPr>
              <a:t>www.innen-leben.org</a:t>
            </a:r>
            <a:r>
              <a:rPr lang="en-US" sz="1200" spc="12" dirty="0">
                <a:latin typeface="Open Sans" panose="020B0606030504020204" pitchFamily="34" charset="0"/>
                <a:ea typeface="Open Sans" panose="020B0606030504020204" pitchFamily="34" charset="0"/>
                <a:cs typeface="Open Sans" panose="020B0606030504020204" pitchFamily="34" charset="0"/>
              </a:rPr>
              <a:t>/</a:t>
            </a:r>
            <a:r>
              <a:rPr lang="en-US" sz="1200" spc="12" dirty="0" err="1">
                <a:latin typeface="Open Sans" panose="020B0606030504020204" pitchFamily="34" charset="0"/>
                <a:ea typeface="Open Sans" panose="020B0606030504020204" pitchFamily="34" charset="0"/>
                <a:cs typeface="Open Sans" panose="020B0606030504020204" pitchFamily="34" charset="0"/>
              </a:rPr>
              <a:t>klopfen</a:t>
            </a:r>
            <a:r>
              <a:rPr lang="en-US" sz="1200" spc="12" dirty="0">
                <a:latin typeface="Open Sans" panose="020B0606030504020204" pitchFamily="34" charset="0"/>
                <a:ea typeface="Open Sans" panose="020B0606030504020204" pitchFamily="34" charset="0"/>
                <a:cs typeface="Open Sans" panose="020B0606030504020204" pitchFamily="34" charset="0"/>
              </a:rPr>
              <a:t>-</a:t>
            </a:r>
            <a:r>
              <a:rPr lang="en-US" sz="1200" spc="12" dirty="0" err="1">
                <a:latin typeface="Open Sans" panose="020B0606030504020204" pitchFamily="34" charset="0"/>
                <a:ea typeface="Open Sans" panose="020B0606030504020204" pitchFamily="34" charset="0"/>
                <a:cs typeface="Open Sans" panose="020B0606030504020204" pitchFamily="34" charset="0"/>
              </a:rPr>
              <a:t>gegen</a:t>
            </a:r>
            <a:r>
              <a:rPr lang="en-US" sz="1200" spc="12" dirty="0">
                <a:latin typeface="Open Sans" panose="020B0606030504020204" pitchFamily="34" charset="0"/>
                <a:ea typeface="Open Sans" panose="020B0606030504020204" pitchFamily="34" charset="0"/>
                <a:cs typeface="Open Sans" panose="020B0606030504020204" pitchFamily="34" charset="0"/>
              </a:rPr>
              <a:t>-angst/</a:t>
            </a:r>
          </a:p>
          <a:p>
            <a:pPr algn="just">
              <a:lnSpc>
                <a:spcPts val="1650"/>
              </a:lnSpc>
            </a:pPr>
            <a:r>
              <a:rPr lang="en-US" sz="1200" spc="12" dirty="0">
                <a:latin typeface="Open Sans" panose="020B0606030504020204" pitchFamily="34" charset="0"/>
                <a:ea typeface="Open Sans" panose="020B0606030504020204" pitchFamily="34" charset="0"/>
                <a:cs typeface="Open Sans" panose="020B0606030504020204" pitchFamily="34" charset="0"/>
              </a:rPr>
              <a:t>Cuddy, A. J., Schultz, S. J., &amp; Fosse, N. E. (2018). P-curving a more comprehensive body of research on postural feedback reveals clear evidential value for power-posing effects: Reply to Simmons and </a:t>
            </a:r>
            <a:r>
              <a:rPr lang="en-US" sz="1200" spc="12" dirty="0" err="1">
                <a:latin typeface="Open Sans" panose="020B0606030504020204" pitchFamily="34" charset="0"/>
                <a:ea typeface="Open Sans" panose="020B0606030504020204" pitchFamily="34" charset="0"/>
                <a:cs typeface="Open Sans" panose="020B0606030504020204" pitchFamily="34" charset="0"/>
              </a:rPr>
              <a:t>Simonsohn</a:t>
            </a:r>
            <a:r>
              <a:rPr lang="en-US" sz="1200" spc="12" dirty="0">
                <a:latin typeface="Open Sans" panose="020B0606030504020204" pitchFamily="34" charset="0"/>
                <a:ea typeface="Open Sans" panose="020B0606030504020204" pitchFamily="34" charset="0"/>
                <a:cs typeface="Open Sans" panose="020B0606030504020204" pitchFamily="34" charset="0"/>
              </a:rPr>
              <a:t> (2017). Psychological science, 29(4), 656-666</a:t>
            </a:r>
          </a:p>
          <a:p>
            <a:pPr algn="l">
              <a:lnSpc>
                <a:spcPts val="1650"/>
              </a:lnSpc>
            </a:pPr>
            <a:r>
              <a:rPr lang="en-US" sz="1200" spc="12" dirty="0" err="1">
                <a:latin typeface="Open Sans" panose="020B0606030504020204" pitchFamily="34" charset="0"/>
                <a:ea typeface="Open Sans" panose="020B0606030504020204" pitchFamily="34" charset="0"/>
                <a:cs typeface="Open Sans" panose="020B0606030504020204" pitchFamily="34" charset="0"/>
              </a:rPr>
              <a:t>Fydrich</a:t>
            </a:r>
            <a:r>
              <a:rPr lang="en-US" sz="1200" spc="12" dirty="0">
                <a:latin typeface="Open Sans" panose="020B0606030504020204" pitchFamily="34" charset="0"/>
                <a:ea typeface="Open Sans" panose="020B0606030504020204" pitchFamily="34" charset="0"/>
                <a:cs typeface="Open Sans" panose="020B0606030504020204" pitchFamily="34" charset="0"/>
              </a:rPr>
              <a:t>, T. (2009). </a:t>
            </a:r>
            <a:r>
              <a:rPr lang="en-US" sz="1200" spc="12" dirty="0" err="1">
                <a:latin typeface="Open Sans" panose="020B0606030504020204" pitchFamily="34" charset="0"/>
                <a:ea typeface="Open Sans" panose="020B0606030504020204" pitchFamily="34" charset="0"/>
                <a:cs typeface="Open Sans" panose="020B0606030504020204" pitchFamily="34" charset="0"/>
              </a:rPr>
              <a:t>Arbeitsstörungen</a:t>
            </a:r>
            <a:r>
              <a:rPr lang="en-US" sz="1200" spc="12" dirty="0">
                <a:latin typeface="Open Sans" panose="020B0606030504020204" pitchFamily="34" charset="0"/>
                <a:ea typeface="Open Sans" panose="020B0606030504020204" pitchFamily="34" charset="0"/>
                <a:cs typeface="Open Sans" panose="020B0606030504020204" pitchFamily="34" charset="0"/>
              </a:rPr>
              <a:t> und </a:t>
            </a:r>
            <a:r>
              <a:rPr lang="en-US" sz="1200" spc="12" dirty="0" err="1">
                <a:latin typeface="Open Sans" panose="020B0606030504020204" pitchFamily="34" charset="0"/>
                <a:ea typeface="Open Sans" panose="020B0606030504020204" pitchFamily="34" charset="0"/>
                <a:cs typeface="Open Sans" panose="020B0606030504020204" pitchFamily="34" charset="0"/>
              </a:rPr>
              <a:t>Prokrastination</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Psychotherapeut</a:t>
            </a:r>
            <a:r>
              <a:rPr lang="en-US" sz="1200" spc="12" dirty="0">
                <a:latin typeface="Open Sans" panose="020B0606030504020204" pitchFamily="34" charset="0"/>
                <a:ea typeface="Open Sans" panose="020B0606030504020204" pitchFamily="34" charset="0"/>
                <a:cs typeface="Open Sans" panose="020B0606030504020204" pitchFamily="34" charset="0"/>
              </a:rPr>
              <a:t>, 54, 318–325.</a:t>
            </a:r>
          </a:p>
          <a:p>
            <a:pPr algn="l">
              <a:lnSpc>
                <a:spcPts val="1650"/>
              </a:lnSpc>
            </a:pPr>
            <a:r>
              <a:rPr lang="de-DE" sz="1200" spc="12" dirty="0" err="1">
                <a:latin typeface="Open Sans" panose="020B0606030504020204" pitchFamily="34" charset="0"/>
                <a:ea typeface="Open Sans" panose="020B0606030504020204" pitchFamily="34" charset="0"/>
                <a:cs typeface="Open Sans" panose="020B0606030504020204" pitchFamily="34" charset="0"/>
              </a:rPr>
              <a:t>Gerrig</a:t>
            </a:r>
            <a:r>
              <a:rPr lang="de-DE" sz="1200" spc="12" dirty="0">
                <a:latin typeface="Open Sans" panose="020B0606030504020204" pitchFamily="34" charset="0"/>
                <a:ea typeface="Open Sans" panose="020B0606030504020204" pitchFamily="34" charset="0"/>
                <a:cs typeface="Open Sans" panose="020B0606030504020204" pitchFamily="34" charset="0"/>
              </a:rPr>
              <a:t>, R.J. &amp; Zimbardo, P.G. (2015). Psychologie (20. Aufl.). München: Pearson Studium, S. 479</a:t>
            </a:r>
            <a:endParaRPr lang="en-US" sz="1200" spc="12" dirty="0">
              <a:latin typeface="Open Sans" panose="020B0606030504020204" pitchFamily="34" charset="0"/>
              <a:ea typeface="Open Sans" panose="020B0606030504020204" pitchFamily="34" charset="0"/>
              <a:cs typeface="Open Sans" panose="020B0606030504020204" pitchFamily="34" charset="0"/>
            </a:endParaRPr>
          </a:p>
          <a:p>
            <a:pPr algn="l">
              <a:lnSpc>
                <a:spcPts val="1650"/>
              </a:lnSpc>
            </a:pPr>
            <a:r>
              <a:rPr lang="en-US" sz="1200" spc="12" dirty="0" err="1">
                <a:latin typeface="Open Sans" panose="020B0606030504020204" pitchFamily="34" charset="0"/>
                <a:ea typeface="Open Sans" panose="020B0606030504020204" pitchFamily="34" charset="0"/>
                <a:cs typeface="Open Sans" panose="020B0606030504020204" pitchFamily="34" charset="0"/>
              </a:rPr>
              <a:t>Grolimund</a:t>
            </a:r>
            <a:r>
              <a:rPr lang="en-US" sz="1200" spc="12" dirty="0">
                <a:latin typeface="Open Sans" panose="020B0606030504020204" pitchFamily="34" charset="0"/>
                <a:ea typeface="Open Sans" panose="020B0606030504020204" pitchFamily="34" charset="0"/>
                <a:cs typeface="Open Sans" panose="020B0606030504020204" pitchFamily="34" charset="0"/>
              </a:rPr>
              <a:t>, F. (2018). </a:t>
            </a:r>
            <a:r>
              <a:rPr lang="en-US" sz="1200" spc="12" dirty="0" err="1">
                <a:latin typeface="Open Sans" panose="020B0606030504020204" pitchFamily="34" charset="0"/>
                <a:ea typeface="Open Sans" panose="020B0606030504020204" pitchFamily="34" charset="0"/>
                <a:cs typeface="Open Sans" panose="020B0606030504020204" pitchFamily="34" charset="0"/>
              </a:rPr>
              <a:t>Vom</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Aufschieber</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zum</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Lernprofi</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Bessere</a:t>
            </a:r>
            <a:r>
              <a:rPr lang="en-US" sz="1200" spc="12" dirty="0">
                <a:latin typeface="Open Sans" panose="020B0606030504020204" pitchFamily="34" charset="0"/>
                <a:ea typeface="Open Sans" panose="020B0606030504020204" pitchFamily="34" charset="0"/>
                <a:cs typeface="Open Sans" panose="020B0606030504020204" pitchFamily="34" charset="0"/>
              </a:rPr>
              <a:t> Noten, </a:t>
            </a:r>
            <a:r>
              <a:rPr lang="en-US" sz="1200" spc="12" dirty="0" err="1">
                <a:latin typeface="Open Sans" panose="020B0606030504020204" pitchFamily="34" charset="0"/>
                <a:ea typeface="Open Sans" panose="020B0606030504020204" pitchFamily="34" charset="0"/>
                <a:cs typeface="Open Sans" panose="020B0606030504020204" pitchFamily="34" charset="0"/>
              </a:rPr>
              <a:t>weniger</a:t>
            </a:r>
            <a:r>
              <a:rPr lang="en-US" sz="1200" spc="12" dirty="0">
                <a:latin typeface="Open Sans" panose="020B0606030504020204" pitchFamily="34" charset="0"/>
                <a:ea typeface="Open Sans" panose="020B0606030504020204" pitchFamily="34" charset="0"/>
                <a:cs typeface="Open Sans" panose="020B0606030504020204" pitchFamily="34" charset="0"/>
              </a:rPr>
              <a:t> Stress, </a:t>
            </a:r>
            <a:r>
              <a:rPr lang="en-US" sz="1200" spc="12" dirty="0" err="1">
                <a:latin typeface="Open Sans" panose="020B0606030504020204" pitchFamily="34" charset="0"/>
                <a:ea typeface="Open Sans" panose="020B0606030504020204" pitchFamily="34" charset="0"/>
                <a:cs typeface="Open Sans" panose="020B0606030504020204" pitchFamily="34" charset="0"/>
              </a:rPr>
              <a:t>mehr</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Freizeit</a:t>
            </a:r>
            <a:r>
              <a:rPr lang="en-US" sz="1200" spc="12" dirty="0">
                <a:latin typeface="Open Sans" panose="020B0606030504020204" pitchFamily="34" charset="0"/>
                <a:ea typeface="Open Sans" panose="020B0606030504020204" pitchFamily="34" charset="0"/>
                <a:cs typeface="Open Sans" panose="020B0606030504020204" pitchFamily="34" charset="0"/>
              </a:rPr>
              <a:t>. Freiburg: Herder. </a:t>
            </a:r>
          </a:p>
          <a:p>
            <a:pPr algn="l">
              <a:lnSpc>
                <a:spcPts val="1650"/>
              </a:lnSpc>
            </a:pPr>
            <a:r>
              <a:rPr lang="en-US" sz="1200" spc="12" dirty="0">
                <a:latin typeface="Open Sans" panose="020B0606030504020204" pitchFamily="34" charset="0"/>
                <a:ea typeface="Open Sans" panose="020B0606030504020204" pitchFamily="34" charset="0"/>
                <a:cs typeface="Open Sans" panose="020B0606030504020204" pitchFamily="34" charset="0"/>
              </a:rPr>
              <a:t>Kabat-Zinn, J. (2013). </a:t>
            </a:r>
            <a:r>
              <a:rPr lang="en-US" sz="1200" spc="12" dirty="0" err="1">
                <a:latin typeface="Open Sans" panose="020B0606030504020204" pitchFamily="34" charset="0"/>
                <a:ea typeface="Open Sans" panose="020B0606030504020204" pitchFamily="34" charset="0"/>
                <a:cs typeface="Open Sans" panose="020B0606030504020204" pitchFamily="34" charset="0"/>
              </a:rPr>
              <a:t>Gesund</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durch</a:t>
            </a:r>
            <a:r>
              <a:rPr lang="en-US" sz="1200" spc="12" dirty="0">
                <a:latin typeface="Open Sans" panose="020B0606030504020204" pitchFamily="34" charset="0"/>
                <a:ea typeface="Open Sans" panose="020B0606030504020204" pitchFamily="34" charset="0"/>
                <a:cs typeface="Open Sans" panose="020B0606030504020204" pitchFamily="34" charset="0"/>
              </a:rPr>
              <a:t> Meditation: Das </a:t>
            </a:r>
            <a:r>
              <a:rPr lang="en-US" sz="1200" spc="12" dirty="0" err="1">
                <a:latin typeface="Open Sans" panose="020B0606030504020204" pitchFamily="34" charset="0"/>
                <a:ea typeface="Open Sans" panose="020B0606030504020204" pitchFamily="34" charset="0"/>
                <a:cs typeface="Open Sans" panose="020B0606030504020204" pitchFamily="34" charset="0"/>
              </a:rPr>
              <a:t>große</a:t>
            </a:r>
            <a:r>
              <a:rPr lang="en-US" sz="1200" spc="12" dirty="0">
                <a:latin typeface="Open Sans" panose="020B0606030504020204" pitchFamily="34" charset="0"/>
                <a:ea typeface="Open Sans" panose="020B0606030504020204" pitchFamily="34" charset="0"/>
                <a:cs typeface="Open Sans" panose="020B0606030504020204" pitchFamily="34" charset="0"/>
              </a:rPr>
              <a:t> Buch der </a:t>
            </a:r>
            <a:r>
              <a:rPr lang="en-US" sz="1200" spc="12" dirty="0" err="1">
                <a:latin typeface="Open Sans" panose="020B0606030504020204" pitchFamily="34" charset="0"/>
                <a:ea typeface="Open Sans" panose="020B0606030504020204" pitchFamily="34" charset="0"/>
                <a:cs typeface="Open Sans" panose="020B0606030504020204" pitchFamily="34" charset="0"/>
              </a:rPr>
              <a:t>Selbstheilung</a:t>
            </a:r>
            <a:r>
              <a:rPr lang="en-US" sz="1200" spc="12" dirty="0">
                <a:latin typeface="Open Sans" panose="020B0606030504020204" pitchFamily="34" charset="0"/>
                <a:ea typeface="Open Sans" panose="020B0606030504020204" pitchFamily="34" charset="0"/>
                <a:cs typeface="Open Sans" panose="020B0606030504020204" pitchFamily="34" charset="0"/>
              </a:rPr>
              <a:t> </a:t>
            </a:r>
            <a:r>
              <a:rPr lang="en-US" sz="1200" spc="12" dirty="0" err="1">
                <a:latin typeface="Open Sans" panose="020B0606030504020204" pitchFamily="34" charset="0"/>
                <a:ea typeface="Open Sans" panose="020B0606030504020204" pitchFamily="34" charset="0"/>
                <a:cs typeface="Open Sans" panose="020B0606030504020204" pitchFamily="34" charset="0"/>
              </a:rPr>
              <a:t>mit</a:t>
            </a:r>
            <a:r>
              <a:rPr lang="en-US" sz="1200" spc="12" dirty="0">
                <a:latin typeface="Open Sans" panose="020B0606030504020204" pitchFamily="34" charset="0"/>
                <a:ea typeface="Open Sans" panose="020B0606030504020204" pitchFamily="34" charset="0"/>
                <a:cs typeface="Open Sans" panose="020B0606030504020204" pitchFamily="34" charset="0"/>
              </a:rPr>
              <a:t> MBSR. O.W. Barth eBook.</a:t>
            </a:r>
          </a:p>
          <a:p>
            <a:pPr algn="l">
              <a:lnSpc>
                <a:spcPts val="1650"/>
              </a:lnSpc>
            </a:pPr>
            <a:r>
              <a:rPr lang="en-US" sz="1200" spc="12" dirty="0">
                <a:latin typeface="Open Sans" panose="020B0606030504020204" pitchFamily="34" charset="0"/>
                <a:ea typeface="Open Sans" panose="020B0606030504020204" pitchFamily="34" charset="0"/>
                <a:cs typeface="Open Sans" panose="020B0606030504020204" pitchFamily="34" charset="0"/>
              </a:rPr>
              <a:t>Mohammadi </a:t>
            </a:r>
            <a:r>
              <a:rPr lang="en-US" sz="1200" spc="12" dirty="0" err="1">
                <a:latin typeface="Open Sans" panose="020B0606030504020204" pitchFamily="34" charset="0"/>
                <a:ea typeface="Open Sans" panose="020B0606030504020204" pitchFamily="34" charset="0"/>
                <a:cs typeface="Open Sans" panose="020B0606030504020204" pitchFamily="34" charset="0"/>
              </a:rPr>
              <a:t>Bytamar</a:t>
            </a:r>
            <a:r>
              <a:rPr lang="en-US" sz="1200" spc="12" dirty="0">
                <a:latin typeface="Open Sans" panose="020B0606030504020204" pitchFamily="34" charset="0"/>
                <a:ea typeface="Open Sans" panose="020B0606030504020204" pitchFamily="34" charset="0"/>
                <a:cs typeface="Open Sans" panose="020B0606030504020204" pitchFamily="34" charset="0"/>
              </a:rPr>
              <a:t>, J., </a:t>
            </a:r>
            <a:r>
              <a:rPr lang="en-US" sz="1200" spc="12" dirty="0" err="1">
                <a:latin typeface="Open Sans" panose="020B0606030504020204" pitchFamily="34" charset="0"/>
                <a:ea typeface="Open Sans" panose="020B0606030504020204" pitchFamily="34" charset="0"/>
                <a:cs typeface="Open Sans" panose="020B0606030504020204" pitchFamily="34" charset="0"/>
              </a:rPr>
              <a:t>Saed</a:t>
            </a:r>
            <a:r>
              <a:rPr lang="en-US" sz="1200" spc="12" dirty="0">
                <a:latin typeface="Open Sans" panose="020B0606030504020204" pitchFamily="34" charset="0"/>
                <a:ea typeface="Open Sans" panose="020B0606030504020204" pitchFamily="34" charset="0"/>
                <a:cs typeface="Open Sans" panose="020B0606030504020204" pitchFamily="34" charset="0"/>
              </a:rPr>
              <a:t>, O., &amp; </a:t>
            </a:r>
            <a:r>
              <a:rPr lang="en-US" sz="1200" spc="12" dirty="0" err="1">
                <a:latin typeface="Open Sans" panose="020B0606030504020204" pitchFamily="34" charset="0"/>
                <a:ea typeface="Open Sans" panose="020B0606030504020204" pitchFamily="34" charset="0"/>
                <a:cs typeface="Open Sans" panose="020B0606030504020204" pitchFamily="34" charset="0"/>
              </a:rPr>
              <a:t>Khakpoor</a:t>
            </a:r>
            <a:r>
              <a:rPr lang="en-US" sz="1200" spc="12" dirty="0">
                <a:latin typeface="Open Sans" panose="020B0606030504020204" pitchFamily="34" charset="0"/>
                <a:ea typeface="Open Sans" panose="020B0606030504020204" pitchFamily="34" charset="0"/>
                <a:cs typeface="Open Sans" panose="020B0606030504020204" pitchFamily="34" charset="0"/>
              </a:rPr>
              <a:t>, S. (2020). Emotion regulation difficulties and academic procrastination. Frontiers in psychology, 11, 524588.</a:t>
            </a:r>
          </a:p>
          <a:p>
            <a:pPr algn="l">
              <a:lnSpc>
                <a:spcPts val="1650"/>
              </a:lnSpc>
            </a:pPr>
            <a:r>
              <a:rPr lang="en-US" sz="1200" spc="12" dirty="0">
                <a:latin typeface="Open Sans" panose="020B0606030504020204" pitchFamily="34" charset="0"/>
                <a:ea typeface="Open Sans" panose="020B0606030504020204" pitchFamily="34" charset="0"/>
                <a:cs typeface="Open Sans" panose="020B0606030504020204" pitchFamily="34" charset="0"/>
              </a:rPr>
              <a:t>Weil, A. (2017). Three breathing exercises. </a:t>
            </a:r>
            <a:r>
              <a:rPr lang="en-US" sz="1200" spc="12" dirty="0" err="1">
                <a:latin typeface="Open Sans" panose="020B0606030504020204" pitchFamily="34" charset="0"/>
                <a:ea typeface="Open Sans" panose="020B0606030504020204" pitchFamily="34" charset="0"/>
                <a:cs typeface="Open Sans" panose="020B0606030504020204" pitchFamily="34" charset="0"/>
              </a:rPr>
              <a:t>DrWeil</a:t>
            </a:r>
            <a:r>
              <a:rPr lang="en-US" sz="1200" spc="12" dirty="0">
                <a:latin typeface="Open Sans" panose="020B0606030504020204" pitchFamily="34" charset="0"/>
                <a:ea typeface="Open Sans" panose="020B0606030504020204" pitchFamily="34" charset="0"/>
                <a:cs typeface="Open Sans" panose="020B0606030504020204" pitchFamily="34" charset="0"/>
              </a:rPr>
              <a:t>. com.</a:t>
            </a:r>
          </a:p>
          <a:p>
            <a:pPr algn="l">
              <a:lnSpc>
                <a:spcPts val="1650"/>
              </a:lnSpc>
            </a:pPr>
            <a:r>
              <a:rPr lang="en-US" sz="1200" spc="12" dirty="0" err="1">
                <a:latin typeface="Open Sans" panose="020B0606030504020204" pitchFamily="34" charset="0"/>
                <a:ea typeface="Open Sans" panose="020B0606030504020204" pitchFamily="34" charset="0"/>
                <a:cs typeface="Open Sans" panose="020B0606030504020204" pitchFamily="34" charset="0"/>
              </a:rPr>
              <a:t>Wypych</a:t>
            </a:r>
            <a:r>
              <a:rPr lang="en-US" sz="1200" spc="12" dirty="0">
                <a:latin typeface="Open Sans" panose="020B0606030504020204" pitchFamily="34" charset="0"/>
                <a:ea typeface="Open Sans" panose="020B0606030504020204" pitchFamily="34" charset="0"/>
                <a:cs typeface="Open Sans" panose="020B0606030504020204" pitchFamily="34" charset="0"/>
              </a:rPr>
              <a:t>, M., </a:t>
            </a:r>
            <a:r>
              <a:rPr lang="en-US" sz="1200" spc="12" dirty="0" err="1">
                <a:latin typeface="Open Sans" panose="020B0606030504020204" pitchFamily="34" charset="0"/>
                <a:ea typeface="Open Sans" panose="020B0606030504020204" pitchFamily="34" charset="0"/>
                <a:cs typeface="Open Sans" panose="020B0606030504020204" pitchFamily="34" charset="0"/>
              </a:rPr>
              <a:t>Matuszewski</a:t>
            </a:r>
            <a:r>
              <a:rPr lang="en-US" sz="1200" spc="12" dirty="0">
                <a:latin typeface="Open Sans" panose="020B0606030504020204" pitchFamily="34" charset="0"/>
                <a:ea typeface="Open Sans" panose="020B0606030504020204" pitchFamily="34" charset="0"/>
                <a:cs typeface="Open Sans" panose="020B0606030504020204" pitchFamily="34" charset="0"/>
              </a:rPr>
              <a:t>, J., &amp; Dragan, W. (2018). Roles of impulsivity, motivation, and emotion regulation in procrastination–path analysis and comparison between students and non-students. Frontiers in psychology, 9, 891.</a:t>
            </a:r>
          </a:p>
        </p:txBody>
      </p:sp>
      <p:sp>
        <p:nvSpPr>
          <p:cNvPr id="5" name="TextBox 3">
            <a:extLst>
              <a:ext uri="{FF2B5EF4-FFF2-40B4-BE49-F238E27FC236}">
                <a16:creationId xmlns:a16="http://schemas.microsoft.com/office/drawing/2014/main" id="{3FC4392D-9EBA-EC43-139E-6CF8FC4DECE9}"/>
              </a:ext>
            </a:extLst>
          </p:cNvPr>
          <p:cNvSpPr txBox="1"/>
          <p:nvPr/>
        </p:nvSpPr>
        <p:spPr>
          <a:xfrm>
            <a:off x="1028700" y="8339832"/>
            <a:ext cx="13335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Bildquellen</a:t>
            </a:r>
            <a:endParaRPr lang="en-US" sz="1599" dirty="0">
              <a:solidFill>
                <a:srgbClr val="000000"/>
              </a:solidFill>
              <a:latin typeface="Open Sans Bold"/>
            </a:endParaRPr>
          </a:p>
        </p:txBody>
      </p:sp>
      <p:sp>
        <p:nvSpPr>
          <p:cNvPr id="6" name="TextBox 4">
            <a:extLst>
              <a:ext uri="{FF2B5EF4-FFF2-40B4-BE49-F238E27FC236}">
                <a16:creationId xmlns:a16="http://schemas.microsoft.com/office/drawing/2014/main" id="{D7BED14D-F53D-CC35-368E-4C93CB97D4CA}"/>
              </a:ext>
            </a:extLst>
          </p:cNvPr>
          <p:cNvSpPr txBox="1"/>
          <p:nvPr/>
        </p:nvSpPr>
        <p:spPr>
          <a:xfrm>
            <a:off x="1028700" y="8833427"/>
            <a:ext cx="16584358" cy="1027204"/>
          </a:xfrm>
          <a:prstGeom prst="rect">
            <a:avLst/>
          </a:prstGeom>
        </p:spPr>
        <p:txBody>
          <a:bodyPr lIns="0" tIns="0" rIns="0" bIns="0" rtlCol="0" anchor="t">
            <a:spAutoFit/>
          </a:bodyPr>
          <a:lstStyle/>
          <a:p>
            <a:pPr>
              <a:lnSpc>
                <a:spcPts val="2800"/>
              </a:lnSpc>
            </a:pPr>
            <a:r>
              <a:rPr lang="de-DE" sz="1200" spc="12" dirty="0">
                <a:latin typeface="Open Sans" panose="020B0606030504020204" pitchFamily="34" charset="0"/>
                <a:ea typeface="Open Sans" panose="020B0606030504020204" pitchFamily="34" charset="0"/>
                <a:cs typeface="Open Sans" panose="020B0606030504020204" pitchFamily="34" charset="0"/>
              </a:rPr>
              <a:t>Alle Bilder lizenzfrei über…</a:t>
            </a:r>
          </a:p>
          <a:p>
            <a:pPr>
              <a:lnSpc>
                <a:spcPts val="2800"/>
              </a:lnSpc>
            </a:pPr>
            <a:r>
              <a:rPr lang="de-DE" sz="1200" spc="12" dirty="0" err="1">
                <a:latin typeface="Open Sans" panose="020B0606030504020204" pitchFamily="34" charset="0"/>
                <a:ea typeface="Open Sans" panose="020B0606030504020204" pitchFamily="34" charset="0"/>
                <a:cs typeface="Open Sans" panose="020B0606030504020204" pitchFamily="34" charset="0"/>
              </a:rPr>
              <a:t>www.canva.com</a:t>
            </a:r>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pPr>
              <a:lnSpc>
                <a:spcPts val="2800"/>
              </a:lnSpc>
            </a:pPr>
            <a:r>
              <a:rPr lang="de-DE" sz="1200" spc="12" dirty="0" err="1">
                <a:latin typeface="Open Sans" panose="020B0606030504020204" pitchFamily="34" charset="0"/>
                <a:ea typeface="Open Sans" panose="020B0606030504020204" pitchFamily="34" charset="0"/>
                <a:cs typeface="Open Sans" panose="020B0606030504020204" pitchFamily="34" charset="0"/>
              </a:rPr>
              <a:t>www.pexels.com</a:t>
            </a:r>
            <a:r>
              <a:rPr lang="de-DE" sz="1200" spc="12" dirty="0">
                <a:latin typeface="Open Sans" panose="020B0606030504020204" pitchFamily="34" charset="0"/>
                <a:ea typeface="Open Sans" panose="020B0606030504020204" pitchFamily="34" charset="0"/>
                <a:cs typeface="Open Sans" panose="020B0606030504020204" pitchFamily="34" charset="0"/>
              </a:rPr>
              <a:t>/de-de/@</a:t>
            </a:r>
            <a:r>
              <a:rPr lang="de-DE" sz="1200" spc="12" dirty="0" err="1">
                <a:latin typeface="Open Sans" panose="020B0606030504020204" pitchFamily="34" charset="0"/>
                <a:ea typeface="Open Sans" panose="020B0606030504020204" pitchFamily="34" charset="0"/>
                <a:cs typeface="Open Sans" panose="020B0606030504020204" pitchFamily="34" charset="0"/>
              </a:rPr>
              <a:t>cottonbro</a:t>
            </a:r>
            <a:r>
              <a:rPr lang="de-DE" sz="1200" spc="12" dirty="0">
                <a:latin typeface="Open Sans" panose="020B0606030504020204" pitchFamily="34" charset="0"/>
                <a:ea typeface="Open Sans" panose="020B0606030504020204" pitchFamily="34" charset="0"/>
                <a:cs typeface="Open Sans" panose="020B0606030504020204" pitchFamily="34" charset="0"/>
              </a:rPr>
              <a:t>/</a:t>
            </a:r>
            <a:endParaRPr lang="en-US" sz="1200" spc="12"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1730285" y="1745428"/>
            <a:ext cx="6553200" cy="8541572"/>
          </a:xfrm>
          <a:custGeom>
            <a:avLst/>
            <a:gdLst/>
            <a:ahLst/>
            <a:cxnLst/>
            <a:rect l="l" t="t" r="r" b="b"/>
            <a:pathLst>
              <a:path w="6553200" h="8541572">
                <a:moveTo>
                  <a:pt x="0" y="0"/>
                </a:moveTo>
                <a:lnTo>
                  <a:pt x="6553200" y="0"/>
                </a:lnTo>
                <a:lnTo>
                  <a:pt x="6553200" y="8541572"/>
                </a:lnTo>
                <a:lnTo>
                  <a:pt x="0" y="8541572"/>
                </a:lnTo>
                <a:lnTo>
                  <a:pt x="0" y="0"/>
                </a:lnTo>
                <a:close/>
              </a:path>
            </a:pathLst>
          </a:custGeom>
          <a:blipFill>
            <a:blip r:embed="rId4"/>
            <a:stretch>
              <a:fillRect t="-7580" b="-7612"/>
            </a:stretch>
          </a:blipFill>
        </p:spPr>
      </p:sp>
      <p:sp>
        <p:nvSpPr>
          <p:cNvPr id="10" name="Freeform 10"/>
          <p:cNvSpPr/>
          <p:nvPr/>
        </p:nvSpPr>
        <p:spPr>
          <a:xfrm>
            <a:off x="11730285" y="1591437"/>
            <a:ext cx="6553200" cy="8695563"/>
          </a:xfrm>
          <a:custGeom>
            <a:avLst/>
            <a:gdLst/>
            <a:ahLst/>
            <a:cxnLst/>
            <a:rect l="l" t="t" r="r" b="b"/>
            <a:pathLst>
              <a:path w="6553200" h="8695563">
                <a:moveTo>
                  <a:pt x="0" y="0"/>
                </a:moveTo>
                <a:lnTo>
                  <a:pt x="6553200" y="0"/>
                </a:lnTo>
                <a:lnTo>
                  <a:pt x="6553200" y="8695563"/>
                </a:lnTo>
                <a:lnTo>
                  <a:pt x="0" y="8695563"/>
                </a:lnTo>
                <a:lnTo>
                  <a:pt x="0" y="0"/>
                </a:lnTo>
                <a:close/>
              </a:path>
            </a:pathLst>
          </a:custGeom>
          <a:blipFill>
            <a:blip r:embed="rId5"/>
            <a:stretch>
              <a:fillRect l="-60515" r="-54890" b="-8224"/>
            </a:stretch>
          </a:blipFill>
        </p:spPr>
      </p:sp>
      <p:sp>
        <p:nvSpPr>
          <p:cNvPr id="13" name="TextBox 13"/>
          <p:cNvSpPr txBox="1"/>
          <p:nvPr/>
        </p:nvSpPr>
        <p:spPr>
          <a:xfrm>
            <a:off x="1028700" y="3255390"/>
            <a:ext cx="9536825" cy="1916807"/>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Lernziele</a:t>
            </a:r>
          </a:p>
          <a:p>
            <a:pPr marL="457200" indent="-457200" algn="l">
              <a:lnSpc>
                <a:spcPts val="3750"/>
              </a:lnSpc>
              <a:buFont typeface="Arial" panose="020B0604020202020204" pitchFamily="34" charset="0"/>
              <a:buChar char="•"/>
            </a:pPr>
            <a:r>
              <a:rPr lang="de-DE" sz="2700" dirty="0">
                <a:solidFill>
                  <a:srgbClr val="000000"/>
                </a:solidFill>
                <a:latin typeface="Open Sans Light"/>
              </a:rPr>
              <a:t>Stressbewältigungsmethoden</a:t>
            </a:r>
          </a:p>
          <a:p>
            <a:pPr marL="457200" indent="-457200" algn="l">
              <a:lnSpc>
                <a:spcPts val="3750"/>
              </a:lnSpc>
              <a:buFont typeface="Arial" panose="020B0604020202020204" pitchFamily="34" charset="0"/>
              <a:buChar char="•"/>
            </a:pPr>
            <a:r>
              <a:rPr lang="de-DE" sz="2700" dirty="0">
                <a:solidFill>
                  <a:srgbClr val="000000"/>
                </a:solidFill>
                <a:latin typeface="Open Sans Light"/>
              </a:rPr>
              <a:t>Erfolgreicher Umgang mit Prokrastination</a:t>
            </a:r>
          </a:p>
          <a:p>
            <a:pPr marL="457200" indent="-457200" algn="l">
              <a:lnSpc>
                <a:spcPts val="3750"/>
              </a:lnSpc>
              <a:buFont typeface="Arial" panose="020B0604020202020204" pitchFamily="34" charset="0"/>
              <a:buChar char="•"/>
            </a:pPr>
            <a:r>
              <a:rPr lang="de-DE" sz="2700" dirty="0">
                <a:solidFill>
                  <a:srgbClr val="000000"/>
                </a:solidFill>
                <a:latin typeface="Open Sans Light"/>
              </a:rPr>
              <a:t>Achtsamkeitsübungen für Anspannungssituationen</a:t>
            </a: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en-US" sz="7000" dirty="0">
                <a:solidFill>
                  <a:srgbClr val="444A72"/>
                </a:solidFill>
                <a:latin typeface="Open Sans Bold"/>
              </a:rPr>
              <a:t>(</a:t>
            </a:r>
            <a:r>
              <a:rPr lang="en-US" sz="7000" dirty="0" err="1">
                <a:solidFill>
                  <a:srgbClr val="444A72"/>
                </a:solidFill>
                <a:latin typeface="Open Sans Bold"/>
              </a:rPr>
              <a:t>Prüfungs</a:t>
            </a:r>
            <a:r>
              <a:rPr lang="en-US" sz="7000" dirty="0">
                <a:solidFill>
                  <a:srgbClr val="444A72"/>
                </a:solidFill>
                <a:latin typeface="Open Sans Bold"/>
              </a:rPr>
              <a:t>-) Stress</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MODUL 3</a:t>
            </a:r>
          </a:p>
        </p:txBody>
      </p:sp>
      <p:sp>
        <p:nvSpPr>
          <p:cNvPr id="20" name="TextBox 13">
            <a:extLst>
              <a:ext uri="{FF2B5EF4-FFF2-40B4-BE49-F238E27FC236}">
                <a16:creationId xmlns:a16="http://schemas.microsoft.com/office/drawing/2014/main" id="{922F1E9C-277A-59FC-0AA3-7F76986436E2}"/>
              </a:ext>
            </a:extLst>
          </p:cNvPr>
          <p:cNvSpPr txBox="1"/>
          <p:nvPr/>
        </p:nvSpPr>
        <p:spPr>
          <a:xfrm>
            <a:off x="1028699" y="5624203"/>
            <a:ext cx="9536825" cy="1429494"/>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Material</a:t>
            </a:r>
          </a:p>
          <a:p>
            <a:pPr marL="457200" indent="-457200" algn="l">
              <a:lnSpc>
                <a:spcPts val="3750"/>
              </a:lnSpc>
              <a:buFont typeface="Arial" panose="020B0604020202020204" pitchFamily="34" charset="0"/>
              <a:buChar char="•"/>
            </a:pPr>
            <a:r>
              <a:rPr lang="de-DE" sz="2700" dirty="0">
                <a:solidFill>
                  <a:srgbClr val="000000"/>
                </a:solidFill>
                <a:latin typeface="Open Sans Light"/>
              </a:rPr>
              <a:t>Blogbeiträge</a:t>
            </a:r>
          </a:p>
          <a:p>
            <a:pPr marL="457200" indent="-457200" algn="l">
              <a:lnSpc>
                <a:spcPts val="3750"/>
              </a:lnSpc>
              <a:buFont typeface="Arial" panose="020B0604020202020204" pitchFamily="34" charset="0"/>
              <a:buChar char="•"/>
            </a:pPr>
            <a:r>
              <a:rPr lang="de-DE" sz="2700" dirty="0">
                <a:solidFill>
                  <a:srgbClr val="000000"/>
                </a:solidFill>
                <a:latin typeface="Open Sans Light"/>
              </a:rPr>
              <a:t>Workbook</a:t>
            </a:r>
          </a:p>
        </p:txBody>
      </p:sp>
      <p:sp>
        <p:nvSpPr>
          <p:cNvPr id="21" name="TextBox 13">
            <a:extLst>
              <a:ext uri="{FF2B5EF4-FFF2-40B4-BE49-F238E27FC236}">
                <a16:creationId xmlns:a16="http://schemas.microsoft.com/office/drawing/2014/main" id="{8C078801-B732-577E-9CF6-4411633DB7B3}"/>
              </a:ext>
            </a:extLst>
          </p:cNvPr>
          <p:cNvSpPr txBox="1"/>
          <p:nvPr/>
        </p:nvSpPr>
        <p:spPr>
          <a:xfrm>
            <a:off x="1028698" y="7505703"/>
            <a:ext cx="9536825" cy="942181"/>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Reflexionssession</a:t>
            </a:r>
          </a:p>
          <a:p>
            <a:pPr marL="457200" indent="-457200" algn="l">
              <a:lnSpc>
                <a:spcPts val="3750"/>
              </a:lnSpc>
              <a:buFont typeface="Arial" panose="020B0604020202020204" pitchFamily="34" charset="0"/>
              <a:buChar char="•"/>
            </a:pPr>
            <a:r>
              <a:rPr lang="de-DE" sz="2700" dirty="0">
                <a:solidFill>
                  <a:srgbClr val="000000"/>
                </a:solidFill>
                <a:latin typeface="Open Sans Light"/>
              </a:rPr>
              <a:t>26. Juni, 19 Uhr über Zoom</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3241519"/>
            <a:ext cx="16251231" cy="6966587"/>
          </a:xfrm>
          <a:prstGeom prst="rect">
            <a:avLst/>
          </a:prstGeom>
        </p:spPr>
        <p:txBody>
          <a:bodyPr lIns="0" tIns="0" rIns="0" bIns="0" rtlCol="0" anchor="t">
            <a:spAutoFit/>
          </a:bodyPr>
          <a:lstStyle/>
          <a:p>
            <a:pPr algn="l">
              <a:lnSpc>
                <a:spcPts val="4200"/>
              </a:lnSpc>
            </a:pPr>
            <a:r>
              <a:rPr lang="de-DE" sz="3000" b="1" spc="30" dirty="0">
                <a:solidFill>
                  <a:srgbClr val="F1EFEB"/>
                </a:solidFill>
                <a:latin typeface="Open Sans Light"/>
              </a:rPr>
              <a:t>Auf Moderationskarten: </a:t>
            </a:r>
          </a:p>
          <a:p>
            <a:pPr algn="just">
              <a:lnSpc>
                <a:spcPts val="4200"/>
              </a:lnSpc>
            </a:pPr>
            <a:endParaRPr lang="de-DE" sz="3000" spc="30" dirty="0">
              <a:solidFill>
                <a:srgbClr val="F1EFEB"/>
              </a:solidFill>
              <a:latin typeface="Open Sans Light"/>
            </a:endParaRPr>
          </a:p>
          <a:p>
            <a:pPr marL="514350" indent="-514350" algn="just">
              <a:lnSpc>
                <a:spcPts val="4200"/>
              </a:lnSpc>
              <a:buAutoNum type="arabicParenR"/>
            </a:pPr>
            <a:r>
              <a:rPr lang="de-DE" sz="3000" spc="30" dirty="0">
                <a:solidFill>
                  <a:srgbClr val="F1EFEB"/>
                </a:solidFill>
                <a:latin typeface="Open Sans Light"/>
              </a:rPr>
              <a:t>Was sind eure Gründe und Motive für die Teilnahme am Workshop / an der Workshopreihe?</a:t>
            </a:r>
          </a:p>
          <a:p>
            <a:pPr marL="514350" indent="-514350" algn="just">
              <a:lnSpc>
                <a:spcPts val="4200"/>
              </a:lnSpc>
              <a:buAutoNum type="arabicParenR"/>
            </a:pPr>
            <a:endParaRPr lang="de-DE" sz="3000" spc="30" dirty="0">
              <a:solidFill>
                <a:srgbClr val="F1EFEB"/>
              </a:solidFill>
              <a:latin typeface="Open Sans Light"/>
            </a:endParaRPr>
          </a:p>
          <a:p>
            <a:pPr marL="514350" indent="-514350" algn="just">
              <a:lnSpc>
                <a:spcPts val="4200"/>
              </a:lnSpc>
              <a:buAutoNum type="arabicParenR"/>
            </a:pPr>
            <a:r>
              <a:rPr lang="de-DE" sz="3000" spc="30" dirty="0">
                <a:solidFill>
                  <a:srgbClr val="F1EFEB"/>
                </a:solidFill>
                <a:latin typeface="Open Sans Light"/>
              </a:rPr>
              <a:t>Was wünscht ihr euch durch eure Teilnahme an dem Workshop / an der Workshopreihe? </a:t>
            </a:r>
          </a:p>
          <a:p>
            <a:pPr algn="just">
              <a:lnSpc>
                <a:spcPts val="4200"/>
              </a:lnSpc>
            </a:pPr>
            <a:endParaRPr lang="de-DE" sz="3000" spc="30" dirty="0">
              <a:solidFill>
                <a:srgbClr val="F1EFEB"/>
              </a:solidFill>
              <a:latin typeface="Open Sans Light"/>
            </a:endParaRPr>
          </a:p>
          <a:p>
            <a:pPr algn="just">
              <a:lnSpc>
                <a:spcPts val="4200"/>
              </a:lnSpc>
            </a:pPr>
            <a:r>
              <a:rPr lang="de-DE" sz="3000" b="1" spc="30" dirty="0">
                <a:solidFill>
                  <a:srgbClr val="F1EFEB"/>
                </a:solidFill>
                <a:latin typeface="Open Sans Light"/>
              </a:rPr>
              <a:t>Im Plenum: </a:t>
            </a:r>
          </a:p>
          <a:p>
            <a:pPr algn="just">
              <a:lnSpc>
                <a:spcPts val="4200"/>
              </a:lnSpc>
            </a:pPr>
            <a:endParaRPr lang="de-DE" sz="3000" spc="30" dirty="0">
              <a:solidFill>
                <a:srgbClr val="F1EFEB"/>
              </a:solidFill>
              <a:latin typeface="Open Sans Light"/>
            </a:endParaRPr>
          </a:p>
          <a:p>
            <a:pPr marL="514350" indent="-514350" algn="just">
              <a:lnSpc>
                <a:spcPts val="4200"/>
              </a:lnSpc>
              <a:buFont typeface="+mj-lt"/>
              <a:buAutoNum type="arabicParenR" startAt="3"/>
            </a:pPr>
            <a:r>
              <a:rPr lang="de-DE" sz="3000" spc="30" dirty="0">
                <a:solidFill>
                  <a:srgbClr val="F1EFEB"/>
                </a:solidFill>
                <a:latin typeface="Open Sans Light"/>
              </a:rPr>
              <a:t>Habt ihr euch schon einmal mit dem Thema Prüfungsstress beschäftigt? Was wisst ihr schon dazu? </a:t>
            </a:r>
          </a:p>
          <a:p>
            <a:pPr marL="514350" indent="-514350" algn="just">
              <a:lnSpc>
                <a:spcPts val="4200"/>
              </a:lnSpc>
              <a:buAutoNum type="arabicParenR" startAt="3"/>
            </a:pPr>
            <a:endParaRPr lang="de-DE" sz="3000" spc="30" dirty="0">
              <a:solidFill>
                <a:srgbClr val="F1EFEB"/>
              </a:solidFill>
              <a:latin typeface="Open Sans Light"/>
            </a:endParaRPr>
          </a:p>
          <a:p>
            <a:pPr marL="514350" indent="-514350" algn="just">
              <a:lnSpc>
                <a:spcPts val="4200"/>
              </a:lnSpc>
              <a:buAutoNum type="arabicParenR" startAt="3"/>
            </a:pPr>
            <a:endParaRPr lang="de-DE" sz="3000" spc="30" dirty="0">
              <a:solidFill>
                <a:srgbClr val="F1EFEB"/>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Reflexion</a:t>
            </a:r>
            <a:r>
              <a:rPr lang="en-US" sz="7000" dirty="0">
                <a:solidFill>
                  <a:schemeClr val="bg1"/>
                </a:solidFill>
                <a:latin typeface="Open Sans Bold"/>
              </a:rPr>
              <a:t> </a:t>
            </a:r>
            <a:r>
              <a:rPr lang="de-DE" sz="7000" dirty="0">
                <a:solidFill>
                  <a:schemeClr val="bg1"/>
                </a:solidFill>
                <a:latin typeface="Open Sans Bold"/>
              </a:rPr>
              <a:t>im</a:t>
            </a:r>
            <a:r>
              <a:rPr lang="en-US" sz="7000" dirty="0">
                <a:solidFill>
                  <a:schemeClr val="bg1"/>
                </a:solidFill>
                <a:latin typeface="Open Sans Bold"/>
              </a:rPr>
              <a:t> Plenum</a:t>
            </a: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14" name="TextBox 10">
            <a:extLst>
              <a:ext uri="{FF2B5EF4-FFF2-40B4-BE49-F238E27FC236}">
                <a16:creationId xmlns:a16="http://schemas.microsoft.com/office/drawing/2014/main" id="{D39CC892-8E49-775C-8304-34BEA25E997B}"/>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Protokoll</a:t>
            </a:r>
            <a:endParaRPr lang="en-US" sz="7000" dirty="0">
              <a:solidFill>
                <a:srgbClr val="444A72"/>
              </a:solidFill>
              <a:latin typeface="Open Sans Bold"/>
            </a:endParaRPr>
          </a:p>
        </p:txBody>
      </p:sp>
      <p:sp>
        <p:nvSpPr>
          <p:cNvPr id="15" name="TextBox 13">
            <a:extLst>
              <a:ext uri="{FF2B5EF4-FFF2-40B4-BE49-F238E27FC236}">
                <a16:creationId xmlns:a16="http://schemas.microsoft.com/office/drawing/2014/main" id="{143C1176-2817-3798-2D0D-BE09854DCCFF}"/>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UMGANG MIT (PRÜFUNGS-) STRESS </a:t>
            </a:r>
          </a:p>
        </p:txBody>
      </p:sp>
      <p:pic>
        <p:nvPicPr>
          <p:cNvPr id="3" name="Grafik 2" descr="Ein Bild, das Text, Klebezettel, Whiteboard, Kinderkunst enthält.&#10;&#10;Automatisch generierte Beschreibung">
            <a:extLst>
              <a:ext uri="{FF2B5EF4-FFF2-40B4-BE49-F238E27FC236}">
                <a16:creationId xmlns:a16="http://schemas.microsoft.com/office/drawing/2014/main" id="{574F028E-C2C5-ACC4-CA3B-A9682AE8BD9C}"/>
              </a:ext>
            </a:extLst>
          </p:cNvPr>
          <p:cNvPicPr>
            <a:picLocks noChangeAspect="1"/>
          </p:cNvPicPr>
          <p:nvPr/>
        </p:nvPicPr>
        <p:blipFill rotWithShape="1">
          <a:blip r:embed="rId3">
            <a:extLst>
              <a:ext uri="{28A0092B-C50C-407E-A947-70E740481C1C}">
                <a14:useLocalDpi xmlns:a14="http://schemas.microsoft.com/office/drawing/2010/main" val="0"/>
              </a:ext>
            </a:extLst>
          </a:blip>
          <a:srcRect l="16288" t="4420" r="7197"/>
          <a:stretch/>
        </p:blipFill>
        <p:spPr>
          <a:xfrm rot="5400000">
            <a:off x="801310" y="2582048"/>
            <a:ext cx="7205147" cy="6750367"/>
          </a:xfrm>
          <a:prstGeom prst="rect">
            <a:avLst/>
          </a:prstGeom>
        </p:spPr>
      </p:pic>
      <p:sp>
        <p:nvSpPr>
          <p:cNvPr id="7" name="Foliennummernplatzhalter 6">
            <a:extLst>
              <a:ext uri="{FF2B5EF4-FFF2-40B4-BE49-F238E27FC236}">
                <a16:creationId xmlns:a16="http://schemas.microsoft.com/office/drawing/2014/main" id="{5E35862F-5E03-3C09-F7DE-7A3AD03F3B77}"/>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175205419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877711"/>
            <a:ext cx="6525520" cy="7074503"/>
            <a:chOff x="0" y="0"/>
            <a:chExt cx="8700694" cy="9432671"/>
          </a:xfrm>
        </p:grpSpPr>
        <p:sp>
          <p:nvSpPr>
            <p:cNvPr id="3" name="Freeform 3"/>
            <p:cNvSpPr/>
            <p:nvPr/>
          </p:nvSpPr>
          <p:spPr>
            <a:xfrm>
              <a:off x="0" y="0"/>
              <a:ext cx="8700643" cy="9432671"/>
            </a:xfrm>
            <a:custGeom>
              <a:avLst/>
              <a:gdLst/>
              <a:ahLst/>
              <a:cxnLst/>
              <a:rect l="l" t="t" r="r" b="b"/>
              <a:pathLst>
                <a:path w="8700643" h="9432671">
                  <a:moveTo>
                    <a:pt x="4350385" y="0"/>
                  </a:moveTo>
                  <a:cubicBezTo>
                    <a:pt x="1946910" y="0"/>
                    <a:pt x="0" y="1946910"/>
                    <a:pt x="0" y="4350385"/>
                  </a:cubicBezTo>
                  <a:lnTo>
                    <a:pt x="0" y="9432671"/>
                  </a:lnTo>
                  <a:lnTo>
                    <a:pt x="8700643" y="9432671"/>
                  </a:lnTo>
                  <a:lnTo>
                    <a:pt x="8700643" y="4350385"/>
                  </a:lnTo>
                  <a:cubicBezTo>
                    <a:pt x="8700643" y="1946910"/>
                    <a:pt x="6753733" y="0"/>
                    <a:pt x="4350385" y="0"/>
                  </a:cubicBezTo>
                  <a:close/>
                </a:path>
              </a:pathLst>
            </a:custGeom>
            <a:blipFill>
              <a:blip r:embed="rId2"/>
              <a:stretch>
                <a:fillRect l="-32286" r="-32356"/>
              </a:stretch>
            </a:blipFill>
          </p:spPr>
        </p:sp>
      </p:grpSp>
      <p:sp>
        <p:nvSpPr>
          <p:cNvPr id="4" name="TextBox 4"/>
          <p:cNvSpPr txBox="1"/>
          <p:nvPr/>
        </p:nvSpPr>
        <p:spPr>
          <a:xfrm>
            <a:off x="10622547" y="5033467"/>
            <a:ext cx="5339296" cy="1105367"/>
          </a:xfrm>
          <a:prstGeom prst="rect">
            <a:avLst/>
          </a:prstGeom>
        </p:spPr>
        <p:txBody>
          <a:bodyPr lIns="0" tIns="0" rIns="0" bIns="0" rtlCol="0" anchor="t">
            <a:spAutoFit/>
          </a:bodyPr>
          <a:lstStyle/>
          <a:p>
            <a:pPr algn="l">
              <a:lnSpc>
                <a:spcPts val="3499"/>
              </a:lnSpc>
            </a:pPr>
            <a:r>
              <a:rPr lang="en-US" sz="6999" dirty="0">
                <a:solidFill>
                  <a:srgbClr val="444A72"/>
                </a:solidFill>
                <a:latin typeface="Open Sans Bold"/>
              </a:rPr>
              <a:t>SELBSTTEST </a:t>
            </a:r>
          </a:p>
          <a:p>
            <a:pPr algn="ctr">
              <a:lnSpc>
                <a:spcPts val="5998"/>
              </a:lnSpc>
            </a:pPr>
            <a:r>
              <a:rPr lang="en-US" sz="2399" spc="479" dirty="0">
                <a:latin typeface="Open Sans"/>
              </a:rPr>
              <a:t>PART 1</a:t>
            </a:r>
          </a:p>
        </p:txBody>
      </p:sp>
      <p:sp>
        <p:nvSpPr>
          <p:cNvPr id="7" name="Foliennummernplatzhalter 6">
            <a:extLst>
              <a:ext uri="{FF2B5EF4-FFF2-40B4-BE49-F238E27FC236}">
                <a16:creationId xmlns:a16="http://schemas.microsoft.com/office/drawing/2014/main" id="{2F59BBC5-6E49-40F7-0855-5DBD24216D74}"/>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35564" y="4891860"/>
            <a:ext cx="16251231" cy="503279"/>
          </a:xfrm>
          <a:prstGeom prst="rect">
            <a:avLst/>
          </a:prstGeom>
        </p:spPr>
        <p:txBody>
          <a:bodyPr lIns="0" tIns="0" rIns="0" bIns="0" rtlCol="0" anchor="t">
            <a:spAutoFit/>
          </a:bodyPr>
          <a:lstStyle/>
          <a:p>
            <a:pPr algn="ctr">
              <a:lnSpc>
                <a:spcPts val="4200"/>
              </a:lnSpc>
            </a:pPr>
            <a:r>
              <a:rPr lang="de-DE" sz="3000" b="1" spc="30" dirty="0">
                <a:solidFill>
                  <a:srgbClr val="F1EFEB"/>
                </a:solidFill>
                <a:latin typeface="Open Sans Light"/>
              </a:rPr>
              <a:t>Macht den Selbsttest zum Thema Stress im Workbook!</a:t>
            </a:r>
            <a:endParaRPr lang="de-DE" sz="3000" spc="30" dirty="0">
              <a:solidFill>
                <a:srgbClr val="F1EFEB"/>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Einzelarbeit</a:t>
            </a:r>
            <a:endParaRPr lang="en-US" sz="7000" dirty="0">
              <a:solidFill>
                <a:schemeClr val="bg1"/>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UMGANG MIT (PRÜFUNGS-) STRESS </a:t>
            </a:r>
          </a:p>
        </p:txBody>
      </p:sp>
    </p:spTree>
    <p:extLst>
      <p:ext uri="{BB962C8B-B14F-4D97-AF65-F5344CB8AC3E}">
        <p14:creationId xmlns:p14="http://schemas.microsoft.com/office/powerpoint/2010/main" val="385681946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1784</Words>
  <Application>Microsoft Macintosh PowerPoint</Application>
  <PresentationFormat>Benutzerdefiniert</PresentationFormat>
  <Paragraphs>356</Paragraphs>
  <Slides>46</Slides>
  <Notes>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46</vt:i4>
      </vt:variant>
    </vt:vector>
  </HeadingPairs>
  <TitlesOfParts>
    <vt:vector size="56" baseType="lpstr">
      <vt:lpstr>Open Sans</vt:lpstr>
      <vt:lpstr>Open Sans Light</vt:lpstr>
      <vt:lpstr>Open Sans Light Italics</vt:lpstr>
      <vt:lpstr>Poppins Medium</vt:lpstr>
      <vt:lpstr>Arial</vt:lpstr>
      <vt:lpstr>Moontime</vt:lpstr>
      <vt:lpstr>Open Sans Italics</vt:lpstr>
      <vt:lpstr>Open Sans Bold</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ReMind-Workshop (Prüfungs)stress.pdf</dc:title>
  <cp:lastModifiedBy>Joana Scheppe</cp:lastModifiedBy>
  <cp:revision>14</cp:revision>
  <dcterms:created xsi:type="dcterms:W3CDTF">2006-08-16T00:00:00Z</dcterms:created>
  <dcterms:modified xsi:type="dcterms:W3CDTF">2023-06-16T11:58:35Z</dcterms:modified>
  <dc:identifier>DAFlmIFHdi4</dc:identifier>
</cp:coreProperties>
</file>