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89" r:id="rId3"/>
    <p:sldMasterId id="2147483697" r:id="rId4"/>
  </p:sldMasterIdLst>
  <p:notesMasterIdLst>
    <p:notesMasterId r:id="rId17"/>
  </p:notesMasterIdLst>
  <p:handoutMasterIdLst>
    <p:handoutMasterId r:id="rId18"/>
  </p:handoutMasterIdLst>
  <p:sldIdLst>
    <p:sldId id="266" r:id="rId5"/>
    <p:sldId id="370" r:id="rId6"/>
    <p:sldId id="367" r:id="rId7"/>
    <p:sldId id="353" r:id="rId8"/>
    <p:sldId id="368" r:id="rId9"/>
    <p:sldId id="280" r:id="rId10"/>
    <p:sldId id="356" r:id="rId11"/>
    <p:sldId id="328" r:id="rId12"/>
    <p:sldId id="369" r:id="rId13"/>
    <p:sldId id="371" r:id="rId14"/>
    <p:sldId id="343" r:id="rId15"/>
    <p:sldId id="272" r:id="rId16"/>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899679C-79A3-4560-A939-AF9250D0DC49}">
          <p14:sldIdLst>
            <p14:sldId id="266"/>
            <p14:sldId id="370"/>
            <p14:sldId id="367"/>
            <p14:sldId id="353"/>
            <p14:sldId id="368"/>
            <p14:sldId id="280"/>
            <p14:sldId id="356"/>
            <p14:sldId id="328"/>
            <p14:sldId id="369"/>
            <p14:sldId id="371"/>
            <p14:sldId id="343"/>
            <p14:sldId id="272"/>
          </p14:sldIdLst>
        </p14:section>
        <p14:section name="Abschnitt ohne Titel" id="{DA41C857-2C0C-4169-A5F1-AFF7B8859AB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5EF"/>
    <a:srgbClr val="A6A6A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78261"/>
  </p:normalViewPr>
  <p:slideViewPr>
    <p:cSldViewPr snapToGrid="0">
      <p:cViewPr varScale="1">
        <p:scale>
          <a:sx n="85" d="100"/>
          <a:sy n="85" d="100"/>
        </p:scale>
        <p:origin x="15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3F42BAE-6980-48CC-8E54-FEB17438F969}" type="datetime1">
              <a:rPr lang="de-DE" smtClean="0"/>
              <a:t>05.10.23</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de-DE"/>
              <a:t>Studienbereich - Vorname Name I Event I Datum</a:t>
            </a:r>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E1EAEB3-906A-46B3-A4C2-FE8965C137C8}" type="slidenum">
              <a:rPr lang="de-DE" smtClean="0"/>
              <a:t>‹Nr.›</a:t>
            </a:fld>
            <a:endParaRPr lang="de-DE"/>
          </a:p>
        </p:txBody>
      </p:sp>
    </p:spTree>
    <p:extLst>
      <p:ext uri="{BB962C8B-B14F-4D97-AF65-F5344CB8AC3E}">
        <p14:creationId xmlns:p14="http://schemas.microsoft.com/office/powerpoint/2010/main" val="15547030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0F5D081-99F5-4E55-9335-A3F121243165}" type="datetime1">
              <a:rPr lang="de-DE" smtClean="0"/>
              <a:t>05.10.23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r>
              <a:rPr lang="de-DE"/>
              <a:t>Studienbereich - Vorname Name I Event I Datum</a:t>
            </a:r>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DBCB2680-7E29-4B0C-A48D-7272DF867F6C}" type="slidenum">
              <a:rPr lang="de-DE" smtClean="0"/>
              <a:t>‹Nr.›</a:t>
            </a:fld>
            <a:endParaRPr lang="de-DE"/>
          </a:p>
        </p:txBody>
      </p:sp>
    </p:spTree>
    <p:extLst>
      <p:ext uri="{BB962C8B-B14F-4D97-AF65-F5344CB8AC3E}">
        <p14:creationId xmlns:p14="http://schemas.microsoft.com/office/powerpoint/2010/main" val="90736608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ist ausgeblendet, da die Infos zu </a:t>
            </a:r>
            <a:r>
              <a:rPr lang="de-DE" dirty="0" err="1"/>
              <a:t>ReMind</a:t>
            </a:r>
            <a:r>
              <a:rPr lang="de-DE" dirty="0"/>
              <a:t> zielgruppengerecht am Ende des Foliensatzes beigefügt sind.</a:t>
            </a:r>
          </a:p>
        </p:txBody>
      </p:sp>
      <p:sp>
        <p:nvSpPr>
          <p:cNvPr id="4" name="Datumsplatzhalter 3"/>
          <p:cNvSpPr>
            <a:spLocks noGrp="1"/>
          </p:cNvSpPr>
          <p:nvPr>
            <p:ph type="dt" idx="1"/>
          </p:nvPr>
        </p:nvSpPr>
        <p:spPr/>
        <p:txBody>
          <a:bodyPr/>
          <a:lstStyle/>
          <a:p>
            <a:fld id="{60F5D081-99F5-4E55-9335-A3F121243165}" type="datetime1">
              <a:rPr lang="de-DE" smtClean="0"/>
              <a:t>05.10.23</a:t>
            </a:fld>
            <a:endParaRPr lang="de-DE"/>
          </a:p>
        </p:txBody>
      </p:sp>
      <p:sp>
        <p:nvSpPr>
          <p:cNvPr id="5" name="Fußzeilenplatzhalter 4"/>
          <p:cNvSpPr>
            <a:spLocks noGrp="1"/>
          </p:cNvSpPr>
          <p:nvPr>
            <p:ph type="ftr" sz="quarter" idx="4"/>
          </p:nvPr>
        </p:nvSpPr>
        <p:spPr/>
        <p:txBody>
          <a:bodyPr/>
          <a:lstStyle/>
          <a:p>
            <a:r>
              <a:rPr lang="de-DE"/>
              <a:t>Studienbereich - Vorname Name I Event I Datum</a:t>
            </a:r>
          </a:p>
        </p:txBody>
      </p:sp>
      <p:sp>
        <p:nvSpPr>
          <p:cNvPr id="6" name="Foliennummernplatzhalter 5"/>
          <p:cNvSpPr>
            <a:spLocks noGrp="1"/>
          </p:cNvSpPr>
          <p:nvPr>
            <p:ph type="sldNum" sz="quarter" idx="5"/>
          </p:nvPr>
        </p:nvSpPr>
        <p:spPr/>
        <p:txBody>
          <a:bodyPr/>
          <a:lstStyle/>
          <a:p>
            <a:fld id="{DBCB2680-7E29-4B0C-A48D-7272DF867F6C}" type="slidenum">
              <a:rPr lang="de-DE" smtClean="0"/>
              <a:t>2</a:t>
            </a:fld>
            <a:endParaRPr lang="de-DE"/>
          </a:p>
        </p:txBody>
      </p:sp>
    </p:spTree>
    <p:extLst>
      <p:ext uri="{BB962C8B-B14F-4D97-AF65-F5344CB8AC3E}">
        <p14:creationId xmlns:p14="http://schemas.microsoft.com/office/powerpoint/2010/main" val="3625058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Wissensnuggets + Übungen zum Ausfüllen </a:t>
            </a:r>
          </a:p>
          <a:p>
            <a:endParaRPr lang="de-DE" dirty="0"/>
          </a:p>
        </p:txBody>
      </p:sp>
      <p:sp>
        <p:nvSpPr>
          <p:cNvPr id="4" name="Foliennummernplatzhalter 3"/>
          <p:cNvSpPr>
            <a:spLocks noGrp="1"/>
          </p:cNvSpPr>
          <p:nvPr>
            <p:ph type="sldNum" sz="quarter" idx="5"/>
          </p:nvPr>
        </p:nvSpPr>
        <p:spPr/>
        <p:txBody>
          <a:bodyPr/>
          <a:lstStyle/>
          <a:p>
            <a:fld id="{ADCAECBD-D6A6-4DBA-A6AA-55B2699107AC}" type="slidenum">
              <a:rPr lang="de-DE" smtClean="0"/>
              <a:t>11</a:t>
            </a:fld>
            <a:endParaRPr lang="de-DE"/>
          </a:p>
        </p:txBody>
      </p:sp>
    </p:spTree>
    <p:extLst>
      <p:ext uri="{BB962C8B-B14F-4D97-AF65-F5344CB8AC3E}">
        <p14:creationId xmlns:p14="http://schemas.microsoft.com/office/powerpoint/2010/main" val="160660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Ggf. auch auf das Angebot der Studienberatung hinweisen!</a:t>
            </a:r>
          </a:p>
        </p:txBody>
      </p:sp>
      <p:sp>
        <p:nvSpPr>
          <p:cNvPr id="4" name="Datumsplatzhalter 3"/>
          <p:cNvSpPr>
            <a:spLocks noGrp="1"/>
          </p:cNvSpPr>
          <p:nvPr>
            <p:ph type="dt" idx="1"/>
          </p:nvPr>
        </p:nvSpPr>
        <p:spPr/>
        <p:txBody>
          <a:bodyPr/>
          <a:lstStyle/>
          <a:p>
            <a:fld id="{60F5D081-99F5-4E55-9335-A3F121243165}" type="datetime1">
              <a:rPr lang="de-DE" smtClean="0"/>
              <a:t>05.10.23</a:t>
            </a:fld>
            <a:endParaRPr lang="de-DE"/>
          </a:p>
        </p:txBody>
      </p:sp>
      <p:sp>
        <p:nvSpPr>
          <p:cNvPr id="5" name="Fußzeilenplatzhalter 4"/>
          <p:cNvSpPr>
            <a:spLocks noGrp="1"/>
          </p:cNvSpPr>
          <p:nvPr>
            <p:ph type="ftr" sz="quarter" idx="4"/>
          </p:nvPr>
        </p:nvSpPr>
        <p:spPr/>
        <p:txBody>
          <a:bodyPr/>
          <a:lstStyle/>
          <a:p>
            <a:r>
              <a:rPr lang="de-DE"/>
              <a:t>Studienbereich - Vorname Name I Event I Datum</a:t>
            </a:r>
          </a:p>
        </p:txBody>
      </p:sp>
      <p:sp>
        <p:nvSpPr>
          <p:cNvPr id="6" name="Foliennummernplatzhalter 5"/>
          <p:cNvSpPr>
            <a:spLocks noGrp="1"/>
          </p:cNvSpPr>
          <p:nvPr>
            <p:ph type="sldNum" sz="quarter" idx="5"/>
          </p:nvPr>
        </p:nvSpPr>
        <p:spPr/>
        <p:txBody>
          <a:bodyPr/>
          <a:lstStyle/>
          <a:p>
            <a:fld id="{DBCB2680-7E29-4B0C-A48D-7272DF867F6C}" type="slidenum">
              <a:rPr lang="de-DE" smtClean="0"/>
              <a:t>12</a:t>
            </a:fld>
            <a:endParaRPr lang="de-DE"/>
          </a:p>
        </p:txBody>
      </p:sp>
    </p:spTree>
    <p:extLst>
      <p:ext uri="{BB962C8B-B14F-4D97-AF65-F5344CB8AC3E}">
        <p14:creationId xmlns:p14="http://schemas.microsoft.com/office/powerpoint/2010/main" val="118507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 können die Folien beliebig für Ihre Lehrveranstaltung anpassen. Es bietet sich an, eine Sequenz zum Thema Stress vor allem bei Lehrveranstaltungen mit hoher Durchfallquote zu machen. Wir empfehlen die Folien ca. nach der Hälfte der Termine der Lehrveranstaltung zu zeigen, um noch gut reagieren zu können auf z.B. Wünsche der Studierenden.</a:t>
            </a:r>
          </a:p>
        </p:txBody>
      </p:sp>
      <p:sp>
        <p:nvSpPr>
          <p:cNvPr id="4" name="Datumsplatzhalter 3"/>
          <p:cNvSpPr>
            <a:spLocks noGrp="1"/>
          </p:cNvSpPr>
          <p:nvPr>
            <p:ph type="dt" idx="1"/>
          </p:nvPr>
        </p:nvSpPr>
        <p:spPr/>
        <p:txBody>
          <a:bodyPr/>
          <a:lstStyle/>
          <a:p>
            <a:fld id="{60F5D081-99F5-4E55-9335-A3F121243165}" type="datetime1">
              <a:rPr lang="de-DE" smtClean="0"/>
              <a:t>05.10.23</a:t>
            </a:fld>
            <a:endParaRPr lang="de-DE"/>
          </a:p>
        </p:txBody>
      </p:sp>
      <p:sp>
        <p:nvSpPr>
          <p:cNvPr id="5" name="Fußzeilenplatzhalter 4"/>
          <p:cNvSpPr>
            <a:spLocks noGrp="1"/>
          </p:cNvSpPr>
          <p:nvPr>
            <p:ph type="ftr" sz="quarter" idx="4"/>
          </p:nvPr>
        </p:nvSpPr>
        <p:spPr/>
        <p:txBody>
          <a:bodyPr/>
          <a:lstStyle/>
          <a:p>
            <a:r>
              <a:rPr lang="de-DE"/>
              <a:t>Studienbereich - Vorname Name I Event I Datum</a:t>
            </a:r>
          </a:p>
        </p:txBody>
      </p:sp>
      <p:sp>
        <p:nvSpPr>
          <p:cNvPr id="6" name="Foliennummernplatzhalter 5"/>
          <p:cNvSpPr>
            <a:spLocks noGrp="1"/>
          </p:cNvSpPr>
          <p:nvPr>
            <p:ph type="sldNum" sz="quarter" idx="5"/>
          </p:nvPr>
        </p:nvSpPr>
        <p:spPr/>
        <p:txBody>
          <a:bodyPr/>
          <a:lstStyle/>
          <a:p>
            <a:fld id="{DBCB2680-7E29-4B0C-A48D-7272DF867F6C}" type="slidenum">
              <a:rPr lang="de-DE" smtClean="0"/>
              <a:t>3</a:t>
            </a:fld>
            <a:endParaRPr lang="de-DE"/>
          </a:p>
        </p:txBody>
      </p:sp>
    </p:spTree>
    <p:extLst>
      <p:ext uri="{BB962C8B-B14F-4D97-AF65-F5344CB8AC3E}">
        <p14:creationId xmlns:p14="http://schemas.microsoft.com/office/powerpoint/2010/main" val="2623626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dirty="0">
                <a:solidFill>
                  <a:srgbClr val="4472C4"/>
                </a:solidFill>
                <a:effectLst/>
                <a:latin typeface="Times New Roman" panose="02020603050405020304" pitchFamily="18" charset="0"/>
                <a:ea typeface="Times New Roman" panose="02020603050405020304" pitchFamily="18" charset="0"/>
              </a:rPr>
              <a:t> </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00000"/>
                </a:solidFill>
                <a:effectLst/>
                <a:latin typeface="Times New Roman" panose="02020603050405020304" pitchFamily="18" charset="0"/>
                <a:ea typeface="Times New Roman" panose="02020603050405020304" pitchFamily="18" charset="0"/>
              </a:rPr>
              <a:t>Dasselbe Reiz-Reaktionsmuster wie früher bei unseren Vorfahren in der Steinzeit</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00000"/>
                </a:solidFill>
                <a:effectLst/>
                <a:latin typeface="Times New Roman" panose="02020603050405020304" pitchFamily="18" charset="0"/>
                <a:ea typeface="Times New Roman" panose="02020603050405020304" pitchFamily="18" charset="0"/>
              </a:rPr>
              <a:t>Früher, wenn wir einem Säbelzahntiger begegnet und, ging es um Leben und Tod. Wir hatten 2 Möglichkeiten </a:t>
            </a:r>
            <a:r>
              <a:rPr lang="de-DE" sz="1800" dirty="0">
                <a:solidFill>
                  <a:srgbClr val="000000"/>
                </a:solidFill>
                <a:effectLst/>
                <a:latin typeface="Times New Roman" panose="02020603050405020304" pitchFamily="18" charset="0"/>
                <a:ea typeface="Times New Roman" panose="02020603050405020304" pitchFamily="18" charset="0"/>
                <a:sym typeface="Wingdings" pitchFamily="2" charset="2"/>
              </a:rPr>
              <a:t></a:t>
            </a:r>
            <a:r>
              <a:rPr lang="de-DE" sz="1800" dirty="0">
                <a:solidFill>
                  <a:srgbClr val="000000"/>
                </a:solidFill>
                <a:effectLst/>
                <a:latin typeface="Times New Roman" panose="02020603050405020304" pitchFamily="18" charset="0"/>
                <a:ea typeface="Times New Roman" panose="02020603050405020304" pitchFamily="18" charset="0"/>
              </a:rPr>
              <a:t> Fight </a:t>
            </a:r>
            <a:r>
              <a:rPr lang="de-DE" sz="1800" dirty="0" err="1">
                <a:solidFill>
                  <a:srgbClr val="000000"/>
                </a:solidFill>
                <a:effectLst/>
                <a:latin typeface="Times New Roman" panose="02020603050405020304" pitchFamily="18" charset="0"/>
                <a:ea typeface="Times New Roman" panose="02020603050405020304" pitchFamily="18" charset="0"/>
              </a:rPr>
              <a:t>or</a:t>
            </a:r>
            <a:r>
              <a:rPr lang="de-DE" sz="1800" dirty="0">
                <a:solidFill>
                  <a:srgbClr val="000000"/>
                </a:solidFill>
                <a:effectLst/>
                <a:latin typeface="Times New Roman" panose="02020603050405020304" pitchFamily="18" charset="0"/>
                <a:ea typeface="Times New Roman" panose="02020603050405020304" pitchFamily="18" charset="0"/>
              </a:rPr>
              <a:t> Flight </a:t>
            </a:r>
            <a:r>
              <a:rPr lang="de-DE" sz="1800" dirty="0">
                <a:solidFill>
                  <a:srgbClr val="000000"/>
                </a:solidFill>
                <a:effectLst/>
                <a:latin typeface="Times New Roman" panose="02020603050405020304" pitchFamily="18" charset="0"/>
                <a:ea typeface="Times New Roman" panose="02020603050405020304" pitchFamily="18" charset="0"/>
                <a:sym typeface="Wingdings" pitchFamily="2" charset="2"/>
              </a:rPr>
              <a:t></a:t>
            </a:r>
            <a:r>
              <a:rPr lang="de-DE" sz="1800" dirty="0">
                <a:solidFill>
                  <a:srgbClr val="000000"/>
                </a:solidFill>
                <a:effectLst/>
                <a:latin typeface="Times New Roman" panose="02020603050405020304" pitchFamily="18" charset="0"/>
                <a:ea typeface="Times New Roman" panose="02020603050405020304" pitchFamily="18" charset="0"/>
              </a:rPr>
              <a:t> Stressreaktion war früher etwas Nützliches </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00000"/>
                </a:solidFill>
                <a:effectLst/>
                <a:latin typeface="Times New Roman" panose="02020603050405020304" pitchFamily="18" charset="0"/>
                <a:ea typeface="Times New Roman" panose="02020603050405020304" pitchFamily="18" charset="0"/>
              </a:rPr>
              <a:t>Wir sehen, es gibt eine Stresssituation / die Bedrohung wird durch die Amygdala erkannt, was letztendlich dazu führt, dass die Nebennieren die Stresshormone Adrenalin und (etwas später, falls der Stress anhält) </a:t>
            </a:r>
            <a:r>
              <a:rPr lang="de-DE" sz="1800" dirty="0" err="1">
                <a:solidFill>
                  <a:srgbClr val="000000"/>
                </a:solidFill>
                <a:effectLst/>
                <a:latin typeface="Times New Roman" panose="02020603050405020304" pitchFamily="18" charset="0"/>
                <a:ea typeface="Times New Roman" panose="02020603050405020304" pitchFamily="18" charset="0"/>
              </a:rPr>
              <a:t>Corisol</a:t>
            </a:r>
            <a:r>
              <a:rPr lang="de-DE" sz="1800" dirty="0">
                <a:solidFill>
                  <a:srgbClr val="000000"/>
                </a:solidFill>
                <a:effectLst/>
                <a:latin typeface="Times New Roman" panose="02020603050405020304" pitchFamily="18" charset="0"/>
                <a:ea typeface="Times New Roman" panose="02020603050405020304" pitchFamily="18" charset="0"/>
              </a:rPr>
              <a:t> ausschütten</a:t>
            </a:r>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ADCAECBD-D6A6-4DBA-A6AA-55B2699107AC}" type="slidenum">
              <a:rPr lang="de-DE" smtClean="0"/>
              <a:t>4</a:t>
            </a:fld>
            <a:endParaRPr lang="de-DE"/>
          </a:p>
        </p:txBody>
      </p:sp>
    </p:spTree>
    <p:extLst>
      <p:ext uri="{BB962C8B-B14F-4D97-AF65-F5344CB8AC3E}">
        <p14:creationId xmlns:p14="http://schemas.microsoft.com/office/powerpoint/2010/main" val="111706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buFont typeface="Symbol" pitchFamily="2" charset="2"/>
              <a:buChar char=""/>
            </a:pPr>
            <a:r>
              <a:rPr lang="de-DE" sz="1800" dirty="0">
                <a:solidFill>
                  <a:srgbClr val="000000"/>
                </a:solidFill>
                <a:effectLst/>
                <a:latin typeface="Times New Roman" panose="02020603050405020304" pitchFamily="18" charset="0"/>
                <a:ea typeface="Times New Roman" panose="02020603050405020304" pitchFamily="18" charset="0"/>
              </a:rPr>
              <a:t>Adrenalin und Cortisol sorgen dafür, dass wir „alarmbereit“ sind, indem sich z.B. unser Blutdruck und die Herzfrequenz erhöhen (stellen Energiereserven bereit) </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00000"/>
                </a:solidFill>
                <a:effectLst/>
                <a:latin typeface="Times New Roman" panose="02020603050405020304" pitchFamily="18" charset="0"/>
                <a:ea typeface="Times New Roman" panose="02020603050405020304" pitchFamily="18" charset="0"/>
              </a:rPr>
              <a:t>Der Körper bereitet sich auf das „Überleben“ vor: alle „unwichtigen“ Bedürfnisse, wie Verdauung, werden ausgeblendet</a:t>
            </a:r>
            <a:endParaRPr lang="de-DE" sz="18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800" dirty="0">
                <a:solidFill>
                  <a:srgbClr val="000000"/>
                </a:solidFill>
                <a:effectLst/>
                <a:latin typeface="Times New Roman" panose="02020603050405020304" pitchFamily="18" charset="0"/>
                <a:ea typeface="Times New Roman" panose="02020603050405020304" pitchFamily="18" charset="0"/>
              </a:rPr>
              <a:t>Fast alle Bereiche des Körpers werden durch die beiden Stresshormone angesteuert!</a:t>
            </a:r>
            <a:endParaRPr lang="de-DE" sz="1800" dirty="0">
              <a:effectLst/>
              <a:latin typeface="Times New Roman" panose="02020603050405020304" pitchFamily="18" charset="0"/>
              <a:ea typeface="Times New Roman" panose="02020603050405020304" pitchFamily="18" charset="0"/>
            </a:endParaRPr>
          </a:p>
          <a:p>
            <a:endParaRPr lang="de-DE" sz="1800"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ADCAECBD-D6A6-4DBA-A6AA-55B2699107AC}" type="slidenum">
              <a:rPr lang="de-DE" smtClean="0"/>
              <a:t>5</a:t>
            </a:fld>
            <a:endParaRPr lang="de-DE"/>
          </a:p>
        </p:txBody>
      </p:sp>
    </p:spTree>
    <p:extLst>
      <p:ext uri="{BB962C8B-B14F-4D97-AF65-F5344CB8AC3E}">
        <p14:creationId xmlns:p14="http://schemas.microsoft.com/office/powerpoint/2010/main" val="24603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haben pro Tag viele Gedanken. Manche davon können den Stress verstärken, andere Gedanken beruhigen uns (z.B. „Du hast es noch immer geschafft“, „Du hast früh genug angefangen zu lernen“).</a:t>
            </a:r>
          </a:p>
        </p:txBody>
      </p:sp>
      <p:sp>
        <p:nvSpPr>
          <p:cNvPr id="4" name="Datumsplatzhalter 3"/>
          <p:cNvSpPr>
            <a:spLocks noGrp="1"/>
          </p:cNvSpPr>
          <p:nvPr>
            <p:ph type="dt" idx="1"/>
          </p:nvPr>
        </p:nvSpPr>
        <p:spPr/>
        <p:txBody>
          <a:bodyPr/>
          <a:lstStyle/>
          <a:p>
            <a:fld id="{60F5D081-99F5-4E55-9335-A3F121243165}" type="datetime1">
              <a:rPr lang="de-DE" smtClean="0"/>
              <a:t>05.10.23</a:t>
            </a:fld>
            <a:endParaRPr lang="de-DE"/>
          </a:p>
        </p:txBody>
      </p:sp>
      <p:sp>
        <p:nvSpPr>
          <p:cNvPr id="5" name="Fußzeilenplatzhalter 4"/>
          <p:cNvSpPr>
            <a:spLocks noGrp="1"/>
          </p:cNvSpPr>
          <p:nvPr>
            <p:ph type="ftr" sz="quarter" idx="4"/>
          </p:nvPr>
        </p:nvSpPr>
        <p:spPr/>
        <p:txBody>
          <a:bodyPr/>
          <a:lstStyle/>
          <a:p>
            <a:r>
              <a:rPr lang="de-DE"/>
              <a:t>Studienbereich - Vorname Name I Event I Datum</a:t>
            </a:r>
          </a:p>
        </p:txBody>
      </p:sp>
      <p:sp>
        <p:nvSpPr>
          <p:cNvPr id="6" name="Foliennummernplatzhalter 5"/>
          <p:cNvSpPr>
            <a:spLocks noGrp="1"/>
          </p:cNvSpPr>
          <p:nvPr>
            <p:ph type="sldNum" sz="quarter" idx="5"/>
          </p:nvPr>
        </p:nvSpPr>
        <p:spPr/>
        <p:txBody>
          <a:bodyPr/>
          <a:lstStyle/>
          <a:p>
            <a:fld id="{DBCB2680-7E29-4B0C-A48D-7272DF867F6C}" type="slidenum">
              <a:rPr lang="de-DE" smtClean="0"/>
              <a:t>6</a:t>
            </a:fld>
            <a:endParaRPr lang="de-DE"/>
          </a:p>
        </p:txBody>
      </p:sp>
    </p:spTree>
    <p:extLst>
      <p:ext uri="{BB962C8B-B14F-4D97-AF65-F5344CB8AC3E}">
        <p14:creationId xmlns:p14="http://schemas.microsoft.com/office/powerpoint/2010/main" val="3030683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solidFill>
                  <a:srgbClr val="4472C4"/>
                </a:solidFill>
                <a:effectLst/>
                <a:latin typeface="Times New Roman" panose="02020603050405020304" pitchFamily="18" charset="0"/>
                <a:ea typeface="Times New Roman" panose="02020603050405020304" pitchFamily="18" charset="0"/>
              </a:rPr>
              <a:t> </a:t>
            </a:r>
            <a:endParaRPr lang="de-DE"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200" dirty="0">
                <a:solidFill>
                  <a:srgbClr val="000000"/>
                </a:solidFill>
                <a:effectLst/>
                <a:latin typeface="Times New Roman" panose="02020603050405020304" pitchFamily="18" charset="0"/>
                <a:ea typeface="Times New Roman" panose="02020603050405020304" pitchFamily="18" charset="0"/>
              </a:rPr>
              <a:t>Der Körper kann, wenn genügen Ressourcen vorhanden sind, gut mit Stressphasen umgehen. Erholungsphase tritt ein, Stress nimmt ab.</a:t>
            </a:r>
            <a:endParaRPr lang="de-DE" sz="12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de-DE" sz="1200" dirty="0">
                <a:solidFill>
                  <a:srgbClr val="000000"/>
                </a:solidFill>
                <a:effectLst/>
                <a:latin typeface="Times New Roman" panose="02020603050405020304" pitchFamily="18" charset="0"/>
                <a:ea typeface="Times New Roman" panose="02020603050405020304" pitchFamily="18" charset="0"/>
              </a:rPr>
              <a:t>Problematisch ist allerdings, wenn es zu viele Stress-Auslöser gibt bzw. diese dauerhaft vorhanden ist (z.B. eine Deadline jagt die andere), dann kann es zu Gereiztheit, Schlafstörungen, psychosomatischen Beschwerden (Tinnitus, Rückenprobleme etc.) und gesundheitsschädigendem Verhalten (wie vermehrtem Alkohol-/Nikotin-Konsum, wenig Sport, wenig soziale Kontakte) kommen. Dies kann auf lange Sicht Krankheiten wie Burnout oder Depressionen begünstigen.</a:t>
            </a:r>
            <a:endParaRPr lang="de-DE" sz="1200" dirty="0">
              <a:effectLst/>
              <a:latin typeface="Times New Roman" panose="02020603050405020304" pitchFamily="18" charset="0"/>
              <a:ea typeface="Times New Roman" panose="02020603050405020304" pitchFamily="18" charset="0"/>
            </a:endParaRPr>
          </a:p>
          <a:p>
            <a:r>
              <a:rPr lang="de-DE" sz="1200" dirty="0">
                <a:effectLst/>
                <a:latin typeface="Times New Roman" panose="02020603050405020304" pitchFamily="18" charset="0"/>
                <a:ea typeface="Times New Roman" panose="02020603050405020304" pitchFamily="18" charset="0"/>
              </a:rPr>
              <a:t> </a:t>
            </a:r>
          </a:p>
        </p:txBody>
      </p:sp>
      <p:sp>
        <p:nvSpPr>
          <p:cNvPr id="4" name="Foliennummernplatzhalter 3"/>
          <p:cNvSpPr>
            <a:spLocks noGrp="1"/>
          </p:cNvSpPr>
          <p:nvPr>
            <p:ph type="sldNum" sz="quarter" idx="5"/>
          </p:nvPr>
        </p:nvSpPr>
        <p:spPr/>
        <p:txBody>
          <a:bodyPr/>
          <a:lstStyle/>
          <a:p>
            <a:fld id="{ADCAECBD-D6A6-4DBA-A6AA-55B2699107AC}" type="slidenum">
              <a:rPr lang="de-DE" smtClean="0"/>
              <a:t>7</a:t>
            </a:fld>
            <a:endParaRPr lang="de-DE"/>
          </a:p>
        </p:txBody>
      </p:sp>
    </p:spTree>
    <p:extLst>
      <p:ext uri="{BB962C8B-B14F-4D97-AF65-F5344CB8AC3E}">
        <p14:creationId xmlns:p14="http://schemas.microsoft.com/office/powerpoint/2010/main" val="149499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de-DE" dirty="0"/>
              <a:t>Es bietet sich an, diese Interaktion einzubauen bevor Sie mit den Studierenden über die Themen in Kontakt gehen. Die Fragen können auch gern angepasst werden, z.B. Wie gestresst bist du momentan von der Lehrveranstaltung XY auf einer Skala von 1 (völlig ungestresst) bis 10 (total gestresst)? </a:t>
            </a:r>
          </a:p>
        </p:txBody>
      </p:sp>
      <p:sp>
        <p:nvSpPr>
          <p:cNvPr id="4" name="Foliennummernplatzhalter 3"/>
          <p:cNvSpPr>
            <a:spLocks noGrp="1"/>
          </p:cNvSpPr>
          <p:nvPr>
            <p:ph type="sldNum" sz="quarter" idx="5"/>
          </p:nvPr>
        </p:nvSpPr>
        <p:spPr/>
        <p:txBody>
          <a:bodyPr/>
          <a:lstStyle/>
          <a:p>
            <a:fld id="{ADCAECBD-D6A6-4DBA-A6AA-55B2699107AC}" type="slidenum">
              <a:rPr lang="de-DE" smtClean="0"/>
              <a:t>8</a:t>
            </a:fld>
            <a:endParaRPr lang="de-DE"/>
          </a:p>
        </p:txBody>
      </p:sp>
    </p:spTree>
    <p:extLst>
      <p:ext uri="{BB962C8B-B14F-4D97-AF65-F5344CB8AC3E}">
        <p14:creationId xmlns:p14="http://schemas.microsoft.com/office/powerpoint/2010/main" val="124761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85750" indent="-285750">
              <a:buFont typeface="Arial" panose="020B0604020202020204" pitchFamily="34" charset="0"/>
              <a:buChar char="•"/>
            </a:pPr>
            <a:r>
              <a:rPr lang="de-DE" dirty="0"/>
              <a:t>Wichtig sind beide Wege zu nutzen: a) wie können sich Studierende selber helfen (z.B. Sport, Lerngruppen bilden), b) was kann ich als Lehrkraft tun (z.B. Zeit für Probeklausur oder exemplarische Prüfungsfragen einplanen, Bewertungskriterien für Hausarbeit transparent machen, Wiederholen eines schwierigen Themas)</a:t>
            </a:r>
          </a:p>
          <a:p>
            <a:pPr marL="285750" indent="-285750">
              <a:buFont typeface="Arial" panose="020B0604020202020204" pitchFamily="34" charset="0"/>
              <a:buChar char="•"/>
            </a:pPr>
            <a:r>
              <a:rPr lang="de-DE" dirty="0"/>
              <a:t>ggf. auf Angebot der Studienberatung bei Einzelfällen, die kritisch sind, hinweisen!</a:t>
            </a:r>
          </a:p>
        </p:txBody>
      </p:sp>
      <p:sp>
        <p:nvSpPr>
          <p:cNvPr id="4" name="Foliennummernplatzhalter 3"/>
          <p:cNvSpPr>
            <a:spLocks noGrp="1"/>
          </p:cNvSpPr>
          <p:nvPr>
            <p:ph type="sldNum" sz="quarter" idx="5"/>
          </p:nvPr>
        </p:nvSpPr>
        <p:spPr/>
        <p:txBody>
          <a:bodyPr/>
          <a:lstStyle/>
          <a:p>
            <a:fld id="{ADCAECBD-D6A6-4DBA-A6AA-55B2699107AC}" type="slidenum">
              <a:rPr lang="de-DE" smtClean="0"/>
              <a:t>9</a:t>
            </a:fld>
            <a:endParaRPr lang="de-DE"/>
          </a:p>
        </p:txBody>
      </p:sp>
    </p:spTree>
    <p:extLst>
      <p:ext uri="{BB962C8B-B14F-4D97-AF65-F5344CB8AC3E}">
        <p14:creationId xmlns:p14="http://schemas.microsoft.com/office/powerpoint/2010/main" val="145687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WS 23/24 gibt es tolle Angebote, ggf. möchten Sie darauf noch hinweisen.</a:t>
            </a:r>
          </a:p>
        </p:txBody>
      </p:sp>
      <p:sp>
        <p:nvSpPr>
          <p:cNvPr id="4" name="Foliennummernplatzhalter 3"/>
          <p:cNvSpPr>
            <a:spLocks noGrp="1"/>
          </p:cNvSpPr>
          <p:nvPr>
            <p:ph type="sldNum" sz="quarter" idx="5"/>
          </p:nvPr>
        </p:nvSpPr>
        <p:spPr/>
        <p:txBody>
          <a:bodyPr/>
          <a:lstStyle/>
          <a:p>
            <a:fld id="{36128755-8BCF-6A40-A9B2-15CA0EA575A8}" type="slidenum">
              <a:rPr lang="de-DE" smtClean="0"/>
              <a:t>10</a:t>
            </a:fld>
            <a:endParaRPr lang="de-DE"/>
          </a:p>
        </p:txBody>
      </p:sp>
    </p:spTree>
    <p:extLst>
      <p:ext uri="{BB962C8B-B14F-4D97-AF65-F5344CB8AC3E}">
        <p14:creationId xmlns:p14="http://schemas.microsoft.com/office/powerpoint/2010/main" val="94845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B4810D71-E5BB-476D-B5CB-039D5292F177}" type="datetime1">
              <a:rPr lang="de-DE" smtClean="0"/>
              <a:pPr/>
              <a:t>05.10.23</a:t>
            </a:fld>
            <a:r>
              <a:rPr lang="de-DE" dirty="0"/>
              <a:t> I Folie </a:t>
            </a:r>
            <a:fld id="{AE134E98-7F50-4DA8-96E0-D9CF8C66C9D6}" type="slidenum">
              <a:rPr lang="de-DE" smtClean="0"/>
              <a:pPr/>
              <a:t>‹Nr.›</a:t>
            </a:fld>
            <a:endParaRPr lang="de-DE" dirty="0"/>
          </a:p>
        </p:txBody>
      </p:sp>
      <p:sp>
        <p:nvSpPr>
          <p:cNvPr id="10" name="Rechteck 9"/>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878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53D6CA96-0911-4262-9EA2-AAB8B285A575}" type="datetime1">
              <a:rPr lang="de-DE" smtClean="0"/>
              <a:pPr/>
              <a:t>05.10.23</a:t>
            </a:fld>
            <a:r>
              <a:rPr lang="de-DE" dirty="0"/>
              <a:t> I Folie </a:t>
            </a:r>
            <a:fld id="{AE134E98-7F50-4DA8-96E0-D9CF8C66C9D6}" type="slidenum">
              <a:rPr lang="de-DE" smtClean="0"/>
              <a:pPr/>
              <a:t>‹Nr.›</a:t>
            </a:fld>
            <a:endParaRPr lang="de-DE" dirty="0"/>
          </a:p>
        </p:txBody>
      </p:sp>
      <p:sp>
        <p:nvSpPr>
          <p:cNvPr id="10" name="Rechteck 9"/>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64078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2101673"/>
            <a:ext cx="5181600" cy="406872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2101673"/>
            <a:ext cx="5181600" cy="406872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10"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7A0DE99D-89F7-4445-AD3E-A8296C3E075B}" type="datetime1">
              <a:rPr lang="de-DE" smtClean="0"/>
              <a:pPr/>
              <a:t>05.10.23</a:t>
            </a:fld>
            <a:r>
              <a:rPr lang="de-DE" dirty="0"/>
              <a:t> I Folie </a:t>
            </a:r>
            <a:fld id="{AE134E98-7F50-4DA8-96E0-D9CF8C66C9D6}" type="slidenum">
              <a:rPr lang="de-DE" smtClean="0"/>
              <a:pPr/>
              <a:t>‹Nr.›</a:t>
            </a:fld>
            <a:endParaRPr lang="de-DE" dirty="0"/>
          </a:p>
        </p:txBody>
      </p:sp>
      <p:sp>
        <p:nvSpPr>
          <p:cNvPr id="11" name="Rechteck 10"/>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307224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81576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218149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965239"/>
            <a:ext cx="5157787" cy="33663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2198750"/>
            <a:ext cx="5183188" cy="7664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p:cNvSpPr>
            <a:spLocks noGrp="1"/>
          </p:cNvSpPr>
          <p:nvPr>
            <p:ph sz="quarter" idx="4"/>
          </p:nvPr>
        </p:nvSpPr>
        <p:spPr>
          <a:xfrm>
            <a:off x="6172200" y="3069325"/>
            <a:ext cx="5183188" cy="3262312"/>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feld 9"/>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12" name="Foliennummernplatzhalter 5"/>
          <p:cNvSpPr>
            <a:spLocks noGrp="1"/>
          </p:cNvSpPr>
          <p:nvPr>
            <p:ph type="sldNum" sz="quarter" idx="10"/>
          </p:nvPr>
        </p:nvSpPr>
        <p:spPr>
          <a:xfrm>
            <a:off x="8773298" y="6331637"/>
            <a:ext cx="3089189" cy="365125"/>
          </a:xfrm>
          <a:prstGeom prst="rect">
            <a:avLst/>
          </a:prstGeom>
        </p:spPr>
        <p:txBody>
          <a:bodyPr/>
          <a:lstStyle>
            <a:lvl1pPr>
              <a:defRPr sz="900"/>
            </a:lvl1pPr>
          </a:lstStyle>
          <a:p>
            <a:r>
              <a:rPr lang="de-DE" dirty="0"/>
              <a:t>Vorname Nachname I Event I </a:t>
            </a:r>
            <a:fld id="{4CEDEBE2-C924-4845-B593-BD33DCAEFE94}" type="datetime1">
              <a:rPr lang="de-DE" smtClean="0"/>
              <a:pPr/>
              <a:t>05.10.23</a:t>
            </a:fld>
            <a:r>
              <a:rPr lang="de-DE" dirty="0"/>
              <a:t> I Folie </a:t>
            </a:r>
            <a:fld id="{AE134E98-7F50-4DA8-96E0-D9CF8C66C9D6}" type="slidenum">
              <a:rPr lang="de-DE" smtClean="0"/>
              <a:pPr/>
              <a:t>‹Nr.›</a:t>
            </a:fld>
            <a:endParaRPr lang="de-DE" dirty="0"/>
          </a:p>
        </p:txBody>
      </p:sp>
      <p:sp>
        <p:nvSpPr>
          <p:cNvPr id="13" name="Rechteck 12"/>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Inhaltsplatzhalter 9"/>
          <p:cNvSpPr>
            <a:spLocks noGrp="1"/>
          </p:cNvSpPr>
          <p:nvPr>
            <p:ph sz="quarter" idx="11"/>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394612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54220"/>
            <a:ext cx="10515600" cy="956540"/>
          </a:xfrm>
        </p:spPr>
        <p:txBody>
          <a:bodyPr/>
          <a:lstStyle/>
          <a:p>
            <a:r>
              <a:rPr lang="de-DE" dirty="0"/>
              <a:t>Titelmasterformat durch Klicken bearbeiten</a:t>
            </a:r>
          </a:p>
        </p:txBody>
      </p:sp>
      <p:sp>
        <p:nvSpPr>
          <p:cNvPr id="6" name="Textfeld 5"/>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F98C3B90-503B-429D-B1A9-6263C1B2D813}" type="datetime1">
              <a:rPr lang="de-DE" smtClean="0"/>
              <a:pPr/>
              <a:t>05.10.23</a:t>
            </a:fld>
            <a:r>
              <a:rPr lang="de-DE" dirty="0"/>
              <a:t> I Folie </a:t>
            </a:r>
            <a:fld id="{AE134E98-7F50-4DA8-96E0-D9CF8C66C9D6}" type="slidenum">
              <a:rPr lang="de-DE" smtClean="0"/>
              <a:pPr/>
              <a:t>‹Nr.›</a:t>
            </a:fld>
            <a:endParaRPr lang="de-DE" dirty="0"/>
          </a:p>
        </p:txBody>
      </p:sp>
      <p:sp>
        <p:nvSpPr>
          <p:cNvPr id="9" name="Rechteck 8"/>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72560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7"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5B52A6E8-341B-40FF-A700-154DC812799E}" type="datetime1">
              <a:rPr lang="de-DE" smtClean="0"/>
              <a:pPr/>
              <a:t>05.10.23</a:t>
            </a:fld>
            <a:r>
              <a:rPr lang="de-DE" dirty="0"/>
              <a:t> I Folie </a:t>
            </a:r>
            <a:fld id="{AE134E98-7F50-4DA8-96E0-D9CF8C66C9D6}" type="slidenum">
              <a:rPr lang="de-DE" smtClean="0"/>
              <a:pPr/>
              <a:t>‹Nr.›</a:t>
            </a:fld>
            <a:endParaRPr lang="de-DE" dirty="0"/>
          </a:p>
        </p:txBody>
      </p:sp>
      <p:sp>
        <p:nvSpPr>
          <p:cNvPr id="8" name="Rechteck 7"/>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338747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B4810D71-E5BB-476D-B5CB-039D5292F177}" type="datetime1">
              <a:rPr lang="de-DE" smtClean="0"/>
              <a:pPr/>
              <a:t>05.10.23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3769883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solidFill>
                  <a:schemeClr val="tx1">
                    <a:lumMod val="50000"/>
                    <a:lumOff val="50000"/>
                  </a:schemeClr>
                </a:solidFill>
              </a:defRPr>
            </a:lvl1pPr>
          </a:lstStyle>
          <a:p>
            <a:r>
              <a:rPr lang="de-DE" dirty="0"/>
              <a:t>Vorname Nachname I Event I </a:t>
            </a:r>
            <a:fld id="{0B0BCCE9-849D-4B62-8EC1-D5A67D56C049}" type="datetime1">
              <a:rPr lang="de-DE" smtClean="0"/>
              <a:pPr/>
              <a:t>05.10.23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417833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2B7609E4-DA11-4677-ABA9-2C26C9D5635A}" type="datetime1">
              <a:rPr lang="de-DE" smtClean="0"/>
              <a:pPr/>
              <a:t>05.10.23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885567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610572"/>
            <a:ext cx="10515600" cy="1215053"/>
          </a:xfrm>
        </p:spPr>
        <p:txBody>
          <a:bodyPr/>
          <a:lstStyle/>
          <a:p>
            <a:r>
              <a:rPr lang="de-DE" dirty="0"/>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10"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CD3C3057-A753-4498-98DD-9C7B320667D2}" type="datetime1">
              <a:rPr lang="de-DE" smtClean="0"/>
              <a:pPr/>
              <a:t>05.10.23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1095532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55600"/>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feld 9"/>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12" name="Foliennummernplatzhalter 5"/>
          <p:cNvSpPr>
            <a:spLocks noGrp="1"/>
          </p:cNvSpPr>
          <p:nvPr>
            <p:ph type="sldNum" sz="quarter" idx="10"/>
          </p:nvPr>
        </p:nvSpPr>
        <p:spPr>
          <a:xfrm>
            <a:off x="8773298" y="6331637"/>
            <a:ext cx="3089189" cy="365125"/>
          </a:xfrm>
          <a:prstGeom prst="rect">
            <a:avLst/>
          </a:prstGeom>
        </p:spPr>
        <p:txBody>
          <a:bodyPr/>
          <a:lstStyle>
            <a:lvl1pPr>
              <a:defRPr sz="900"/>
            </a:lvl1pPr>
          </a:lstStyle>
          <a:p>
            <a:r>
              <a:rPr lang="de-DE" dirty="0"/>
              <a:t>Vorname Nachname I Event I </a:t>
            </a:r>
            <a:fld id="{3FE62EE3-1E00-4537-9836-A6BB807B1662}" type="datetime1">
              <a:rPr lang="de-DE" smtClean="0"/>
              <a:pPr/>
              <a:t>05.10.23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1115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500062"/>
            <a:ext cx="10515600" cy="1325563"/>
          </a:xfrm>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5"/>
          <p:cNvSpPr>
            <a:spLocks noGrp="1"/>
          </p:cNvSpPr>
          <p:nvPr>
            <p:ph type="sldNum" sz="quarter" idx="4"/>
          </p:nvPr>
        </p:nvSpPr>
        <p:spPr>
          <a:xfrm>
            <a:off x="8023536" y="6343320"/>
            <a:ext cx="3330264" cy="365125"/>
          </a:xfrm>
          <a:prstGeom prst="rect">
            <a:avLst/>
          </a:prstGeom>
        </p:spPr>
        <p:txBody>
          <a:bodyPr/>
          <a:lstStyle>
            <a:lvl1pPr>
              <a:defRPr sz="900">
                <a:solidFill>
                  <a:schemeClr val="tx1">
                    <a:lumMod val="50000"/>
                    <a:lumOff val="50000"/>
                  </a:schemeClr>
                </a:solidFill>
              </a:defRPr>
            </a:lvl1pPr>
          </a:lstStyle>
          <a:p>
            <a:r>
              <a:rPr lang="de-DE" dirty="0"/>
              <a:t>Katrin Allmendinger I Professorentag I 04.10.2023 I Folie </a:t>
            </a:r>
            <a:fld id="{AE134E98-7F50-4DA8-96E0-D9CF8C66C9D6}" type="slidenum">
              <a:rPr lang="de-DE" smtClean="0"/>
              <a:pPr/>
              <a:t>‹Nr.›</a:t>
            </a:fld>
            <a:endParaRPr lang="de-DE" dirty="0"/>
          </a:p>
        </p:txBody>
      </p:sp>
      <p:sp>
        <p:nvSpPr>
          <p:cNvPr id="4" name="Rechteck 3"/>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73228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Textfeld 5"/>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84443A9C-3EE8-45E9-BA0E-A3143F5232E4}" type="datetime1">
              <a:rPr lang="de-DE" smtClean="0"/>
              <a:pPr/>
              <a:t>05.10.23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1692685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7"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0C25231E-F0FD-4DD6-B61D-F4D56B9E1AAB}" type="datetime1">
              <a:rPr lang="de-DE" smtClean="0"/>
              <a:pPr/>
              <a:t>05.10.23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2485880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675775FA-C3F5-439D-A2AE-3800786D5017}" type="datetime1">
              <a:rPr lang="de-DE" smtClean="0"/>
              <a:pPr/>
              <a:t>05.10.23</a:t>
            </a:fld>
            <a:r>
              <a:rPr lang="de-DE" dirty="0"/>
              <a:t> I Folie </a:t>
            </a:r>
            <a:fld id="{AE134E98-7F50-4DA8-96E0-D9CF8C66C9D6}" type="slidenum">
              <a:rPr lang="de-DE" smtClean="0"/>
              <a:pPr/>
              <a:t>‹Nr.›</a:t>
            </a:fld>
            <a:endParaRPr lang="de-DE" dirty="0"/>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4107397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827868"/>
            <a:ext cx="10515600" cy="1325563"/>
          </a:xfrm>
        </p:spPr>
        <p:txBody>
          <a:bodyPr/>
          <a:lstStyle/>
          <a:p>
            <a:r>
              <a:rPr lang="de-DE"/>
              <a:t>Titelmasterformat durch Klicken bearbeiten</a:t>
            </a:r>
          </a:p>
        </p:txBody>
      </p:sp>
      <p:sp>
        <p:nvSpPr>
          <p:cNvPr id="3" name="Inhaltsplatzhalter 2"/>
          <p:cNvSpPr>
            <a:spLocks noGrp="1"/>
          </p:cNvSpPr>
          <p:nvPr>
            <p:ph idx="1"/>
          </p:nvPr>
        </p:nvSpPr>
        <p:spPr>
          <a:xfrm>
            <a:off x="838200" y="2153431"/>
            <a:ext cx="10515600" cy="402353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solidFill>
                  <a:schemeClr val="tx1">
                    <a:lumMod val="50000"/>
                    <a:lumOff val="50000"/>
                  </a:schemeClr>
                </a:solidFill>
              </a:defRPr>
            </a:lvl1pPr>
          </a:lstStyle>
          <a:p>
            <a:r>
              <a:rPr lang="de-DE" dirty="0"/>
              <a:t>Vorname Nachname I Event I </a:t>
            </a:r>
            <a:fld id="{266D06CD-9FD0-4F7D-BC9D-45A9EEDBE66A}" type="datetime1">
              <a:rPr lang="de-DE" smtClean="0"/>
              <a:pPr/>
              <a:t>05.10.23</a:t>
            </a:fld>
            <a:r>
              <a:rPr lang="de-DE" dirty="0"/>
              <a:t> I Folie </a:t>
            </a:r>
            <a:fld id="{AE134E98-7F50-4DA8-96E0-D9CF8C66C9D6}" type="slidenum">
              <a:rPr lang="de-DE" smtClean="0"/>
              <a:pPr/>
              <a:t>‹Nr.›</a:t>
            </a:fld>
            <a:endParaRPr lang="de-DE" dirty="0"/>
          </a:p>
        </p:txBody>
      </p:sp>
      <p:sp>
        <p:nvSpPr>
          <p:cNvPr id="5"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3208732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53D6CA96-0911-4262-9EA2-AAB8B285A575}" type="datetime1">
              <a:rPr lang="de-DE" smtClean="0"/>
              <a:pPr/>
              <a:t>05.10.23</a:t>
            </a:fld>
            <a:r>
              <a:rPr lang="de-DE" dirty="0"/>
              <a:t> I Folie </a:t>
            </a:r>
            <a:fld id="{AE134E98-7F50-4DA8-96E0-D9CF8C66C9D6}" type="slidenum">
              <a:rPr lang="de-DE" smtClean="0"/>
              <a:pPr/>
              <a:t>‹Nr.›</a:t>
            </a:fld>
            <a:endParaRPr lang="de-DE" dirty="0"/>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465300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2101673"/>
            <a:ext cx="5181600" cy="406872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2101673"/>
            <a:ext cx="5181600" cy="406872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10"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7A0DE99D-89F7-4445-AD3E-A8296C3E075B}" type="datetime1">
              <a:rPr lang="de-DE" smtClean="0"/>
              <a:pPr/>
              <a:t>05.10.23</a:t>
            </a:fld>
            <a:r>
              <a:rPr lang="de-DE" dirty="0"/>
              <a:t> I Folie </a:t>
            </a:r>
            <a:fld id="{AE134E98-7F50-4DA8-96E0-D9CF8C66C9D6}" type="slidenum">
              <a:rPr lang="de-DE" smtClean="0"/>
              <a:pPr/>
              <a:t>‹Nr.›</a:t>
            </a:fld>
            <a:endParaRPr lang="de-DE" dirty="0"/>
          </a:p>
        </p:txBody>
      </p:sp>
      <p:sp>
        <p:nvSpPr>
          <p:cNvPr id="7"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1812972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81576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218149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965239"/>
            <a:ext cx="5157787" cy="336639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2198750"/>
            <a:ext cx="5183188" cy="76648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p:cNvSpPr>
            <a:spLocks noGrp="1"/>
          </p:cNvSpPr>
          <p:nvPr>
            <p:ph sz="quarter" idx="4"/>
          </p:nvPr>
        </p:nvSpPr>
        <p:spPr>
          <a:xfrm>
            <a:off x="6172200" y="3069325"/>
            <a:ext cx="5183188" cy="3262312"/>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extfeld 9"/>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12" name="Foliennummernplatzhalter 5"/>
          <p:cNvSpPr>
            <a:spLocks noGrp="1"/>
          </p:cNvSpPr>
          <p:nvPr>
            <p:ph type="sldNum" sz="quarter" idx="10"/>
          </p:nvPr>
        </p:nvSpPr>
        <p:spPr>
          <a:xfrm>
            <a:off x="8773298" y="6331637"/>
            <a:ext cx="3089189" cy="365125"/>
          </a:xfrm>
          <a:prstGeom prst="rect">
            <a:avLst/>
          </a:prstGeom>
        </p:spPr>
        <p:txBody>
          <a:bodyPr/>
          <a:lstStyle>
            <a:lvl1pPr>
              <a:defRPr sz="900"/>
            </a:lvl1pPr>
          </a:lstStyle>
          <a:p>
            <a:r>
              <a:rPr lang="de-DE" dirty="0"/>
              <a:t>Vorname Nachname I Event I </a:t>
            </a:r>
            <a:fld id="{4CEDEBE2-C924-4845-B593-BD33DCAEFE94}" type="datetime1">
              <a:rPr lang="de-DE" smtClean="0"/>
              <a:pPr/>
              <a:t>05.10.23</a:t>
            </a:fld>
            <a:r>
              <a:rPr lang="de-DE" dirty="0"/>
              <a:t> I Folie </a:t>
            </a:r>
            <a:fld id="{AE134E98-7F50-4DA8-96E0-D9CF8C66C9D6}" type="slidenum">
              <a:rPr lang="de-DE" smtClean="0"/>
              <a:pPr/>
              <a:t>‹Nr.›</a:t>
            </a:fld>
            <a:endParaRPr lang="de-DE" dirty="0"/>
          </a:p>
        </p:txBody>
      </p:sp>
      <p:sp>
        <p:nvSpPr>
          <p:cNvPr id="9" name="Inhaltsplatzhalter 9"/>
          <p:cNvSpPr>
            <a:spLocks noGrp="1"/>
          </p:cNvSpPr>
          <p:nvPr>
            <p:ph sz="quarter" idx="11"/>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8120272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854220"/>
            <a:ext cx="10515600" cy="956540"/>
          </a:xfrm>
        </p:spPr>
        <p:txBody>
          <a:bodyPr/>
          <a:lstStyle/>
          <a:p>
            <a:r>
              <a:rPr lang="de-DE" dirty="0"/>
              <a:t>Titelmasterformat durch Klicken bearbeiten</a:t>
            </a:r>
          </a:p>
        </p:txBody>
      </p:sp>
      <p:sp>
        <p:nvSpPr>
          <p:cNvPr id="6" name="Textfeld 5"/>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F98C3B90-503B-429D-B1A9-6263C1B2D813}" type="datetime1">
              <a:rPr lang="de-DE" smtClean="0"/>
              <a:pPr/>
              <a:t>05.10.23</a:t>
            </a:fld>
            <a:r>
              <a:rPr lang="de-DE" dirty="0"/>
              <a:t> I Folie </a:t>
            </a:r>
            <a:fld id="{AE134E98-7F50-4DA8-96E0-D9CF8C66C9D6}" type="slidenum">
              <a:rPr lang="de-DE" smtClean="0"/>
              <a:pPr/>
              <a:t>‹Nr.›</a:t>
            </a:fld>
            <a:endParaRPr lang="de-DE" dirty="0"/>
          </a:p>
        </p:txBody>
      </p:sp>
      <p:sp>
        <p:nvSpPr>
          <p:cNvPr id="5"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2347685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7"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5B52A6E8-341B-40FF-A700-154DC812799E}" type="datetime1">
              <a:rPr lang="de-DE" smtClean="0"/>
              <a:pPr/>
              <a:t>05.10.23</a:t>
            </a:fld>
            <a:r>
              <a:rPr lang="de-DE" dirty="0"/>
              <a:t> I Folie </a:t>
            </a:r>
            <a:fld id="{AE134E98-7F50-4DA8-96E0-D9CF8C66C9D6}" type="slidenum">
              <a:rPr lang="de-DE" smtClean="0"/>
              <a:pPr/>
              <a:t>‹Nr.›</a:t>
            </a:fld>
            <a:endParaRPr lang="de-DE" dirty="0"/>
          </a:p>
        </p:txBody>
      </p:sp>
      <p:sp>
        <p:nvSpPr>
          <p:cNvPr id="4"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417704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2B7609E4-DA11-4677-ABA9-2C26C9D5635A}" type="datetime1">
              <a:rPr lang="de-DE" smtClean="0"/>
              <a:pPr/>
              <a:t>05.10.23</a:t>
            </a:fld>
            <a:r>
              <a:rPr lang="de-DE" dirty="0"/>
              <a:t> I Folie </a:t>
            </a:r>
            <a:fld id="{AE134E98-7F50-4DA8-96E0-D9CF8C66C9D6}" type="slidenum">
              <a:rPr lang="de-DE" smtClean="0"/>
              <a:pPr/>
              <a:t>‹Nr.›</a:t>
            </a:fld>
            <a:endParaRPr lang="de-DE" dirty="0"/>
          </a:p>
        </p:txBody>
      </p:sp>
      <p:sp>
        <p:nvSpPr>
          <p:cNvPr id="10" name="Rechteck 9"/>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7302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38200" y="610572"/>
            <a:ext cx="10515600" cy="1215053"/>
          </a:xfrm>
        </p:spPr>
        <p:txBody>
          <a:bodyPr/>
          <a:lstStyle/>
          <a:p>
            <a:r>
              <a:rPr lang="de-DE" dirty="0"/>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10"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CD3C3057-A753-4498-98DD-9C7B320667D2}" type="datetime1">
              <a:rPr lang="de-DE" smtClean="0"/>
              <a:pPr/>
              <a:t>05.10.23</a:t>
            </a:fld>
            <a:r>
              <a:rPr lang="de-DE" dirty="0"/>
              <a:t> I Folie </a:t>
            </a:r>
            <a:fld id="{AE134E98-7F50-4DA8-96E0-D9CF8C66C9D6}" type="slidenum">
              <a:rPr lang="de-DE" smtClean="0"/>
              <a:pPr/>
              <a:t>‹Nr.›</a:t>
            </a:fld>
            <a:endParaRPr lang="de-DE" dirty="0"/>
          </a:p>
        </p:txBody>
      </p:sp>
      <p:sp>
        <p:nvSpPr>
          <p:cNvPr id="11" name="Rechteck 10"/>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857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55600"/>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10" name="Textfeld 9"/>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12" name="Foliennummernplatzhalter 5"/>
          <p:cNvSpPr>
            <a:spLocks noGrp="1"/>
          </p:cNvSpPr>
          <p:nvPr>
            <p:ph type="sldNum" sz="quarter" idx="10"/>
          </p:nvPr>
        </p:nvSpPr>
        <p:spPr>
          <a:xfrm>
            <a:off x="8773298" y="6331637"/>
            <a:ext cx="3089189" cy="365125"/>
          </a:xfrm>
          <a:prstGeom prst="rect">
            <a:avLst/>
          </a:prstGeom>
        </p:spPr>
        <p:txBody>
          <a:bodyPr/>
          <a:lstStyle>
            <a:lvl1pPr>
              <a:defRPr sz="900"/>
            </a:lvl1pPr>
          </a:lstStyle>
          <a:p>
            <a:r>
              <a:rPr lang="de-DE" dirty="0"/>
              <a:t>Vorname Nachname I Event I </a:t>
            </a:r>
            <a:fld id="{3FE62EE3-1E00-4537-9836-A6BB807B1662}" type="datetime1">
              <a:rPr lang="de-DE" smtClean="0"/>
              <a:pPr/>
              <a:t>05.10.23</a:t>
            </a:fld>
            <a:r>
              <a:rPr lang="de-DE" dirty="0"/>
              <a:t> I Folie </a:t>
            </a:r>
            <a:fld id="{AE134E98-7F50-4DA8-96E0-D9CF8C66C9D6}" type="slidenum">
              <a:rPr lang="de-DE" smtClean="0"/>
              <a:pPr/>
              <a:t>‹Nr.›</a:t>
            </a:fld>
            <a:endParaRPr lang="de-DE" dirty="0"/>
          </a:p>
        </p:txBody>
      </p:sp>
      <p:sp>
        <p:nvSpPr>
          <p:cNvPr id="13" name="Rechteck 12"/>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345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Textfeld 5"/>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8"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84443A9C-3EE8-45E9-BA0E-A3143F5232E4}" type="datetime1">
              <a:rPr lang="de-DE" smtClean="0"/>
              <a:pPr/>
              <a:t>05.10.23</a:t>
            </a:fld>
            <a:r>
              <a:rPr lang="de-DE" dirty="0"/>
              <a:t> I Folie </a:t>
            </a:r>
            <a:fld id="{AE134E98-7F50-4DA8-96E0-D9CF8C66C9D6}" type="slidenum">
              <a:rPr lang="de-DE" smtClean="0"/>
              <a:pPr/>
              <a:t>‹Nr.›</a:t>
            </a:fld>
            <a:endParaRPr lang="de-DE" dirty="0"/>
          </a:p>
        </p:txBody>
      </p:sp>
      <p:sp>
        <p:nvSpPr>
          <p:cNvPr id="9" name="Rechteck 8"/>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5028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Textfeld 4"/>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7"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0C25231E-F0FD-4DD6-B61D-F4D56B9E1AAB}" type="datetime1">
              <a:rPr lang="de-DE" smtClean="0"/>
              <a:pPr/>
              <a:t>05.10.23</a:t>
            </a:fld>
            <a:r>
              <a:rPr lang="de-DE" dirty="0"/>
              <a:t> I Folie </a:t>
            </a:r>
            <a:fld id="{AE134E98-7F50-4DA8-96E0-D9CF8C66C9D6}" type="slidenum">
              <a:rPr lang="de-DE" smtClean="0"/>
              <a:pPr/>
              <a:t>‹Nr.›</a:t>
            </a:fld>
            <a:endParaRPr lang="de-DE" dirty="0"/>
          </a:p>
        </p:txBody>
      </p:sp>
      <p:sp>
        <p:nvSpPr>
          <p:cNvPr id="8" name="Rechteck 7"/>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57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lvl1pPr>
          </a:lstStyle>
          <a:p>
            <a:r>
              <a:rPr lang="de-DE" dirty="0"/>
              <a:t>Vorname Nachname I Event I </a:t>
            </a:r>
            <a:fld id="{675775FA-C3F5-439D-A2AE-3800786D5017}" type="datetime1">
              <a:rPr lang="de-DE" smtClean="0"/>
              <a:pPr/>
              <a:t>05.10.23</a:t>
            </a:fld>
            <a:r>
              <a:rPr lang="de-DE" dirty="0"/>
              <a:t> I Folie </a:t>
            </a:r>
            <a:fld id="{AE134E98-7F50-4DA8-96E0-D9CF8C66C9D6}" type="slidenum">
              <a:rPr lang="de-DE" smtClean="0"/>
              <a:pPr/>
              <a:t>‹Nr.›</a:t>
            </a:fld>
            <a:endParaRPr lang="de-DE" dirty="0"/>
          </a:p>
        </p:txBody>
      </p:sp>
      <p:sp>
        <p:nvSpPr>
          <p:cNvPr id="10" name="Rechteck 9"/>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56300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38200" y="827868"/>
            <a:ext cx="10515600" cy="1325563"/>
          </a:xfrm>
        </p:spPr>
        <p:txBody>
          <a:bodyPr/>
          <a:lstStyle/>
          <a:p>
            <a:r>
              <a:rPr lang="de-DE"/>
              <a:t>Titelmasterformat durch Klicken bearbeiten</a:t>
            </a:r>
          </a:p>
        </p:txBody>
      </p:sp>
      <p:sp>
        <p:nvSpPr>
          <p:cNvPr id="3" name="Inhaltsplatzhalter 2"/>
          <p:cNvSpPr>
            <a:spLocks noGrp="1"/>
          </p:cNvSpPr>
          <p:nvPr>
            <p:ph idx="1"/>
          </p:nvPr>
        </p:nvSpPr>
        <p:spPr>
          <a:xfrm>
            <a:off x="838200" y="2153431"/>
            <a:ext cx="10515600" cy="402353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solidFill>
                  <a:schemeClr val="tx1">
                    <a:lumMod val="50000"/>
                    <a:lumOff val="50000"/>
                  </a:schemeClr>
                </a:solidFill>
              </a:defRPr>
            </a:lvl1pPr>
          </a:lstStyle>
          <a:p>
            <a:r>
              <a:rPr lang="de-DE" dirty="0"/>
              <a:t>Vorname Nachname I Event I </a:t>
            </a:r>
            <a:fld id="{266D06CD-9FD0-4F7D-BC9D-45A9EEDBE66A}" type="datetime1">
              <a:rPr lang="de-DE" smtClean="0"/>
              <a:pPr/>
              <a:t>05.10.23</a:t>
            </a:fld>
            <a:r>
              <a:rPr lang="de-DE" dirty="0"/>
              <a:t> I Folie </a:t>
            </a:r>
            <a:fld id="{AE134E98-7F50-4DA8-96E0-D9CF8C66C9D6}" type="slidenum">
              <a:rPr lang="de-DE" smtClean="0"/>
              <a:pPr/>
              <a:t>‹Nr.›</a:t>
            </a:fld>
            <a:endParaRPr lang="de-DE" dirty="0"/>
          </a:p>
        </p:txBody>
      </p:sp>
      <p:sp>
        <p:nvSpPr>
          <p:cNvPr id="4" name="Rechteck 3"/>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Inhaltsplatzhalter 9"/>
          <p:cNvSpPr>
            <a:spLocks noGrp="1"/>
          </p:cNvSpPr>
          <p:nvPr>
            <p:ph sz="quarter" idx="10"/>
          </p:nvPr>
        </p:nvSpPr>
        <p:spPr>
          <a:xfrm>
            <a:off x="9910" y="408707"/>
            <a:ext cx="3024691" cy="271043"/>
          </a:xfrm>
        </p:spPr>
        <p:txBody>
          <a:bodyPr>
            <a:noAutofit/>
          </a:bodyPr>
          <a:lstStyle>
            <a:lvl1pPr marL="0" indent="0">
              <a:buFontTx/>
              <a:buNone/>
              <a:defRPr sz="1400">
                <a:solidFill>
                  <a:schemeClr val="bg1">
                    <a:lumMod val="50000"/>
                  </a:schemeClr>
                </a:solidFill>
              </a:defRPr>
            </a:lvl1pPr>
          </a:lstStyle>
          <a:p>
            <a:pPr lvl="0"/>
            <a:r>
              <a:rPr lang="de-DE" dirty="0"/>
              <a:t>Formatvorlagen</a:t>
            </a:r>
          </a:p>
        </p:txBody>
      </p:sp>
    </p:spTree>
    <p:extLst>
      <p:ext uri="{BB962C8B-B14F-4D97-AF65-F5344CB8AC3E}">
        <p14:creationId xmlns:p14="http://schemas.microsoft.com/office/powerpoint/2010/main" val="357184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865084"/>
            <a:ext cx="10515600" cy="121505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2205191"/>
            <a:ext cx="10515600" cy="398857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Foliennummernplatzhalter 5"/>
          <p:cNvSpPr>
            <a:spLocks noGrp="1"/>
          </p:cNvSpPr>
          <p:nvPr>
            <p:ph type="sldNum" sz="quarter" idx="4"/>
          </p:nvPr>
        </p:nvSpPr>
        <p:spPr>
          <a:xfrm>
            <a:off x="8477794" y="6331637"/>
            <a:ext cx="3384693" cy="365125"/>
          </a:xfrm>
          <a:prstGeom prst="rect">
            <a:avLst/>
          </a:prstGeom>
        </p:spPr>
        <p:txBody>
          <a:bodyPr/>
          <a:lstStyle>
            <a:lvl1pPr>
              <a:defRPr sz="900">
                <a:solidFill>
                  <a:schemeClr val="bg1">
                    <a:lumMod val="50000"/>
                  </a:schemeClr>
                </a:solidFill>
              </a:defRPr>
            </a:lvl1pPr>
          </a:lstStyle>
          <a:p>
            <a:r>
              <a:rPr lang="de-DE" dirty="0"/>
              <a:t>Katrin Allmendinger I Professorentag I 04.10.2023 I Folie </a:t>
            </a:r>
            <a:fld id="{AE134E98-7F50-4DA8-96E0-D9CF8C66C9D6}" type="slidenum">
              <a:rPr lang="de-DE" smtClean="0"/>
              <a:pPr/>
              <a:t>‹Nr.›</a:t>
            </a:fld>
            <a:endParaRPr lang="de-DE" dirty="0"/>
          </a:p>
        </p:txBody>
      </p:sp>
      <p:sp>
        <p:nvSpPr>
          <p:cNvPr id="9" name="Rechteck 8"/>
          <p:cNvSpPr/>
          <p:nvPr userDrawn="1"/>
        </p:nvSpPr>
        <p:spPr>
          <a:xfrm>
            <a:off x="0" y="0"/>
            <a:ext cx="12192000" cy="6858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836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872797"/>
            <a:ext cx="10515600" cy="95654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0" y="364053"/>
            <a:ext cx="12192000" cy="369332"/>
          </a:xfrm>
          <a:prstGeom prst="rect">
            <a:avLst/>
          </a:prstGeom>
          <a:solidFill>
            <a:schemeClr val="bg1">
              <a:lumMod val="65000"/>
              <a:alpha val="40000"/>
            </a:schemeClr>
          </a:solidFill>
        </p:spPr>
        <p:txBody>
          <a:bodyPr wrap="square" rtlCol="0">
            <a:spAutoFit/>
          </a:bodyPr>
          <a:lstStyle/>
          <a:p>
            <a:endParaRPr lang="de-DE" dirty="0">
              <a:solidFill>
                <a:schemeClr val="bg1"/>
              </a:solidFill>
              <a:latin typeface="AplusTextBold" panose="020B0604020202020204" pitchFamily="34" charset="0"/>
              <a:cs typeface="AplusTextBold" panose="020B0604020202020204" pitchFamily="34" charset="0"/>
            </a:endParaRPr>
          </a:p>
        </p:txBody>
      </p:sp>
      <p:sp>
        <p:nvSpPr>
          <p:cNvPr id="8" name="Textfeld 7"/>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solidFill>
                  <a:schemeClr val="bg1">
                    <a:lumMod val="50000"/>
                  </a:schemeClr>
                </a:solidFill>
              </a:defRPr>
            </a:lvl1pPr>
          </a:lstStyle>
          <a:p>
            <a:r>
              <a:rPr lang="de-DE"/>
              <a:t>Vorname Nachname I Event I </a:t>
            </a:r>
            <a:fld id="{0C25231E-F0FD-4DD6-B61D-F4D56B9E1AAB}" type="datetime1">
              <a:rPr lang="de-DE" smtClean="0"/>
              <a:pPr/>
              <a:t>05.10.23</a:t>
            </a:fld>
            <a:r>
              <a:rPr lang="de-DE"/>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23522786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865084"/>
            <a:ext cx="10515600" cy="121505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2205191"/>
            <a:ext cx="10515600" cy="398857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feld 6"/>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6" name="Foliennummernplatzhalter 5"/>
          <p:cNvSpPr>
            <a:spLocks noGrp="1"/>
          </p:cNvSpPr>
          <p:nvPr>
            <p:ph type="sldNum" sz="quarter" idx="4"/>
          </p:nvPr>
        </p:nvSpPr>
        <p:spPr>
          <a:xfrm>
            <a:off x="8773298" y="6331637"/>
            <a:ext cx="3089189" cy="365125"/>
          </a:xfrm>
          <a:prstGeom prst="rect">
            <a:avLst/>
          </a:prstGeom>
        </p:spPr>
        <p:txBody>
          <a:bodyPr/>
          <a:lstStyle>
            <a:lvl1pPr>
              <a:defRPr sz="900">
                <a:solidFill>
                  <a:schemeClr val="bg1">
                    <a:lumMod val="50000"/>
                  </a:schemeClr>
                </a:solidFill>
              </a:defRPr>
            </a:lvl1pPr>
          </a:lstStyle>
          <a:p>
            <a:r>
              <a:rPr lang="de-DE" dirty="0"/>
              <a:t>Vorname Nachname I Event I </a:t>
            </a:r>
            <a:fld id="{08FF78FC-3CAA-4BCD-A83F-74E8387A39E1}" type="datetime1">
              <a:rPr lang="de-DE" smtClean="0"/>
              <a:pPr/>
              <a:t>05.10.23</a:t>
            </a:fld>
            <a:r>
              <a:rPr lang="de-DE" dirty="0"/>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132516555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872797"/>
            <a:ext cx="10515600" cy="95654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Textfeld 6"/>
          <p:cNvSpPr txBox="1"/>
          <p:nvPr userDrawn="1"/>
        </p:nvSpPr>
        <p:spPr>
          <a:xfrm>
            <a:off x="0" y="364053"/>
            <a:ext cx="12192000" cy="369332"/>
          </a:xfrm>
          <a:prstGeom prst="rect">
            <a:avLst/>
          </a:prstGeom>
          <a:solidFill>
            <a:schemeClr val="bg1">
              <a:lumMod val="65000"/>
              <a:alpha val="40000"/>
            </a:schemeClr>
          </a:solidFill>
        </p:spPr>
        <p:txBody>
          <a:bodyPr wrap="square" rtlCol="0">
            <a:spAutoFit/>
          </a:bodyPr>
          <a:lstStyle/>
          <a:p>
            <a:endParaRPr lang="de-DE" dirty="0">
              <a:solidFill>
                <a:schemeClr val="bg1"/>
              </a:solidFill>
              <a:latin typeface="AplusTextBold" panose="020B0604020202020204" pitchFamily="34" charset="0"/>
              <a:cs typeface="AplusTextBold" panose="020B0604020202020204" pitchFamily="34" charset="0"/>
            </a:endParaRPr>
          </a:p>
        </p:txBody>
      </p:sp>
      <p:sp>
        <p:nvSpPr>
          <p:cNvPr id="8" name="Textfeld 7"/>
          <p:cNvSpPr txBox="1"/>
          <p:nvPr userDrawn="1"/>
        </p:nvSpPr>
        <p:spPr>
          <a:xfrm>
            <a:off x="0" y="0"/>
            <a:ext cx="12192000" cy="369332"/>
          </a:xfrm>
          <a:prstGeom prst="rect">
            <a:avLst/>
          </a:prstGeom>
          <a:solidFill>
            <a:schemeClr val="bg1">
              <a:lumMod val="65000"/>
            </a:schemeClr>
          </a:solidFill>
        </p:spPr>
        <p:txBody>
          <a:bodyPr wrap="square" rtlCol="0">
            <a:spAutoFit/>
          </a:bodyPr>
          <a:lstStyle/>
          <a:p>
            <a:r>
              <a:rPr lang="de-DE" dirty="0">
                <a:solidFill>
                  <a:schemeClr val="bg1"/>
                </a:solidFill>
                <a:latin typeface="AplusTextLight" panose="020B0604020202020204" pitchFamily="34" charset="0"/>
                <a:cs typeface="AplusTextLight" panose="020B0604020202020204" pitchFamily="34" charset="0"/>
              </a:rPr>
              <a:t>Hochschule</a:t>
            </a:r>
            <a:r>
              <a:rPr lang="de-DE" dirty="0">
                <a:solidFill>
                  <a:schemeClr val="bg1"/>
                </a:solidFill>
              </a:rPr>
              <a:t> </a:t>
            </a:r>
            <a:r>
              <a:rPr lang="de-DE" dirty="0">
                <a:solidFill>
                  <a:schemeClr val="bg1"/>
                </a:solidFill>
                <a:latin typeface="AplusTextRegular" panose="020B0604020202020204" pitchFamily="34" charset="0"/>
                <a:cs typeface="AplusTextRegular" panose="020B0604020202020204" pitchFamily="34" charset="0"/>
              </a:rPr>
              <a:t>für Technik </a:t>
            </a:r>
            <a:r>
              <a:rPr lang="de-DE" dirty="0">
                <a:solidFill>
                  <a:schemeClr val="bg1"/>
                </a:solidFill>
                <a:latin typeface="AplusTextBold" panose="020B0604020202020204" pitchFamily="34" charset="0"/>
                <a:cs typeface="AplusTextBold" panose="020B0604020202020204" pitchFamily="34" charset="0"/>
              </a:rPr>
              <a:t>Stuttgart</a:t>
            </a:r>
          </a:p>
        </p:txBody>
      </p:sp>
      <p:sp>
        <p:nvSpPr>
          <p:cNvPr id="9" name="Foliennummernplatzhalter 5"/>
          <p:cNvSpPr>
            <a:spLocks noGrp="1"/>
          </p:cNvSpPr>
          <p:nvPr>
            <p:ph type="sldNum" sz="quarter" idx="4"/>
          </p:nvPr>
        </p:nvSpPr>
        <p:spPr>
          <a:xfrm>
            <a:off x="8773298" y="6331637"/>
            <a:ext cx="3089189" cy="365125"/>
          </a:xfrm>
          <a:prstGeom prst="rect">
            <a:avLst/>
          </a:prstGeom>
        </p:spPr>
        <p:txBody>
          <a:bodyPr/>
          <a:lstStyle>
            <a:lvl1pPr>
              <a:defRPr sz="900">
                <a:solidFill>
                  <a:schemeClr val="bg1">
                    <a:lumMod val="50000"/>
                  </a:schemeClr>
                </a:solidFill>
              </a:defRPr>
            </a:lvl1pPr>
          </a:lstStyle>
          <a:p>
            <a:r>
              <a:rPr lang="de-DE"/>
              <a:t>Vorname Nachname I Event I </a:t>
            </a:r>
            <a:fld id="{0C25231E-F0FD-4DD6-B61D-F4D56B9E1AAB}" type="datetime1">
              <a:rPr lang="de-DE" smtClean="0"/>
              <a:pPr/>
              <a:t>05.10.23</a:t>
            </a:fld>
            <a:r>
              <a:rPr lang="de-DE"/>
              <a:t> I Folie </a:t>
            </a:r>
            <a:fld id="{AE134E98-7F50-4DA8-96E0-D9CF8C66C9D6}" type="slidenum">
              <a:rPr lang="de-DE" smtClean="0"/>
              <a:pPr/>
              <a:t>‹Nr.›</a:t>
            </a:fld>
            <a:endParaRPr lang="de-DE" dirty="0"/>
          </a:p>
        </p:txBody>
      </p:sp>
    </p:spTree>
    <p:extLst>
      <p:ext uri="{BB962C8B-B14F-4D97-AF65-F5344CB8AC3E}">
        <p14:creationId xmlns:p14="http://schemas.microsoft.com/office/powerpoint/2010/main" val="215380248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0.png"/><Relationship Id="rId4" Type="http://schemas.openxmlformats.org/officeDocument/2006/relationships/image" Target="../media/image23.jpe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5881" y="1335590"/>
            <a:ext cx="9144000" cy="2387600"/>
          </a:xfrm>
        </p:spPr>
        <p:txBody>
          <a:bodyPr>
            <a:normAutofit/>
          </a:bodyPr>
          <a:lstStyle/>
          <a:p>
            <a:pPr algn="l"/>
            <a:r>
              <a:rPr lang="de-DE" dirty="0"/>
              <a:t>Stressprävention</a:t>
            </a:r>
            <a:br>
              <a:rPr lang="de-DE" dirty="0"/>
            </a:br>
            <a:br>
              <a:rPr lang="de-DE" dirty="0"/>
            </a:br>
            <a:r>
              <a:rPr lang="de-DE" sz="3100" dirty="0" err="1"/>
              <a:t>ReMind</a:t>
            </a:r>
            <a:endParaRPr lang="de-DE" sz="3100" dirty="0"/>
          </a:p>
        </p:txBody>
      </p:sp>
      <p:sp>
        <p:nvSpPr>
          <p:cNvPr id="3" name="Untertitel 2"/>
          <p:cNvSpPr>
            <a:spLocks noGrp="1"/>
          </p:cNvSpPr>
          <p:nvPr>
            <p:ph type="subTitle" idx="1"/>
          </p:nvPr>
        </p:nvSpPr>
        <p:spPr>
          <a:xfrm>
            <a:off x="525881" y="3866648"/>
            <a:ext cx="9144000" cy="1655762"/>
          </a:xfrm>
        </p:spPr>
        <p:txBody>
          <a:bodyPr>
            <a:normAutofit/>
          </a:bodyPr>
          <a:lstStyle/>
          <a:p>
            <a:pPr algn="l">
              <a:lnSpc>
                <a:spcPct val="100000"/>
              </a:lnSpc>
            </a:pPr>
            <a:r>
              <a:rPr lang="de-DE" sz="2000" dirty="0"/>
              <a:t>Implementierung eines hybriden Lernangebots </a:t>
            </a:r>
            <a:br>
              <a:rPr lang="de-DE" sz="2000" dirty="0"/>
            </a:br>
            <a:r>
              <a:rPr lang="de-DE" sz="2000" dirty="0"/>
              <a:t>zu den Themen Resilienz und </a:t>
            </a:r>
            <a:r>
              <a:rPr lang="de-DE" sz="2000" dirty="0" err="1"/>
              <a:t>Mindfulness</a:t>
            </a:r>
            <a:r>
              <a:rPr lang="de-DE" sz="2000" dirty="0"/>
              <a:t> </a:t>
            </a:r>
            <a:br>
              <a:rPr lang="de-DE" sz="2000" dirty="0"/>
            </a:br>
            <a:r>
              <a:rPr lang="de-DE" sz="2000" dirty="0"/>
              <a:t>an Hochschulen in Baden-Württemberg</a:t>
            </a:r>
          </a:p>
        </p:txBody>
      </p:sp>
      <p:sp>
        <p:nvSpPr>
          <p:cNvPr id="4" name="Foliennummernplatzhalter 3"/>
          <p:cNvSpPr>
            <a:spLocks noGrp="1"/>
          </p:cNvSpPr>
          <p:nvPr>
            <p:ph type="sldNum" sz="quarter" idx="4"/>
          </p:nvPr>
        </p:nvSpPr>
        <p:spPr>
          <a:xfrm>
            <a:off x="525881" y="6331637"/>
            <a:ext cx="3622377" cy="365125"/>
          </a:xfrm>
        </p:spPr>
        <p:txBody>
          <a:bodyPr/>
          <a:lstStyle/>
          <a:p>
            <a:r>
              <a:rPr lang="de-DE" dirty="0"/>
              <a:t>Prof. Dr. Katrin Allmendinger I Professorentag I 04.10.2023 I Folie </a:t>
            </a:r>
            <a:fld id="{AE134E98-7F50-4DA8-96E0-D9CF8C66C9D6}" type="slidenum">
              <a:rPr lang="de-DE" smtClean="0"/>
              <a:pPr/>
              <a:t>1</a:t>
            </a:fld>
            <a:endParaRPr lang="de-DE" dirty="0"/>
          </a:p>
        </p:txBody>
      </p:sp>
      <p:pic>
        <p:nvPicPr>
          <p:cNvPr id="5" name="Grafik 4" descr="Ein Bild, das Logo enthält.&#10;&#10;Automatisch generierte Beschreibung">
            <a:extLst>
              <a:ext uri="{FF2B5EF4-FFF2-40B4-BE49-F238E27FC236}">
                <a16:creationId xmlns:a16="http://schemas.microsoft.com/office/drawing/2014/main" id="{B1692976-2A3B-C69F-25A9-3F336AE6B6A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8754" r="6442"/>
          <a:stretch/>
        </p:blipFill>
        <p:spPr>
          <a:xfrm>
            <a:off x="6661677" y="368967"/>
            <a:ext cx="5518506" cy="6489033"/>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177C0158-F75E-4BD6-898E-12DE14C41B91}"/>
              </a:ext>
            </a:extLst>
          </p:cNvPr>
          <p:cNvPicPr>
            <a:picLocks noChangeAspect="1"/>
          </p:cNvPicPr>
          <p:nvPr/>
        </p:nvPicPr>
        <p:blipFill>
          <a:blip r:embed="rId3"/>
          <a:stretch>
            <a:fillRect/>
          </a:stretch>
        </p:blipFill>
        <p:spPr>
          <a:xfrm>
            <a:off x="4356766" y="5219618"/>
            <a:ext cx="2093285" cy="1161391"/>
          </a:xfrm>
          <a:prstGeom prst="rect">
            <a:avLst/>
          </a:prstGeom>
        </p:spPr>
      </p:pic>
      <p:pic>
        <p:nvPicPr>
          <p:cNvPr id="7" name="Grafik 6">
            <a:extLst>
              <a:ext uri="{FF2B5EF4-FFF2-40B4-BE49-F238E27FC236}">
                <a16:creationId xmlns:a16="http://schemas.microsoft.com/office/drawing/2014/main" id="{7D7C27FC-76AA-1A33-2081-18CDAC3F7DB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748533" y="5219618"/>
            <a:ext cx="1947286" cy="1051230"/>
          </a:xfrm>
          <a:prstGeom prst="rect">
            <a:avLst/>
          </a:prstGeom>
        </p:spPr>
      </p:pic>
    </p:spTree>
    <p:extLst>
      <p:ext uri="{BB962C8B-B14F-4D97-AF65-F5344CB8AC3E}">
        <p14:creationId xmlns:p14="http://schemas.microsoft.com/office/powerpoint/2010/main" val="1369946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1">
            <a:extLst>
              <a:ext uri="{FF2B5EF4-FFF2-40B4-BE49-F238E27FC236}">
                <a16:creationId xmlns:a16="http://schemas.microsoft.com/office/drawing/2014/main" id="{67DE7438-14C6-29A2-4B71-A09ACC3E5C67}"/>
              </a:ext>
            </a:extLst>
          </p:cNvPr>
          <p:cNvSpPr txBox="1">
            <a:spLocks/>
          </p:cNvSpPr>
          <p:nvPr/>
        </p:nvSpPr>
        <p:spPr>
          <a:xfrm>
            <a:off x="838200" y="16123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e-DE" dirty="0"/>
            </a:br>
            <a:r>
              <a:rPr lang="de-DE" dirty="0"/>
              <a:t>Workshopangebot </a:t>
            </a:r>
            <a:r>
              <a:rPr lang="de-DE" dirty="0" err="1"/>
              <a:t>WiSe</a:t>
            </a:r>
            <a:r>
              <a:rPr lang="de-DE" dirty="0"/>
              <a:t> 23/24</a:t>
            </a:r>
          </a:p>
        </p:txBody>
      </p:sp>
      <p:pic>
        <p:nvPicPr>
          <p:cNvPr id="3" name="Grafik 2">
            <a:extLst>
              <a:ext uri="{FF2B5EF4-FFF2-40B4-BE49-F238E27FC236}">
                <a16:creationId xmlns:a16="http://schemas.microsoft.com/office/drawing/2014/main" id="{02071A24-4BCF-B470-C584-E14F10DDAAD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136808" y="665275"/>
            <a:ext cx="1804559" cy="997045"/>
          </a:xfrm>
          <a:prstGeom prst="rect">
            <a:avLst/>
          </a:prstGeom>
        </p:spPr>
      </p:pic>
      <p:sp>
        <p:nvSpPr>
          <p:cNvPr id="7" name="Freeform 3">
            <a:extLst>
              <a:ext uri="{FF2B5EF4-FFF2-40B4-BE49-F238E27FC236}">
                <a16:creationId xmlns:a16="http://schemas.microsoft.com/office/drawing/2014/main" id="{C2C9462A-E5FF-0E67-0E80-D68189BECF1B}"/>
              </a:ext>
            </a:extLst>
          </p:cNvPr>
          <p:cNvSpPr/>
          <p:nvPr/>
        </p:nvSpPr>
        <p:spPr>
          <a:xfrm>
            <a:off x="687690" y="2412687"/>
            <a:ext cx="3365412" cy="1457597"/>
          </a:xfrm>
          <a:custGeom>
            <a:avLst/>
            <a:gdLst/>
            <a:ahLst/>
            <a:cxnLst/>
            <a:rect l="l" t="t" r="r" b="b"/>
            <a:pathLst>
              <a:path w="1206088" h="522370">
                <a:moveTo>
                  <a:pt x="89717" y="0"/>
                </a:moveTo>
                <a:lnTo>
                  <a:pt x="1116371" y="0"/>
                </a:lnTo>
                <a:cubicBezTo>
                  <a:pt x="1140165" y="0"/>
                  <a:pt x="1162985" y="9452"/>
                  <a:pt x="1179810" y="26278"/>
                </a:cubicBezTo>
                <a:cubicBezTo>
                  <a:pt x="1196635" y="43103"/>
                  <a:pt x="1206088" y="65923"/>
                  <a:pt x="1206088" y="89717"/>
                </a:cubicBezTo>
                <a:lnTo>
                  <a:pt x="1206088" y="432653"/>
                </a:lnTo>
                <a:cubicBezTo>
                  <a:pt x="1206088" y="482202"/>
                  <a:pt x="1165920" y="522370"/>
                  <a:pt x="1116371" y="522370"/>
                </a:cubicBezTo>
                <a:lnTo>
                  <a:pt x="89717" y="522370"/>
                </a:lnTo>
                <a:cubicBezTo>
                  <a:pt x="40168" y="522370"/>
                  <a:pt x="0" y="482202"/>
                  <a:pt x="0" y="432653"/>
                </a:cubicBezTo>
                <a:lnTo>
                  <a:pt x="0" y="89717"/>
                </a:lnTo>
                <a:cubicBezTo>
                  <a:pt x="0" y="40168"/>
                  <a:pt x="40168" y="0"/>
                  <a:pt x="89717" y="0"/>
                </a:cubicBezTo>
                <a:close/>
              </a:path>
            </a:pathLst>
          </a:custGeom>
          <a:solidFill>
            <a:srgbClr val="D4E5EF"/>
          </a:solidFill>
          <a:ln cap="rnd">
            <a:noFill/>
            <a:prstDash val="solid"/>
            <a:round/>
          </a:ln>
        </p:spPr>
      </p:sp>
      <p:sp>
        <p:nvSpPr>
          <p:cNvPr id="18" name="Freeform 6">
            <a:extLst>
              <a:ext uri="{FF2B5EF4-FFF2-40B4-BE49-F238E27FC236}">
                <a16:creationId xmlns:a16="http://schemas.microsoft.com/office/drawing/2014/main" id="{D8486BD3-5AE0-3BF9-6EFC-06FE8358D264}"/>
              </a:ext>
            </a:extLst>
          </p:cNvPr>
          <p:cNvSpPr/>
          <p:nvPr/>
        </p:nvSpPr>
        <p:spPr>
          <a:xfrm>
            <a:off x="4338039" y="2417722"/>
            <a:ext cx="3365412" cy="1457597"/>
          </a:xfrm>
          <a:custGeom>
            <a:avLst/>
            <a:gdLst/>
            <a:ahLst/>
            <a:cxnLst/>
            <a:rect l="l" t="t" r="r" b="b"/>
            <a:pathLst>
              <a:path w="1206088" h="522370">
                <a:moveTo>
                  <a:pt x="89717" y="0"/>
                </a:moveTo>
                <a:lnTo>
                  <a:pt x="1116371" y="0"/>
                </a:lnTo>
                <a:cubicBezTo>
                  <a:pt x="1140165" y="0"/>
                  <a:pt x="1162985" y="9452"/>
                  <a:pt x="1179810" y="26278"/>
                </a:cubicBezTo>
                <a:cubicBezTo>
                  <a:pt x="1196635" y="43103"/>
                  <a:pt x="1206088" y="65923"/>
                  <a:pt x="1206088" y="89717"/>
                </a:cubicBezTo>
                <a:lnTo>
                  <a:pt x="1206088" y="432653"/>
                </a:lnTo>
                <a:cubicBezTo>
                  <a:pt x="1206088" y="482202"/>
                  <a:pt x="1165920" y="522370"/>
                  <a:pt x="1116371" y="522370"/>
                </a:cubicBezTo>
                <a:lnTo>
                  <a:pt x="89717" y="522370"/>
                </a:lnTo>
                <a:cubicBezTo>
                  <a:pt x="40168" y="522370"/>
                  <a:pt x="0" y="482202"/>
                  <a:pt x="0" y="432653"/>
                </a:cubicBezTo>
                <a:lnTo>
                  <a:pt x="0" y="89717"/>
                </a:lnTo>
                <a:cubicBezTo>
                  <a:pt x="0" y="40168"/>
                  <a:pt x="40168" y="0"/>
                  <a:pt x="89717" y="0"/>
                </a:cubicBezTo>
                <a:close/>
              </a:path>
            </a:pathLst>
          </a:custGeom>
          <a:solidFill>
            <a:srgbClr val="D4E5EF"/>
          </a:solidFill>
          <a:ln cap="rnd">
            <a:noFill/>
            <a:prstDash val="solid"/>
            <a:round/>
          </a:ln>
        </p:spPr>
      </p:sp>
      <p:sp>
        <p:nvSpPr>
          <p:cNvPr id="23" name="Freeform 10">
            <a:extLst>
              <a:ext uri="{FF2B5EF4-FFF2-40B4-BE49-F238E27FC236}">
                <a16:creationId xmlns:a16="http://schemas.microsoft.com/office/drawing/2014/main" id="{C6C5C7BC-29A3-4C79-4835-1374785EBCD3}"/>
              </a:ext>
            </a:extLst>
          </p:cNvPr>
          <p:cNvSpPr/>
          <p:nvPr/>
        </p:nvSpPr>
        <p:spPr>
          <a:xfrm>
            <a:off x="7988388" y="2412687"/>
            <a:ext cx="3365412" cy="1457597"/>
          </a:xfrm>
          <a:custGeom>
            <a:avLst/>
            <a:gdLst/>
            <a:ahLst/>
            <a:cxnLst/>
            <a:rect l="l" t="t" r="r" b="b"/>
            <a:pathLst>
              <a:path w="1206088" h="522370">
                <a:moveTo>
                  <a:pt x="89717" y="0"/>
                </a:moveTo>
                <a:lnTo>
                  <a:pt x="1116371" y="0"/>
                </a:lnTo>
                <a:cubicBezTo>
                  <a:pt x="1140165" y="0"/>
                  <a:pt x="1162985" y="9452"/>
                  <a:pt x="1179810" y="26278"/>
                </a:cubicBezTo>
                <a:cubicBezTo>
                  <a:pt x="1196635" y="43103"/>
                  <a:pt x="1206088" y="65923"/>
                  <a:pt x="1206088" y="89717"/>
                </a:cubicBezTo>
                <a:lnTo>
                  <a:pt x="1206088" y="432653"/>
                </a:lnTo>
                <a:cubicBezTo>
                  <a:pt x="1206088" y="482202"/>
                  <a:pt x="1165920" y="522370"/>
                  <a:pt x="1116371" y="522370"/>
                </a:cubicBezTo>
                <a:lnTo>
                  <a:pt x="89717" y="522370"/>
                </a:lnTo>
                <a:cubicBezTo>
                  <a:pt x="40168" y="522370"/>
                  <a:pt x="0" y="482202"/>
                  <a:pt x="0" y="432653"/>
                </a:cubicBezTo>
                <a:lnTo>
                  <a:pt x="0" y="89717"/>
                </a:lnTo>
                <a:cubicBezTo>
                  <a:pt x="0" y="40168"/>
                  <a:pt x="40168" y="0"/>
                  <a:pt x="89717" y="0"/>
                </a:cubicBezTo>
                <a:close/>
              </a:path>
            </a:pathLst>
          </a:custGeom>
          <a:solidFill>
            <a:srgbClr val="D4E5EF"/>
          </a:solidFill>
          <a:ln cap="rnd">
            <a:noFill/>
            <a:prstDash val="solid"/>
            <a:round/>
          </a:ln>
        </p:spPr>
      </p:sp>
      <p:sp>
        <p:nvSpPr>
          <p:cNvPr id="28" name="Freeform 13">
            <a:extLst>
              <a:ext uri="{FF2B5EF4-FFF2-40B4-BE49-F238E27FC236}">
                <a16:creationId xmlns:a16="http://schemas.microsoft.com/office/drawing/2014/main" id="{A6FF8B3D-3C01-D618-18E2-025234F9F181}"/>
              </a:ext>
            </a:extLst>
          </p:cNvPr>
          <p:cNvSpPr/>
          <p:nvPr/>
        </p:nvSpPr>
        <p:spPr>
          <a:xfrm>
            <a:off x="687690" y="4252472"/>
            <a:ext cx="3365412" cy="1457597"/>
          </a:xfrm>
          <a:custGeom>
            <a:avLst/>
            <a:gdLst/>
            <a:ahLst/>
            <a:cxnLst/>
            <a:rect l="l" t="t" r="r" b="b"/>
            <a:pathLst>
              <a:path w="1206088" h="522370">
                <a:moveTo>
                  <a:pt x="89717" y="0"/>
                </a:moveTo>
                <a:lnTo>
                  <a:pt x="1116371" y="0"/>
                </a:lnTo>
                <a:cubicBezTo>
                  <a:pt x="1140165" y="0"/>
                  <a:pt x="1162985" y="9452"/>
                  <a:pt x="1179810" y="26278"/>
                </a:cubicBezTo>
                <a:cubicBezTo>
                  <a:pt x="1196635" y="43103"/>
                  <a:pt x="1206088" y="65923"/>
                  <a:pt x="1206088" y="89717"/>
                </a:cubicBezTo>
                <a:lnTo>
                  <a:pt x="1206088" y="432653"/>
                </a:lnTo>
                <a:cubicBezTo>
                  <a:pt x="1206088" y="482202"/>
                  <a:pt x="1165920" y="522370"/>
                  <a:pt x="1116371" y="522370"/>
                </a:cubicBezTo>
                <a:lnTo>
                  <a:pt x="89717" y="522370"/>
                </a:lnTo>
                <a:cubicBezTo>
                  <a:pt x="40168" y="522370"/>
                  <a:pt x="0" y="482202"/>
                  <a:pt x="0" y="432653"/>
                </a:cubicBezTo>
                <a:lnTo>
                  <a:pt x="0" y="89717"/>
                </a:lnTo>
                <a:cubicBezTo>
                  <a:pt x="0" y="40168"/>
                  <a:pt x="40168" y="0"/>
                  <a:pt x="89717" y="0"/>
                </a:cubicBezTo>
                <a:close/>
              </a:path>
            </a:pathLst>
          </a:custGeom>
          <a:solidFill>
            <a:srgbClr val="D4E5EF"/>
          </a:solidFill>
          <a:ln cap="rnd">
            <a:noFill/>
            <a:prstDash val="solid"/>
            <a:round/>
          </a:ln>
        </p:spPr>
      </p:sp>
      <p:sp>
        <p:nvSpPr>
          <p:cNvPr id="30" name="TextBox 15">
            <a:extLst>
              <a:ext uri="{FF2B5EF4-FFF2-40B4-BE49-F238E27FC236}">
                <a16:creationId xmlns:a16="http://schemas.microsoft.com/office/drawing/2014/main" id="{6CE92D19-C538-A0FE-859B-673041D42950}"/>
              </a:ext>
            </a:extLst>
          </p:cNvPr>
          <p:cNvSpPr txBox="1"/>
          <p:nvPr/>
        </p:nvSpPr>
        <p:spPr>
          <a:xfrm>
            <a:off x="8074688" y="2479457"/>
            <a:ext cx="3192812" cy="1214243"/>
          </a:xfrm>
          <a:prstGeom prst="rect">
            <a:avLst/>
          </a:prstGeom>
        </p:spPr>
        <p:txBody>
          <a:bodyPr wrap="square" lIns="0" tIns="0" rIns="0" bIns="0" rtlCol="0" anchor="t">
            <a:spAutoFit/>
          </a:bodyPr>
          <a:lstStyle/>
          <a:p>
            <a:pPr algn="ctr">
              <a:lnSpc>
                <a:spcPts val="3059"/>
              </a:lnSpc>
            </a:pPr>
            <a:r>
              <a:rPr lang="de-DE" sz="1699" b="1" dirty="0"/>
              <a:t>Stressbewältigung</a:t>
            </a:r>
          </a:p>
          <a:p>
            <a:pPr algn="ctr">
              <a:lnSpc>
                <a:spcPts val="2160"/>
              </a:lnSpc>
            </a:pPr>
            <a:r>
              <a:rPr lang="de-DE" sz="1400" b="1" dirty="0"/>
              <a:t>Endlich Schluss mit Prokrastination! </a:t>
            </a:r>
          </a:p>
          <a:p>
            <a:pPr algn="ctr">
              <a:lnSpc>
                <a:spcPts val="2160"/>
              </a:lnSpc>
            </a:pPr>
            <a:r>
              <a:rPr lang="de-DE" sz="1400" i="1" dirty="0"/>
              <a:t>Mittwoch, 15. November 2023</a:t>
            </a:r>
          </a:p>
          <a:p>
            <a:pPr algn="ctr">
              <a:lnSpc>
                <a:spcPts val="2160"/>
              </a:lnSpc>
            </a:pPr>
            <a:r>
              <a:rPr lang="de-DE" sz="1400" i="1" dirty="0"/>
              <a:t>14:00 - 17:00 Uhr (hybrides Format</a:t>
            </a:r>
            <a:r>
              <a:rPr lang="en-US" sz="1400" i="1" dirty="0"/>
              <a:t>)</a:t>
            </a:r>
          </a:p>
        </p:txBody>
      </p:sp>
      <p:sp>
        <p:nvSpPr>
          <p:cNvPr id="31" name="TextBox 16">
            <a:extLst>
              <a:ext uri="{FF2B5EF4-FFF2-40B4-BE49-F238E27FC236}">
                <a16:creationId xmlns:a16="http://schemas.microsoft.com/office/drawing/2014/main" id="{ADAB689F-EA01-07E3-3D94-47DBB2EEA4F8}"/>
              </a:ext>
            </a:extLst>
          </p:cNvPr>
          <p:cNvSpPr txBox="1"/>
          <p:nvPr/>
        </p:nvSpPr>
        <p:spPr>
          <a:xfrm>
            <a:off x="687690" y="4331665"/>
            <a:ext cx="3461409" cy="1208408"/>
          </a:xfrm>
          <a:prstGeom prst="rect">
            <a:avLst/>
          </a:prstGeom>
        </p:spPr>
        <p:txBody>
          <a:bodyPr wrap="square" lIns="0" tIns="0" rIns="0" bIns="0" rtlCol="0" anchor="t">
            <a:spAutoFit/>
          </a:bodyPr>
          <a:lstStyle/>
          <a:p>
            <a:pPr algn="ctr">
              <a:lnSpc>
                <a:spcPts val="3059"/>
              </a:lnSpc>
            </a:pPr>
            <a:r>
              <a:rPr lang="de-DE" sz="1699" b="1" dirty="0"/>
              <a:t>Stärkenorientierung</a:t>
            </a:r>
          </a:p>
          <a:p>
            <a:pPr algn="ctr">
              <a:lnSpc>
                <a:spcPts val="2160"/>
              </a:lnSpc>
            </a:pPr>
            <a:r>
              <a:rPr lang="de-DE" sz="1400" b="1" dirty="0"/>
              <a:t>Entfalte dein Potenzial!</a:t>
            </a:r>
          </a:p>
          <a:p>
            <a:pPr algn="ctr">
              <a:lnSpc>
                <a:spcPts val="2160"/>
              </a:lnSpc>
            </a:pPr>
            <a:r>
              <a:rPr lang="de-DE" sz="1400" i="1" dirty="0"/>
              <a:t>Mittwoch, 29. November 2023</a:t>
            </a:r>
          </a:p>
          <a:p>
            <a:pPr algn="ctr">
              <a:lnSpc>
                <a:spcPts val="2160"/>
              </a:lnSpc>
            </a:pPr>
            <a:r>
              <a:rPr lang="de-DE" sz="1400" i="1" dirty="0"/>
              <a:t>14:00 - 17:00 Uhr (hybrides Format)</a:t>
            </a:r>
          </a:p>
        </p:txBody>
      </p:sp>
      <p:sp>
        <p:nvSpPr>
          <p:cNvPr id="33" name="Freeform 18">
            <a:extLst>
              <a:ext uri="{FF2B5EF4-FFF2-40B4-BE49-F238E27FC236}">
                <a16:creationId xmlns:a16="http://schemas.microsoft.com/office/drawing/2014/main" id="{06BEBAA6-EB43-80E4-7E7E-19595FCF59BB}"/>
              </a:ext>
            </a:extLst>
          </p:cNvPr>
          <p:cNvSpPr/>
          <p:nvPr/>
        </p:nvSpPr>
        <p:spPr>
          <a:xfrm>
            <a:off x="4338039" y="4252472"/>
            <a:ext cx="3365412" cy="1457597"/>
          </a:xfrm>
          <a:custGeom>
            <a:avLst/>
            <a:gdLst/>
            <a:ahLst/>
            <a:cxnLst/>
            <a:rect l="l" t="t" r="r" b="b"/>
            <a:pathLst>
              <a:path w="1206088" h="522370">
                <a:moveTo>
                  <a:pt x="89717" y="0"/>
                </a:moveTo>
                <a:lnTo>
                  <a:pt x="1116371" y="0"/>
                </a:lnTo>
                <a:cubicBezTo>
                  <a:pt x="1140165" y="0"/>
                  <a:pt x="1162985" y="9452"/>
                  <a:pt x="1179810" y="26278"/>
                </a:cubicBezTo>
                <a:cubicBezTo>
                  <a:pt x="1196635" y="43103"/>
                  <a:pt x="1206088" y="65923"/>
                  <a:pt x="1206088" y="89717"/>
                </a:cubicBezTo>
                <a:lnTo>
                  <a:pt x="1206088" y="432653"/>
                </a:lnTo>
                <a:cubicBezTo>
                  <a:pt x="1206088" y="482202"/>
                  <a:pt x="1165920" y="522370"/>
                  <a:pt x="1116371" y="522370"/>
                </a:cubicBezTo>
                <a:lnTo>
                  <a:pt x="89717" y="522370"/>
                </a:lnTo>
                <a:cubicBezTo>
                  <a:pt x="40168" y="522370"/>
                  <a:pt x="0" y="482202"/>
                  <a:pt x="0" y="432653"/>
                </a:cubicBezTo>
                <a:lnTo>
                  <a:pt x="0" y="89717"/>
                </a:lnTo>
                <a:cubicBezTo>
                  <a:pt x="0" y="40168"/>
                  <a:pt x="40168" y="0"/>
                  <a:pt x="89717" y="0"/>
                </a:cubicBezTo>
                <a:close/>
              </a:path>
            </a:pathLst>
          </a:custGeom>
          <a:solidFill>
            <a:srgbClr val="D4E5EF"/>
          </a:solidFill>
          <a:ln cap="rnd">
            <a:noFill/>
            <a:prstDash val="solid"/>
            <a:round/>
          </a:ln>
        </p:spPr>
      </p:sp>
      <p:sp>
        <p:nvSpPr>
          <p:cNvPr id="35" name="TextBox 20">
            <a:extLst>
              <a:ext uri="{FF2B5EF4-FFF2-40B4-BE49-F238E27FC236}">
                <a16:creationId xmlns:a16="http://schemas.microsoft.com/office/drawing/2014/main" id="{0B5F5E84-150E-0CDE-814A-6B012A8714D9}"/>
              </a:ext>
            </a:extLst>
          </p:cNvPr>
          <p:cNvSpPr txBox="1"/>
          <p:nvPr/>
        </p:nvSpPr>
        <p:spPr>
          <a:xfrm>
            <a:off x="4468447" y="4331665"/>
            <a:ext cx="3104595" cy="1208408"/>
          </a:xfrm>
          <a:prstGeom prst="rect">
            <a:avLst/>
          </a:prstGeom>
        </p:spPr>
        <p:txBody>
          <a:bodyPr wrap="square" lIns="0" tIns="0" rIns="0" bIns="0" rtlCol="0" anchor="t">
            <a:spAutoFit/>
          </a:bodyPr>
          <a:lstStyle/>
          <a:p>
            <a:pPr algn="ctr">
              <a:lnSpc>
                <a:spcPts val="3059"/>
              </a:lnSpc>
            </a:pPr>
            <a:r>
              <a:rPr lang="de-DE" sz="1699" b="1" dirty="0"/>
              <a:t>Zukunftsperspektive</a:t>
            </a:r>
          </a:p>
          <a:p>
            <a:pPr algn="ctr">
              <a:lnSpc>
                <a:spcPts val="2160"/>
              </a:lnSpc>
            </a:pPr>
            <a:r>
              <a:rPr lang="de-DE" sz="1400" b="1" dirty="0"/>
              <a:t>Kreiere deine Vision!</a:t>
            </a:r>
          </a:p>
          <a:p>
            <a:pPr algn="ctr">
              <a:lnSpc>
                <a:spcPts val="2160"/>
              </a:lnSpc>
            </a:pPr>
            <a:r>
              <a:rPr lang="de-DE" sz="1400" i="1" dirty="0"/>
              <a:t>Samstag, 10. Februar 2024</a:t>
            </a:r>
          </a:p>
          <a:p>
            <a:pPr algn="ctr">
              <a:lnSpc>
                <a:spcPts val="2160"/>
              </a:lnSpc>
            </a:pPr>
            <a:r>
              <a:rPr lang="de-DE" sz="1400" i="1" dirty="0"/>
              <a:t>10:00 - 16:00 Uhr (hybrides Format)</a:t>
            </a:r>
          </a:p>
        </p:txBody>
      </p:sp>
      <p:sp>
        <p:nvSpPr>
          <p:cNvPr id="36" name="TextBox 21">
            <a:extLst>
              <a:ext uri="{FF2B5EF4-FFF2-40B4-BE49-F238E27FC236}">
                <a16:creationId xmlns:a16="http://schemas.microsoft.com/office/drawing/2014/main" id="{94F7A6CD-B70F-4B0A-B411-8434AD484FD0}"/>
              </a:ext>
            </a:extLst>
          </p:cNvPr>
          <p:cNvSpPr txBox="1"/>
          <p:nvPr/>
        </p:nvSpPr>
        <p:spPr>
          <a:xfrm>
            <a:off x="4468447" y="2479457"/>
            <a:ext cx="3104596" cy="1208408"/>
          </a:xfrm>
          <a:prstGeom prst="rect">
            <a:avLst/>
          </a:prstGeom>
        </p:spPr>
        <p:txBody>
          <a:bodyPr wrap="square" lIns="0" tIns="0" rIns="0" bIns="0" rtlCol="0" anchor="t">
            <a:spAutoFit/>
          </a:bodyPr>
          <a:lstStyle/>
          <a:p>
            <a:pPr algn="ctr">
              <a:lnSpc>
                <a:spcPts val="3059"/>
              </a:lnSpc>
            </a:pPr>
            <a:r>
              <a:rPr lang="de-DE" sz="1699" b="1" dirty="0"/>
              <a:t>Selbstfürsorge</a:t>
            </a:r>
          </a:p>
          <a:p>
            <a:pPr algn="ctr">
              <a:lnSpc>
                <a:spcPts val="2160"/>
              </a:lnSpc>
            </a:pPr>
            <a:r>
              <a:rPr lang="de-DE" sz="1400" b="1" dirty="0"/>
              <a:t>Für mehr Achtsamkeit im Studium</a:t>
            </a:r>
            <a:r>
              <a:rPr lang="de-DE" sz="1400" dirty="0"/>
              <a:t>! </a:t>
            </a:r>
          </a:p>
          <a:p>
            <a:pPr algn="ctr">
              <a:lnSpc>
                <a:spcPts val="2160"/>
              </a:lnSpc>
            </a:pPr>
            <a:r>
              <a:rPr lang="de-DE" sz="1400" i="1" dirty="0"/>
              <a:t>Donnerstag, 09. November 2023</a:t>
            </a:r>
          </a:p>
          <a:p>
            <a:pPr algn="ctr">
              <a:lnSpc>
                <a:spcPts val="2160"/>
              </a:lnSpc>
            </a:pPr>
            <a:r>
              <a:rPr lang="de-DE" sz="1400" i="1" dirty="0"/>
              <a:t>18:00 - 20:00 Uhr (Zoom)</a:t>
            </a:r>
          </a:p>
        </p:txBody>
      </p:sp>
      <p:sp>
        <p:nvSpPr>
          <p:cNvPr id="40" name="TextBox 25">
            <a:extLst>
              <a:ext uri="{FF2B5EF4-FFF2-40B4-BE49-F238E27FC236}">
                <a16:creationId xmlns:a16="http://schemas.microsoft.com/office/drawing/2014/main" id="{74E13054-4D17-65E9-8FC1-2C30739C8C11}"/>
              </a:ext>
            </a:extLst>
          </p:cNvPr>
          <p:cNvSpPr txBox="1"/>
          <p:nvPr/>
        </p:nvSpPr>
        <p:spPr>
          <a:xfrm>
            <a:off x="7988388" y="4673069"/>
            <a:ext cx="2507524" cy="527837"/>
          </a:xfrm>
          <a:prstGeom prst="rect">
            <a:avLst/>
          </a:prstGeom>
        </p:spPr>
        <p:txBody>
          <a:bodyPr wrap="square" lIns="0" tIns="0" rIns="0" bIns="0" rtlCol="0" anchor="t">
            <a:spAutoFit/>
          </a:bodyPr>
          <a:lstStyle/>
          <a:p>
            <a:pPr algn="ctr">
              <a:lnSpc>
                <a:spcPts val="2239"/>
              </a:lnSpc>
            </a:pPr>
            <a:r>
              <a:rPr lang="en-US" sz="1599" b="1" dirty="0"/>
              <a:t>JETZT ANMELDEN </a:t>
            </a:r>
          </a:p>
          <a:p>
            <a:pPr algn="ctr">
              <a:lnSpc>
                <a:spcPts val="2100"/>
              </a:lnSpc>
            </a:pPr>
            <a:r>
              <a:rPr lang="en-US" sz="1500" dirty="0" err="1"/>
              <a:t>eveeno.com</a:t>
            </a:r>
            <a:r>
              <a:rPr lang="en-US" sz="1500" dirty="0"/>
              <a:t>/ReMind-WiSe23</a:t>
            </a:r>
          </a:p>
        </p:txBody>
      </p:sp>
      <p:sp>
        <p:nvSpPr>
          <p:cNvPr id="43" name="TextBox 21">
            <a:extLst>
              <a:ext uri="{FF2B5EF4-FFF2-40B4-BE49-F238E27FC236}">
                <a16:creationId xmlns:a16="http://schemas.microsoft.com/office/drawing/2014/main" id="{255147DE-4998-389F-0279-328019168102}"/>
              </a:ext>
            </a:extLst>
          </p:cNvPr>
          <p:cNvSpPr txBox="1"/>
          <p:nvPr/>
        </p:nvSpPr>
        <p:spPr>
          <a:xfrm>
            <a:off x="818098" y="2479457"/>
            <a:ext cx="3104596" cy="1208408"/>
          </a:xfrm>
          <a:prstGeom prst="rect">
            <a:avLst/>
          </a:prstGeom>
        </p:spPr>
        <p:txBody>
          <a:bodyPr wrap="square" lIns="0" tIns="0" rIns="0" bIns="0" rtlCol="0" anchor="t">
            <a:spAutoFit/>
          </a:bodyPr>
          <a:lstStyle/>
          <a:p>
            <a:pPr algn="ctr">
              <a:lnSpc>
                <a:spcPts val="3059"/>
              </a:lnSpc>
            </a:pPr>
            <a:r>
              <a:rPr lang="de-DE" sz="1699" b="1" dirty="0"/>
              <a:t>Resilienz </a:t>
            </a:r>
          </a:p>
          <a:p>
            <a:pPr algn="ctr">
              <a:lnSpc>
                <a:spcPts val="2160"/>
              </a:lnSpc>
            </a:pPr>
            <a:r>
              <a:rPr lang="de-DE" sz="1400" b="1" dirty="0"/>
              <a:t>Stärke deine Widerstandsfähigkeit</a:t>
            </a:r>
            <a:r>
              <a:rPr lang="de-DE" sz="1400" dirty="0"/>
              <a:t>! </a:t>
            </a:r>
          </a:p>
          <a:p>
            <a:pPr algn="ctr">
              <a:lnSpc>
                <a:spcPts val="2160"/>
              </a:lnSpc>
            </a:pPr>
            <a:r>
              <a:rPr lang="de-DE" sz="1400" i="1" dirty="0"/>
              <a:t>Mittwoch, 18. Oktober 2023</a:t>
            </a:r>
          </a:p>
          <a:p>
            <a:pPr algn="ctr">
              <a:lnSpc>
                <a:spcPts val="2160"/>
              </a:lnSpc>
            </a:pPr>
            <a:r>
              <a:rPr lang="de-DE" sz="1400" i="1" dirty="0"/>
              <a:t>14:00 - 17:00 Uhr (hybrides Format)</a:t>
            </a:r>
          </a:p>
        </p:txBody>
      </p:sp>
      <p:pic>
        <p:nvPicPr>
          <p:cNvPr id="44" name="Grafik 43">
            <a:extLst>
              <a:ext uri="{FF2B5EF4-FFF2-40B4-BE49-F238E27FC236}">
                <a16:creationId xmlns:a16="http://schemas.microsoft.com/office/drawing/2014/main" id="{B2F43F23-7C63-D6DE-997A-E8FCE0273EE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657809" y="4554591"/>
            <a:ext cx="762556" cy="762556"/>
          </a:xfrm>
          <a:prstGeom prst="rect">
            <a:avLst/>
          </a:prstGeom>
        </p:spPr>
      </p:pic>
    </p:spTree>
    <p:extLst>
      <p:ext uri="{BB962C8B-B14F-4D97-AF65-F5344CB8AC3E}">
        <p14:creationId xmlns:p14="http://schemas.microsoft.com/office/powerpoint/2010/main" val="1573727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277C56EA-FE5A-6410-8B99-1844BAD660EC}"/>
              </a:ext>
            </a:extLst>
          </p:cNvPr>
          <p:cNvSpPr/>
          <p:nvPr/>
        </p:nvSpPr>
        <p:spPr>
          <a:xfrm>
            <a:off x="838200" y="2115206"/>
            <a:ext cx="4400550" cy="3517900"/>
          </a:xfrm>
          <a:custGeom>
            <a:avLst/>
            <a:gdLst/>
            <a:ahLst/>
            <a:cxnLst/>
            <a:rect l="l" t="t" r="r" b="b"/>
            <a:pathLst>
              <a:path w="6600825" h="5276850">
                <a:moveTo>
                  <a:pt x="0" y="0"/>
                </a:moveTo>
                <a:lnTo>
                  <a:pt x="6600825" y="0"/>
                </a:lnTo>
                <a:lnTo>
                  <a:pt x="6600825" y="5276850"/>
                </a:lnTo>
                <a:lnTo>
                  <a:pt x="0" y="5276850"/>
                </a:lnTo>
                <a:lnTo>
                  <a:pt x="0" y="0"/>
                </a:lnTo>
                <a:close/>
              </a:path>
            </a:pathLst>
          </a:custGeom>
          <a:blipFill>
            <a:blip r:embed="rId3"/>
            <a:stretch>
              <a:fillRect/>
            </a:stretch>
          </a:blipFill>
        </p:spPr>
      </p:sp>
      <p:sp>
        <p:nvSpPr>
          <p:cNvPr id="7" name="Freeform 6">
            <a:extLst>
              <a:ext uri="{FF2B5EF4-FFF2-40B4-BE49-F238E27FC236}">
                <a16:creationId xmlns:a16="http://schemas.microsoft.com/office/drawing/2014/main" id="{B1D6601C-04F7-0F9F-030B-944CAB8B738C}"/>
              </a:ext>
            </a:extLst>
          </p:cNvPr>
          <p:cNvSpPr/>
          <p:nvPr/>
        </p:nvSpPr>
        <p:spPr>
          <a:xfrm>
            <a:off x="6206544" y="2164884"/>
            <a:ext cx="2623515" cy="1469718"/>
          </a:xfrm>
          <a:custGeom>
            <a:avLst/>
            <a:gdLst/>
            <a:ahLst/>
            <a:cxnLst/>
            <a:rect l="l" t="t" r="r" b="b"/>
            <a:pathLst>
              <a:path w="3638550" h="2038350">
                <a:moveTo>
                  <a:pt x="0" y="0"/>
                </a:moveTo>
                <a:lnTo>
                  <a:pt x="3638550" y="0"/>
                </a:lnTo>
                <a:lnTo>
                  <a:pt x="3638550" y="2038350"/>
                </a:lnTo>
                <a:lnTo>
                  <a:pt x="0" y="2038350"/>
                </a:lnTo>
                <a:lnTo>
                  <a:pt x="0" y="0"/>
                </a:lnTo>
                <a:close/>
              </a:path>
            </a:pathLst>
          </a:custGeom>
          <a:blipFill>
            <a:blip r:embed="rId4"/>
            <a:stretch>
              <a:fillRect/>
            </a:stretch>
          </a:blipFill>
        </p:spPr>
      </p:sp>
      <p:sp>
        <p:nvSpPr>
          <p:cNvPr id="8" name="Freeform 7">
            <a:extLst>
              <a:ext uri="{FF2B5EF4-FFF2-40B4-BE49-F238E27FC236}">
                <a16:creationId xmlns:a16="http://schemas.microsoft.com/office/drawing/2014/main" id="{1F7EE2ED-AD19-5112-537A-B355B6E5C066}"/>
              </a:ext>
            </a:extLst>
          </p:cNvPr>
          <p:cNvSpPr/>
          <p:nvPr/>
        </p:nvSpPr>
        <p:spPr>
          <a:xfrm>
            <a:off x="8632244" y="2164884"/>
            <a:ext cx="2554837" cy="1469718"/>
          </a:xfrm>
          <a:custGeom>
            <a:avLst/>
            <a:gdLst/>
            <a:ahLst/>
            <a:cxnLst/>
            <a:rect l="l" t="t" r="r" b="b"/>
            <a:pathLst>
              <a:path w="3543300" h="2000250">
                <a:moveTo>
                  <a:pt x="0" y="0"/>
                </a:moveTo>
                <a:lnTo>
                  <a:pt x="3543300" y="0"/>
                </a:lnTo>
                <a:lnTo>
                  <a:pt x="3543300" y="2000250"/>
                </a:lnTo>
                <a:lnTo>
                  <a:pt x="0" y="2000250"/>
                </a:lnTo>
                <a:lnTo>
                  <a:pt x="0" y="0"/>
                </a:lnTo>
                <a:close/>
              </a:path>
            </a:pathLst>
          </a:custGeom>
          <a:blipFill>
            <a:blip r:embed="rId5"/>
            <a:stretch>
              <a:fillRect/>
            </a:stretch>
          </a:blipFill>
        </p:spPr>
      </p:sp>
      <p:sp>
        <p:nvSpPr>
          <p:cNvPr id="10" name="Freeform 8">
            <a:extLst>
              <a:ext uri="{FF2B5EF4-FFF2-40B4-BE49-F238E27FC236}">
                <a16:creationId xmlns:a16="http://schemas.microsoft.com/office/drawing/2014/main" id="{2874CFA0-4984-26D1-59C8-9014505A0F63}"/>
              </a:ext>
            </a:extLst>
          </p:cNvPr>
          <p:cNvSpPr/>
          <p:nvPr/>
        </p:nvSpPr>
        <p:spPr>
          <a:xfrm>
            <a:off x="1536379" y="5922688"/>
            <a:ext cx="732212" cy="764115"/>
          </a:xfrm>
          <a:custGeom>
            <a:avLst/>
            <a:gdLst/>
            <a:ahLst/>
            <a:cxnLst/>
            <a:rect l="l" t="t" r="r" b="b"/>
            <a:pathLst>
              <a:path w="1098318" h="1146172">
                <a:moveTo>
                  <a:pt x="0" y="0"/>
                </a:moveTo>
                <a:lnTo>
                  <a:pt x="1098318" y="0"/>
                </a:lnTo>
                <a:lnTo>
                  <a:pt x="1098318" y="1146171"/>
                </a:lnTo>
                <a:lnTo>
                  <a:pt x="0" y="11461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TextBox 12">
            <a:extLst>
              <a:ext uri="{FF2B5EF4-FFF2-40B4-BE49-F238E27FC236}">
                <a16:creationId xmlns:a16="http://schemas.microsoft.com/office/drawing/2014/main" id="{BDE6F783-0D89-2BAE-09AF-329E383FB8DB}"/>
              </a:ext>
            </a:extLst>
          </p:cNvPr>
          <p:cNvSpPr txBox="1"/>
          <p:nvPr/>
        </p:nvSpPr>
        <p:spPr>
          <a:xfrm>
            <a:off x="2482809" y="6133296"/>
            <a:ext cx="2892228" cy="337015"/>
          </a:xfrm>
          <a:prstGeom prst="rect">
            <a:avLst/>
          </a:prstGeom>
        </p:spPr>
        <p:txBody>
          <a:bodyPr lIns="0" tIns="0" rIns="0" bIns="0" rtlCol="0" anchor="t">
            <a:spAutoFit/>
          </a:bodyPr>
          <a:lstStyle/>
          <a:p>
            <a:pPr>
              <a:lnSpc>
                <a:spcPts val="2800"/>
              </a:lnSpc>
            </a:pPr>
            <a:r>
              <a:rPr lang="de-DE" sz="2000">
                <a:solidFill>
                  <a:srgbClr val="000000"/>
                </a:solidFill>
              </a:rPr>
              <a:t>resilienz-im-studium</a:t>
            </a:r>
            <a:r>
              <a:rPr lang="de-DE" sz="2000">
                <a:solidFill>
                  <a:srgbClr val="444A72"/>
                </a:solidFill>
              </a:rPr>
              <a:t>.</a:t>
            </a:r>
            <a:r>
              <a:rPr lang="de-DE" sz="2000">
                <a:solidFill>
                  <a:srgbClr val="000000"/>
                </a:solidFill>
              </a:rPr>
              <a:t>de</a:t>
            </a:r>
            <a:r>
              <a:rPr lang="de-DE" sz="2000">
                <a:solidFill>
                  <a:srgbClr val="444A72"/>
                </a:solidFill>
              </a:rPr>
              <a:t> </a:t>
            </a:r>
          </a:p>
        </p:txBody>
      </p:sp>
      <p:sp>
        <p:nvSpPr>
          <p:cNvPr id="6" name="Titel 1">
            <a:extLst>
              <a:ext uri="{FF2B5EF4-FFF2-40B4-BE49-F238E27FC236}">
                <a16:creationId xmlns:a16="http://schemas.microsoft.com/office/drawing/2014/main" id="{33BC9093-2B35-9408-F01A-210764D6E283}"/>
              </a:ext>
            </a:extLst>
          </p:cNvPr>
          <p:cNvSpPr>
            <a:spLocks noGrp="1"/>
          </p:cNvSpPr>
          <p:nvPr>
            <p:ph type="title"/>
          </p:nvPr>
        </p:nvSpPr>
        <p:spPr>
          <a:xfrm>
            <a:off x="838200" y="500062"/>
            <a:ext cx="10515600" cy="1325563"/>
          </a:xfrm>
        </p:spPr>
        <p:txBody>
          <a:bodyPr/>
          <a:lstStyle/>
          <a:p>
            <a:r>
              <a:rPr lang="de-DE" dirty="0"/>
              <a:t>Weitere Infos und Inhalte auf…</a:t>
            </a:r>
          </a:p>
        </p:txBody>
      </p:sp>
      <p:pic>
        <p:nvPicPr>
          <p:cNvPr id="13" name="Grafik 12" descr="Ein Bild, das Text, Screenshot, Menschliches Gesicht, Kleidung enthält.&#10;&#10;Automatisch generierte Beschreibung">
            <a:extLst>
              <a:ext uri="{FF2B5EF4-FFF2-40B4-BE49-F238E27FC236}">
                <a16:creationId xmlns:a16="http://schemas.microsoft.com/office/drawing/2014/main" id="{FD356A4B-43D0-C4F4-1FF5-30565620A110}"/>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206545" y="3743443"/>
            <a:ext cx="5287051" cy="1628192"/>
          </a:xfrm>
          <a:prstGeom prst="rect">
            <a:avLst/>
          </a:prstGeom>
        </p:spPr>
      </p:pic>
      <p:sp>
        <p:nvSpPr>
          <p:cNvPr id="14" name="Freeform 8">
            <a:extLst>
              <a:ext uri="{FF2B5EF4-FFF2-40B4-BE49-F238E27FC236}">
                <a16:creationId xmlns:a16="http://schemas.microsoft.com/office/drawing/2014/main" id="{43AF8F64-81FF-8B8A-246A-56818A831EE0}"/>
              </a:ext>
            </a:extLst>
          </p:cNvPr>
          <p:cNvSpPr/>
          <p:nvPr/>
        </p:nvSpPr>
        <p:spPr>
          <a:xfrm>
            <a:off x="6816965" y="5917312"/>
            <a:ext cx="673100" cy="673100"/>
          </a:xfrm>
          <a:custGeom>
            <a:avLst/>
            <a:gdLst/>
            <a:ahLst/>
            <a:cxnLst/>
            <a:rect l="l" t="t" r="r" b="b"/>
            <a:pathLst>
              <a:path w="1009650" h="1009650">
                <a:moveTo>
                  <a:pt x="0" y="0"/>
                </a:moveTo>
                <a:lnTo>
                  <a:pt x="1009650" y="0"/>
                </a:lnTo>
                <a:lnTo>
                  <a:pt x="1009650" y="1009650"/>
                </a:lnTo>
                <a:lnTo>
                  <a:pt x="0" y="1009650"/>
                </a:lnTo>
                <a:lnTo>
                  <a:pt x="0" y="0"/>
                </a:lnTo>
                <a:close/>
              </a:path>
            </a:pathLst>
          </a:custGeom>
          <a:blipFill>
            <a:blip r:embed="rId9"/>
            <a:stretch>
              <a:fillRect/>
            </a:stretch>
          </a:blipFill>
        </p:spPr>
      </p:sp>
      <p:sp>
        <p:nvSpPr>
          <p:cNvPr id="15" name="TextBox 12">
            <a:extLst>
              <a:ext uri="{FF2B5EF4-FFF2-40B4-BE49-F238E27FC236}">
                <a16:creationId xmlns:a16="http://schemas.microsoft.com/office/drawing/2014/main" id="{1BEC681F-BF11-A57D-222F-345A32970EDD}"/>
              </a:ext>
            </a:extLst>
          </p:cNvPr>
          <p:cNvSpPr txBox="1"/>
          <p:nvPr/>
        </p:nvSpPr>
        <p:spPr>
          <a:xfrm>
            <a:off x="7763393" y="6133295"/>
            <a:ext cx="2892228" cy="337015"/>
          </a:xfrm>
          <a:prstGeom prst="rect">
            <a:avLst/>
          </a:prstGeom>
        </p:spPr>
        <p:txBody>
          <a:bodyPr lIns="0" tIns="0" rIns="0" bIns="0" rtlCol="0" anchor="t">
            <a:spAutoFit/>
          </a:bodyPr>
          <a:lstStyle/>
          <a:p>
            <a:pPr>
              <a:lnSpc>
                <a:spcPts val="2800"/>
              </a:lnSpc>
            </a:pPr>
            <a:r>
              <a:rPr lang="de-DE" sz="2000">
                <a:solidFill>
                  <a:srgbClr val="000000"/>
                </a:solidFill>
              </a:rPr>
              <a:t>@resilienz_im_studium </a:t>
            </a:r>
          </a:p>
        </p:txBody>
      </p:sp>
      <p:pic>
        <p:nvPicPr>
          <p:cNvPr id="3" name="Grafik 2">
            <a:extLst>
              <a:ext uri="{FF2B5EF4-FFF2-40B4-BE49-F238E27FC236}">
                <a16:creationId xmlns:a16="http://schemas.microsoft.com/office/drawing/2014/main" id="{04F7AC1E-BAD7-BC48-AE71-1A4E612C1756}"/>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0136808" y="665275"/>
            <a:ext cx="1804559" cy="997045"/>
          </a:xfrm>
          <a:prstGeom prst="rect">
            <a:avLst/>
          </a:prstGeom>
        </p:spPr>
      </p:pic>
    </p:spTree>
    <p:extLst>
      <p:ext uri="{BB962C8B-B14F-4D97-AF65-F5344CB8AC3E}">
        <p14:creationId xmlns:p14="http://schemas.microsoft.com/office/powerpoint/2010/main" val="60885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descr="Dokument mit einfarbiger Füllung">
            <a:extLst>
              <a:ext uri="{FF2B5EF4-FFF2-40B4-BE49-F238E27FC236}">
                <a16:creationId xmlns:a16="http://schemas.microsoft.com/office/drawing/2014/main" id="{F18318CF-1363-0D0C-9F72-4A2A439C197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40559" y="793038"/>
            <a:ext cx="617100" cy="617100"/>
          </a:xfrm>
          <a:prstGeom prst="rect">
            <a:avLst/>
          </a:prstGeom>
        </p:spPr>
      </p:pic>
      <p:grpSp>
        <p:nvGrpSpPr>
          <p:cNvPr id="9" name="Gruppieren 8">
            <a:extLst>
              <a:ext uri="{FF2B5EF4-FFF2-40B4-BE49-F238E27FC236}">
                <a16:creationId xmlns:a16="http://schemas.microsoft.com/office/drawing/2014/main" id="{54C09844-2F09-B05F-0A61-7ED2B6A03D7A}"/>
              </a:ext>
            </a:extLst>
          </p:cNvPr>
          <p:cNvGrpSpPr/>
          <p:nvPr/>
        </p:nvGrpSpPr>
        <p:grpSpPr>
          <a:xfrm>
            <a:off x="2032734" y="3429000"/>
            <a:ext cx="7948168" cy="3436419"/>
            <a:chOff x="2169913" y="3421581"/>
            <a:chExt cx="7948168" cy="3436419"/>
          </a:xfrm>
        </p:grpSpPr>
        <p:pic>
          <p:nvPicPr>
            <p:cNvPr id="4" name="Grafik 3">
              <a:extLst>
                <a:ext uri="{FF2B5EF4-FFF2-40B4-BE49-F238E27FC236}">
                  <a16:creationId xmlns:a16="http://schemas.microsoft.com/office/drawing/2014/main" id="{F501E943-5092-AFE6-6181-0B923F1356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15595" t="29516" r="14351" b="14991"/>
            <a:stretch/>
          </p:blipFill>
          <p:spPr>
            <a:xfrm>
              <a:off x="2169913" y="3421581"/>
              <a:ext cx="7712283" cy="3436419"/>
            </a:xfrm>
            <a:prstGeom prst="rect">
              <a:avLst/>
            </a:prstGeom>
          </p:spPr>
        </p:pic>
        <p:sp>
          <p:nvSpPr>
            <p:cNvPr id="13" name="Textfeld 12">
              <a:extLst>
                <a:ext uri="{FF2B5EF4-FFF2-40B4-BE49-F238E27FC236}">
                  <a16:creationId xmlns:a16="http://schemas.microsoft.com/office/drawing/2014/main" id="{6C6520D4-7643-4F89-A917-9D684BE9D02E}"/>
                </a:ext>
              </a:extLst>
            </p:cNvPr>
            <p:cNvSpPr txBox="1"/>
            <p:nvPr/>
          </p:nvSpPr>
          <p:spPr>
            <a:xfrm>
              <a:off x="2764434" y="4667520"/>
              <a:ext cx="3242384" cy="769441"/>
            </a:xfrm>
            <a:prstGeom prst="rect">
              <a:avLst/>
            </a:prstGeom>
            <a:noFill/>
          </p:spPr>
          <p:txBody>
            <a:bodyPr wrap="square" rtlCol="0">
              <a:spAutoFit/>
            </a:bodyPr>
            <a:lstStyle/>
            <a:p>
              <a:r>
                <a:rPr lang="de-DE" sz="2200" dirty="0"/>
                <a:t>VERFOLGEN SIE UNSEREN WEG HIER: </a:t>
              </a:r>
            </a:p>
          </p:txBody>
        </p:sp>
        <p:sp>
          <p:nvSpPr>
            <p:cNvPr id="14" name="Textfeld 13">
              <a:extLst>
                <a:ext uri="{FF2B5EF4-FFF2-40B4-BE49-F238E27FC236}">
                  <a16:creationId xmlns:a16="http://schemas.microsoft.com/office/drawing/2014/main" id="{6879BEB3-AAFF-B71A-9E77-9FB40A3A09D1}"/>
                </a:ext>
              </a:extLst>
            </p:cNvPr>
            <p:cNvSpPr txBox="1"/>
            <p:nvPr/>
          </p:nvSpPr>
          <p:spPr>
            <a:xfrm>
              <a:off x="6621968" y="4359743"/>
              <a:ext cx="3483979" cy="307777"/>
            </a:xfrm>
            <a:prstGeom prst="rect">
              <a:avLst/>
            </a:prstGeom>
            <a:noFill/>
          </p:spPr>
          <p:txBody>
            <a:bodyPr wrap="square" rtlCol="0">
              <a:spAutoFit/>
            </a:bodyPr>
            <a:lstStyle/>
            <a:p>
              <a:r>
                <a:rPr lang="de-DE" sz="1400" dirty="0" err="1"/>
                <a:t>resilienz</a:t>
              </a:r>
              <a:r>
                <a:rPr lang="de-DE" sz="1400" dirty="0"/>
                <a:t>-im-</a:t>
              </a:r>
              <a:r>
                <a:rPr lang="de-DE" sz="1400" dirty="0" err="1"/>
                <a:t>studium.de</a:t>
              </a:r>
              <a:endParaRPr lang="de-DE" sz="1400" dirty="0"/>
            </a:p>
          </p:txBody>
        </p:sp>
        <p:sp>
          <p:nvSpPr>
            <p:cNvPr id="15" name="Textfeld 14">
              <a:extLst>
                <a:ext uri="{FF2B5EF4-FFF2-40B4-BE49-F238E27FC236}">
                  <a16:creationId xmlns:a16="http://schemas.microsoft.com/office/drawing/2014/main" id="{66F6050C-2D12-AF63-047D-3D5FCFDFAEEA}"/>
                </a:ext>
              </a:extLst>
            </p:cNvPr>
            <p:cNvSpPr txBox="1"/>
            <p:nvPr/>
          </p:nvSpPr>
          <p:spPr>
            <a:xfrm>
              <a:off x="6621969" y="4946498"/>
              <a:ext cx="3483979" cy="307777"/>
            </a:xfrm>
            <a:prstGeom prst="rect">
              <a:avLst/>
            </a:prstGeom>
            <a:noFill/>
          </p:spPr>
          <p:txBody>
            <a:bodyPr wrap="square" rtlCol="0">
              <a:spAutoFit/>
            </a:bodyPr>
            <a:lstStyle/>
            <a:p>
              <a:r>
                <a:rPr lang="de-DE" sz="1400" dirty="0"/>
                <a:t>@</a:t>
              </a:r>
              <a:r>
                <a:rPr lang="de-DE" sz="1400" dirty="0" err="1"/>
                <a:t>resilienz_im_studium</a:t>
              </a:r>
              <a:endParaRPr lang="de-DE" sz="1400" dirty="0"/>
            </a:p>
          </p:txBody>
        </p:sp>
        <p:sp>
          <p:nvSpPr>
            <p:cNvPr id="16" name="Textfeld 15">
              <a:extLst>
                <a:ext uri="{FF2B5EF4-FFF2-40B4-BE49-F238E27FC236}">
                  <a16:creationId xmlns:a16="http://schemas.microsoft.com/office/drawing/2014/main" id="{14F7926F-713F-949E-C82C-BADD81D4F92B}"/>
                </a:ext>
              </a:extLst>
            </p:cNvPr>
            <p:cNvSpPr txBox="1"/>
            <p:nvPr/>
          </p:nvSpPr>
          <p:spPr>
            <a:xfrm>
              <a:off x="6634102" y="5533253"/>
              <a:ext cx="3483979" cy="307777"/>
            </a:xfrm>
            <a:prstGeom prst="rect">
              <a:avLst/>
            </a:prstGeom>
            <a:noFill/>
          </p:spPr>
          <p:txBody>
            <a:bodyPr wrap="square" rtlCol="0">
              <a:spAutoFit/>
            </a:bodyPr>
            <a:lstStyle/>
            <a:p>
              <a:r>
                <a:rPr lang="de-DE" sz="1400" dirty="0"/>
                <a:t>@</a:t>
              </a:r>
              <a:r>
                <a:rPr lang="de-DE" sz="1400" dirty="0" err="1"/>
                <a:t>resilienz_im_studium</a:t>
              </a:r>
              <a:endParaRPr lang="de-DE" sz="1400" dirty="0"/>
            </a:p>
          </p:txBody>
        </p:sp>
      </p:grpSp>
      <p:sp>
        <p:nvSpPr>
          <p:cNvPr id="20" name="Titel 1">
            <a:extLst>
              <a:ext uri="{FF2B5EF4-FFF2-40B4-BE49-F238E27FC236}">
                <a16:creationId xmlns:a16="http://schemas.microsoft.com/office/drawing/2014/main" id="{6E99C679-37E0-A070-B6C3-9504A4B2A8DB}"/>
              </a:ext>
            </a:extLst>
          </p:cNvPr>
          <p:cNvSpPr>
            <a:spLocks noGrp="1"/>
          </p:cNvSpPr>
          <p:nvPr>
            <p:ph type="title"/>
          </p:nvPr>
        </p:nvSpPr>
        <p:spPr>
          <a:xfrm>
            <a:off x="838200" y="799431"/>
            <a:ext cx="10515600" cy="1325563"/>
          </a:xfrm>
        </p:spPr>
        <p:txBody>
          <a:bodyPr/>
          <a:lstStyle/>
          <a:p>
            <a:r>
              <a:rPr lang="de-DE" dirty="0"/>
              <a:t>Kontakt</a:t>
            </a:r>
          </a:p>
        </p:txBody>
      </p:sp>
      <p:pic>
        <p:nvPicPr>
          <p:cNvPr id="2" name="Grafik 1" descr="Ein Bild, das Person, Kleidung enthält.&#10;&#10;Automatisch generierte Beschreibung">
            <a:extLst>
              <a:ext uri="{FF2B5EF4-FFF2-40B4-BE49-F238E27FC236}">
                <a16:creationId xmlns:a16="http://schemas.microsoft.com/office/drawing/2014/main" id="{7A863A82-74EF-B0E5-E0BF-F657C93A69E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165948" y="2413212"/>
            <a:ext cx="936313" cy="936313"/>
          </a:xfrm>
          <a:prstGeom prst="rect">
            <a:avLst/>
          </a:prstGeom>
        </p:spPr>
      </p:pic>
      <p:pic>
        <p:nvPicPr>
          <p:cNvPr id="5" name="Grafik 4">
            <a:extLst>
              <a:ext uri="{FF2B5EF4-FFF2-40B4-BE49-F238E27FC236}">
                <a16:creationId xmlns:a16="http://schemas.microsoft.com/office/drawing/2014/main" id="{3E4000F8-9E8C-270A-CE36-96F32678948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bwMode="auto">
          <a:xfrm>
            <a:off x="562962" y="2439132"/>
            <a:ext cx="942106" cy="890531"/>
          </a:xfrm>
          <a:prstGeom prst="rect">
            <a:avLst/>
          </a:prstGeom>
          <a:noFill/>
          <a:ln>
            <a:noFill/>
          </a:ln>
        </p:spPr>
      </p:pic>
      <p:sp>
        <p:nvSpPr>
          <p:cNvPr id="6" name="Textfeld 5">
            <a:extLst>
              <a:ext uri="{FF2B5EF4-FFF2-40B4-BE49-F238E27FC236}">
                <a16:creationId xmlns:a16="http://schemas.microsoft.com/office/drawing/2014/main" id="{603DEC28-2BE7-9E30-61D6-676551876D13}"/>
              </a:ext>
            </a:extLst>
          </p:cNvPr>
          <p:cNvSpPr txBox="1"/>
          <p:nvPr/>
        </p:nvSpPr>
        <p:spPr>
          <a:xfrm>
            <a:off x="1556625" y="2375110"/>
            <a:ext cx="4450193" cy="1015663"/>
          </a:xfrm>
          <a:prstGeom prst="rect">
            <a:avLst/>
          </a:prstGeom>
          <a:noFill/>
        </p:spPr>
        <p:txBody>
          <a:bodyPr wrap="none" rtlCol="0">
            <a:spAutoFit/>
          </a:bodyPr>
          <a:lstStyle/>
          <a:p>
            <a:r>
              <a:rPr lang="de-DE" b="1" dirty="0"/>
              <a:t>Prof. Dr. Katrin Allmendinger</a:t>
            </a:r>
          </a:p>
          <a:p>
            <a:r>
              <a:rPr lang="de-DE" sz="1400" dirty="0"/>
              <a:t>Professorin für Wirtschaftspsychologie (HFT Stuttgart)</a:t>
            </a:r>
          </a:p>
          <a:p>
            <a:r>
              <a:rPr lang="de-DE" sz="1400" dirty="0"/>
              <a:t>Leitung Projekt </a:t>
            </a:r>
            <a:r>
              <a:rPr lang="de-DE" sz="1400" dirty="0" err="1"/>
              <a:t>ReMind</a:t>
            </a:r>
            <a:endParaRPr lang="de-DE" sz="1400" dirty="0"/>
          </a:p>
          <a:p>
            <a:r>
              <a:rPr lang="de-DE" sz="1400" dirty="0" err="1"/>
              <a:t>katrin.allmendinger@hft-stuttgart.de</a:t>
            </a:r>
            <a:endParaRPr lang="de-DE" sz="1400" dirty="0"/>
          </a:p>
        </p:txBody>
      </p:sp>
      <p:sp>
        <p:nvSpPr>
          <p:cNvPr id="7" name="Textfeld 6">
            <a:extLst>
              <a:ext uri="{FF2B5EF4-FFF2-40B4-BE49-F238E27FC236}">
                <a16:creationId xmlns:a16="http://schemas.microsoft.com/office/drawing/2014/main" id="{0134C09F-2646-A32C-75D0-9E79B40533DF}"/>
              </a:ext>
            </a:extLst>
          </p:cNvPr>
          <p:cNvSpPr txBox="1"/>
          <p:nvPr/>
        </p:nvSpPr>
        <p:spPr>
          <a:xfrm>
            <a:off x="7242153" y="2377490"/>
            <a:ext cx="4949847" cy="1015663"/>
          </a:xfrm>
          <a:prstGeom prst="rect">
            <a:avLst/>
          </a:prstGeom>
          <a:noFill/>
        </p:spPr>
        <p:txBody>
          <a:bodyPr wrap="square" rtlCol="0">
            <a:spAutoFit/>
          </a:bodyPr>
          <a:lstStyle/>
          <a:p>
            <a:r>
              <a:rPr lang="de-DE" b="1" dirty="0"/>
              <a:t>Joana Julie Scheppe </a:t>
            </a:r>
          </a:p>
          <a:p>
            <a:r>
              <a:rPr lang="de-DE" sz="1400" dirty="0"/>
              <a:t>Wirtschaftspsychologin (</a:t>
            </a:r>
            <a:r>
              <a:rPr lang="de-DE" sz="1400" dirty="0" err="1"/>
              <a:t>M.Sc</a:t>
            </a:r>
            <a:r>
              <a:rPr lang="de-DE" sz="1400" dirty="0"/>
              <a:t>.), Projektmanagement </a:t>
            </a:r>
            <a:r>
              <a:rPr lang="de-DE" sz="1400" dirty="0" err="1"/>
              <a:t>ReMind</a:t>
            </a:r>
            <a:r>
              <a:rPr lang="de-DE" sz="1400" dirty="0"/>
              <a:t>, Trainern für Resilienz u. </a:t>
            </a:r>
            <a:r>
              <a:rPr lang="de-DE" sz="1400" dirty="0" err="1"/>
              <a:t>Mindfulness</a:t>
            </a:r>
            <a:endParaRPr lang="de-DE" sz="1400" dirty="0"/>
          </a:p>
          <a:p>
            <a:r>
              <a:rPr lang="de-DE" sz="1400" dirty="0" err="1"/>
              <a:t>JoanaJulie.scheppe@hft-stuttgart.de</a:t>
            </a:r>
            <a:endParaRPr lang="de-DE" sz="1400" dirty="0"/>
          </a:p>
        </p:txBody>
      </p:sp>
    </p:spTree>
    <p:extLst>
      <p:ext uri="{BB962C8B-B14F-4D97-AF65-F5344CB8AC3E}">
        <p14:creationId xmlns:p14="http://schemas.microsoft.com/office/powerpoint/2010/main" val="32409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2603218-0D1C-A965-9F7C-6F52A84163BA}"/>
              </a:ext>
            </a:extLst>
          </p:cNvPr>
          <p:cNvSpPr>
            <a:spLocks noGrp="1"/>
          </p:cNvSpPr>
          <p:nvPr>
            <p:ph idx="1"/>
          </p:nvPr>
        </p:nvSpPr>
        <p:spPr>
          <a:xfrm>
            <a:off x="738810" y="1956719"/>
            <a:ext cx="5482389" cy="824581"/>
          </a:xfrm>
        </p:spPr>
        <p:txBody>
          <a:bodyPr>
            <a:noAutofit/>
          </a:bodyPr>
          <a:lstStyle/>
          <a:p>
            <a:pPr marL="0" indent="0">
              <a:buNone/>
            </a:pPr>
            <a:r>
              <a:rPr lang="de-DE" sz="1800" i="1" dirty="0"/>
              <a:t>Förderung der </a:t>
            </a:r>
            <a:r>
              <a:rPr lang="de-DE" sz="1800" b="1" i="1" dirty="0"/>
              <a:t>Resilienz</a:t>
            </a:r>
            <a:r>
              <a:rPr lang="de-DE" sz="1800" i="1" dirty="0"/>
              <a:t> von Studierenden, die Prüfungen schieben, ausgepowert sind oder überambitioniert erscheinen</a:t>
            </a:r>
            <a:endParaRPr lang="de-DE" sz="1800" b="1" dirty="0"/>
          </a:p>
        </p:txBody>
      </p:sp>
      <p:pic>
        <p:nvPicPr>
          <p:cNvPr id="4" name="Grafik 3" descr="Ein Bild, das Wand, Im Haus, Person, weiß enthält.&#10;&#10;Automatisch generierte Beschreibung">
            <a:extLst>
              <a:ext uri="{FF2B5EF4-FFF2-40B4-BE49-F238E27FC236}">
                <a16:creationId xmlns:a16="http://schemas.microsoft.com/office/drawing/2014/main" id="{97D07AD4-5D80-481A-3F28-57CEDF97709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09610" y="368968"/>
            <a:ext cx="5482389" cy="6489032"/>
          </a:xfrm>
          <a:prstGeom prst="rect">
            <a:avLst/>
          </a:prstGeom>
        </p:spPr>
      </p:pic>
      <p:sp>
        <p:nvSpPr>
          <p:cNvPr id="8" name="Inhaltsplatzhalter 2">
            <a:extLst>
              <a:ext uri="{FF2B5EF4-FFF2-40B4-BE49-F238E27FC236}">
                <a16:creationId xmlns:a16="http://schemas.microsoft.com/office/drawing/2014/main" id="{42742E06-0039-5753-0A6A-3ECDDC7BC983}"/>
              </a:ext>
            </a:extLst>
          </p:cNvPr>
          <p:cNvSpPr txBox="1">
            <a:spLocks/>
          </p:cNvSpPr>
          <p:nvPr/>
        </p:nvSpPr>
        <p:spPr>
          <a:xfrm>
            <a:off x="1364015" y="3117814"/>
            <a:ext cx="5101390" cy="3988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700" dirty="0"/>
              <a:t>Digital distribuiertes und </a:t>
            </a:r>
            <a:r>
              <a:rPr lang="de-DE" sz="1700" b="1" dirty="0"/>
              <a:t>frei zugängliches Unterstützungsangebot </a:t>
            </a:r>
            <a:r>
              <a:rPr lang="de-DE" sz="1700" dirty="0"/>
              <a:t>für Studierende in Ba-</a:t>
            </a:r>
            <a:r>
              <a:rPr lang="de-DE" sz="1700" dirty="0" err="1"/>
              <a:t>Wü</a:t>
            </a:r>
            <a:br>
              <a:rPr lang="de-DE" sz="1700" dirty="0"/>
            </a:br>
            <a:endParaRPr lang="de-DE" sz="1700" dirty="0"/>
          </a:p>
          <a:p>
            <a:pPr marL="0" indent="0">
              <a:buNone/>
            </a:pPr>
            <a:r>
              <a:rPr lang="de-DE" sz="1700" b="1" dirty="0"/>
              <a:t>Niederschwellige Möglichkeit</a:t>
            </a:r>
            <a:r>
              <a:rPr lang="de-DE" sz="1700" dirty="0"/>
              <a:t>, den Umgang mit Belastungen und Sozialkompetenzen zu trainieren</a:t>
            </a:r>
            <a:br>
              <a:rPr lang="de-DE" sz="1700" dirty="0"/>
            </a:br>
            <a:endParaRPr lang="de-DE" sz="1700" dirty="0"/>
          </a:p>
          <a:p>
            <a:pPr marL="0" indent="0">
              <a:buNone/>
            </a:pPr>
            <a:r>
              <a:rPr lang="de-DE" sz="1700" b="1" dirty="0"/>
              <a:t>Zielgerichtete Ausrichtung </a:t>
            </a:r>
            <a:r>
              <a:rPr lang="de-DE" sz="1700" dirty="0"/>
              <a:t>auf die Studierenden, indem sie Informationsvideos und Übungssequenzen modular wählen und zeitlich selbst einteilen können</a:t>
            </a:r>
          </a:p>
        </p:txBody>
      </p:sp>
      <p:sp>
        <p:nvSpPr>
          <p:cNvPr id="10" name="Oval 9">
            <a:extLst>
              <a:ext uri="{FF2B5EF4-FFF2-40B4-BE49-F238E27FC236}">
                <a16:creationId xmlns:a16="http://schemas.microsoft.com/office/drawing/2014/main" id="{FC49C052-5FC7-53BD-357B-ED7961B6A758}"/>
              </a:ext>
            </a:extLst>
          </p:cNvPr>
          <p:cNvSpPr/>
          <p:nvPr/>
        </p:nvSpPr>
        <p:spPr>
          <a:xfrm>
            <a:off x="748510" y="4782182"/>
            <a:ext cx="507374" cy="495670"/>
          </a:xfrm>
          <a:prstGeom prst="ellipse">
            <a:avLst/>
          </a:prstGeom>
          <a:solidFill>
            <a:srgbClr val="02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descr="Ziel mit einfarbiger Füllung">
            <a:extLst>
              <a:ext uri="{FF2B5EF4-FFF2-40B4-BE49-F238E27FC236}">
                <a16:creationId xmlns:a16="http://schemas.microsoft.com/office/drawing/2014/main" id="{BE093A5B-8513-090C-393A-123DDAE80FF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3597" y="4801417"/>
            <a:ext cx="457200" cy="457200"/>
          </a:xfrm>
          <a:prstGeom prst="rect">
            <a:avLst/>
          </a:prstGeom>
        </p:spPr>
      </p:pic>
      <p:sp>
        <p:nvSpPr>
          <p:cNvPr id="7" name="Oval 6">
            <a:extLst>
              <a:ext uri="{FF2B5EF4-FFF2-40B4-BE49-F238E27FC236}">
                <a16:creationId xmlns:a16="http://schemas.microsoft.com/office/drawing/2014/main" id="{DD154E6D-5BD1-83BB-83DB-9512FA5980E5}"/>
              </a:ext>
            </a:extLst>
          </p:cNvPr>
          <p:cNvSpPr/>
          <p:nvPr/>
        </p:nvSpPr>
        <p:spPr>
          <a:xfrm>
            <a:off x="738810" y="3117814"/>
            <a:ext cx="507374" cy="495670"/>
          </a:xfrm>
          <a:prstGeom prst="ellipse">
            <a:avLst/>
          </a:prstGeom>
          <a:solidFill>
            <a:srgbClr val="02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Prost mit einfarbiger Füllung">
            <a:extLst>
              <a:ext uri="{FF2B5EF4-FFF2-40B4-BE49-F238E27FC236}">
                <a16:creationId xmlns:a16="http://schemas.microsoft.com/office/drawing/2014/main" id="{2111939B-6095-FB19-FCD8-ABB13A96AEE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2514" y="3155667"/>
            <a:ext cx="419963" cy="419963"/>
          </a:xfrm>
          <a:prstGeom prst="rect">
            <a:avLst/>
          </a:prstGeom>
        </p:spPr>
      </p:pic>
      <p:grpSp>
        <p:nvGrpSpPr>
          <p:cNvPr id="18" name="Gruppieren 17">
            <a:extLst>
              <a:ext uri="{FF2B5EF4-FFF2-40B4-BE49-F238E27FC236}">
                <a16:creationId xmlns:a16="http://schemas.microsoft.com/office/drawing/2014/main" id="{123393A5-838F-D49A-F5DF-DE97AB65BE1F}"/>
              </a:ext>
            </a:extLst>
          </p:cNvPr>
          <p:cNvGrpSpPr/>
          <p:nvPr/>
        </p:nvGrpSpPr>
        <p:grpSpPr>
          <a:xfrm>
            <a:off x="748510" y="3949998"/>
            <a:ext cx="507374" cy="495670"/>
            <a:chOff x="748510" y="3949998"/>
            <a:chExt cx="507374" cy="495670"/>
          </a:xfrm>
        </p:grpSpPr>
        <p:sp>
          <p:nvSpPr>
            <p:cNvPr id="9" name="Oval 8">
              <a:extLst>
                <a:ext uri="{FF2B5EF4-FFF2-40B4-BE49-F238E27FC236}">
                  <a16:creationId xmlns:a16="http://schemas.microsoft.com/office/drawing/2014/main" id="{7D548927-D0C3-FCEB-EEC4-51B7B3D03402}"/>
                </a:ext>
              </a:extLst>
            </p:cNvPr>
            <p:cNvSpPr/>
            <p:nvPr/>
          </p:nvSpPr>
          <p:spPr>
            <a:xfrm>
              <a:off x="748510" y="3949998"/>
              <a:ext cx="507374" cy="495670"/>
            </a:xfrm>
            <a:prstGeom prst="ellipse">
              <a:avLst/>
            </a:prstGeom>
            <a:solidFill>
              <a:srgbClr val="022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descr="Aufwärtstrend mit einfarbiger Füllung">
              <a:extLst>
                <a:ext uri="{FF2B5EF4-FFF2-40B4-BE49-F238E27FC236}">
                  <a16:creationId xmlns:a16="http://schemas.microsoft.com/office/drawing/2014/main" id="{17B633B9-44C5-1F9B-655D-82EA39A6567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12756" y="4018093"/>
              <a:ext cx="359480" cy="359480"/>
            </a:xfrm>
            <a:prstGeom prst="rect">
              <a:avLst/>
            </a:prstGeom>
          </p:spPr>
        </p:pic>
      </p:grpSp>
      <p:sp>
        <p:nvSpPr>
          <p:cNvPr id="6" name="Titel 5">
            <a:extLst>
              <a:ext uri="{FF2B5EF4-FFF2-40B4-BE49-F238E27FC236}">
                <a16:creationId xmlns:a16="http://schemas.microsoft.com/office/drawing/2014/main" id="{AB90D8ED-DBF9-1749-05A9-D1836B8E23CA}"/>
              </a:ext>
            </a:extLst>
          </p:cNvPr>
          <p:cNvSpPr>
            <a:spLocks noGrp="1"/>
          </p:cNvSpPr>
          <p:nvPr>
            <p:ph type="title"/>
          </p:nvPr>
        </p:nvSpPr>
        <p:spPr/>
        <p:txBody>
          <a:bodyPr/>
          <a:lstStyle/>
          <a:p>
            <a:r>
              <a:rPr lang="de-DE" dirty="0"/>
              <a:t>Ziele des Projekts</a:t>
            </a:r>
          </a:p>
        </p:txBody>
      </p:sp>
    </p:spTree>
    <p:extLst>
      <p:ext uri="{BB962C8B-B14F-4D97-AF65-F5344CB8AC3E}">
        <p14:creationId xmlns:p14="http://schemas.microsoft.com/office/powerpoint/2010/main" val="415859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07298" y="760703"/>
            <a:ext cx="4835580" cy="2387600"/>
          </a:xfrm>
        </p:spPr>
        <p:txBody>
          <a:bodyPr>
            <a:normAutofit fontScale="90000"/>
          </a:bodyPr>
          <a:lstStyle/>
          <a:p>
            <a:pPr algn="l"/>
            <a:r>
              <a:rPr lang="de-DE" dirty="0"/>
              <a:t>Material für Ihre Lehre!</a:t>
            </a:r>
            <a:br>
              <a:rPr lang="de-DE" dirty="0"/>
            </a:br>
            <a:endParaRPr lang="de-DE" dirty="0"/>
          </a:p>
        </p:txBody>
      </p:sp>
      <p:sp>
        <p:nvSpPr>
          <p:cNvPr id="3" name="Untertitel 2"/>
          <p:cNvSpPr>
            <a:spLocks noGrp="1"/>
          </p:cNvSpPr>
          <p:nvPr>
            <p:ph type="subTitle" idx="1"/>
          </p:nvPr>
        </p:nvSpPr>
        <p:spPr>
          <a:xfrm>
            <a:off x="907297" y="2601119"/>
            <a:ext cx="4722793" cy="1655762"/>
          </a:xfrm>
        </p:spPr>
        <p:txBody>
          <a:bodyPr>
            <a:noAutofit/>
          </a:bodyPr>
          <a:lstStyle/>
          <a:p>
            <a:pPr algn="l"/>
            <a:r>
              <a:rPr lang="de-DE" sz="2200" i="1" dirty="0"/>
              <a:t>Integrierbar als ca. 30-minütige Kurzintervention in Ihre Lehre!</a:t>
            </a:r>
          </a:p>
          <a:p>
            <a:pPr algn="l"/>
            <a:r>
              <a:rPr lang="de-DE" sz="2200" i="1" dirty="0"/>
              <a:t>Insbesondere geeignet für Veranstaltungen, in denen Studierende sehr gefordert sind!</a:t>
            </a:r>
            <a:br>
              <a:rPr lang="de-DE" sz="2200" i="1" dirty="0"/>
            </a:br>
            <a:endParaRPr lang="de-DE" sz="2200" i="1" dirty="0"/>
          </a:p>
          <a:p>
            <a:pPr algn="l"/>
            <a:endParaRPr lang="de-DE" sz="2200" i="1" dirty="0"/>
          </a:p>
          <a:p>
            <a:pPr algn="l"/>
            <a:endParaRPr lang="de-DE" sz="2200" i="1" dirty="0"/>
          </a:p>
        </p:txBody>
      </p:sp>
      <p:sp>
        <p:nvSpPr>
          <p:cNvPr id="4" name="Foliennummernplatzhalter 3"/>
          <p:cNvSpPr>
            <a:spLocks noGrp="1"/>
          </p:cNvSpPr>
          <p:nvPr>
            <p:ph type="sldNum" sz="quarter" idx="4"/>
          </p:nvPr>
        </p:nvSpPr>
        <p:spPr>
          <a:xfrm>
            <a:off x="8240110" y="6331637"/>
            <a:ext cx="3622377" cy="365125"/>
          </a:xfrm>
        </p:spPr>
        <p:txBody>
          <a:bodyPr/>
          <a:lstStyle/>
          <a:p>
            <a:r>
              <a:rPr lang="de-DE" dirty="0"/>
              <a:t>Prof. Dr. Katrin Allmendinger I Professorentag I 15.03.2023 I Folie </a:t>
            </a:r>
            <a:fld id="{AE134E98-7F50-4DA8-96E0-D9CF8C66C9D6}" type="slidenum">
              <a:rPr lang="de-DE" smtClean="0"/>
              <a:pPr/>
              <a:t>3</a:t>
            </a:fld>
            <a:endParaRPr lang="de-DE" dirty="0"/>
          </a:p>
        </p:txBody>
      </p:sp>
      <p:sp>
        <p:nvSpPr>
          <p:cNvPr id="5" name="Untertitel 2">
            <a:extLst>
              <a:ext uri="{FF2B5EF4-FFF2-40B4-BE49-F238E27FC236}">
                <a16:creationId xmlns:a16="http://schemas.microsoft.com/office/drawing/2014/main" id="{6F536B9A-D2CF-1EF3-D549-1A8581FEBA81}"/>
              </a:ext>
            </a:extLst>
          </p:cNvPr>
          <p:cNvSpPr txBox="1">
            <a:spLocks/>
          </p:cNvSpPr>
          <p:nvPr/>
        </p:nvSpPr>
        <p:spPr>
          <a:xfrm>
            <a:off x="1524000" y="4675875"/>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DE" sz="2800" i="1" dirty="0"/>
          </a:p>
        </p:txBody>
      </p:sp>
      <p:sp>
        <p:nvSpPr>
          <p:cNvPr id="6" name="Untertitel 2">
            <a:extLst>
              <a:ext uri="{FF2B5EF4-FFF2-40B4-BE49-F238E27FC236}">
                <a16:creationId xmlns:a16="http://schemas.microsoft.com/office/drawing/2014/main" id="{97930C71-0703-EDD4-B4AE-D6B53B64C7C5}"/>
              </a:ext>
            </a:extLst>
          </p:cNvPr>
          <p:cNvSpPr txBox="1">
            <a:spLocks/>
          </p:cNvSpPr>
          <p:nvPr/>
        </p:nvSpPr>
        <p:spPr>
          <a:xfrm>
            <a:off x="907297" y="5269416"/>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de-DE" sz="2000" dirty="0">
                <a:ea typeface="Verdana" panose="020B0604030504040204" pitchFamily="34" charset="0"/>
                <a:cs typeface="Miriam Fixed" panose="020F0502020204030204" pitchFamily="34" charset="0"/>
              </a:rPr>
            </a:br>
            <a:r>
              <a:rPr lang="de-DE" sz="2000" dirty="0" err="1">
                <a:ea typeface="Verdana" panose="020B0604030504040204" pitchFamily="34" charset="0"/>
                <a:cs typeface="Miriam Fixed" panose="020F0502020204030204" pitchFamily="34" charset="0"/>
              </a:rPr>
              <a:t>www.resilienz</a:t>
            </a:r>
            <a:r>
              <a:rPr lang="de-DE" sz="2000" dirty="0">
                <a:ea typeface="Verdana" panose="020B0604030504040204" pitchFamily="34" charset="0"/>
                <a:cs typeface="Miriam Fixed" panose="020F0502020204030204" pitchFamily="34" charset="0"/>
              </a:rPr>
              <a:t>-im-</a:t>
            </a:r>
            <a:r>
              <a:rPr lang="de-DE" sz="2000" dirty="0" err="1">
                <a:ea typeface="Verdana" panose="020B0604030504040204" pitchFamily="34" charset="0"/>
                <a:cs typeface="Miriam Fixed" panose="020F0502020204030204" pitchFamily="34" charset="0"/>
              </a:rPr>
              <a:t>studium.de</a:t>
            </a:r>
            <a:endParaRPr lang="de-DE" sz="2000" dirty="0">
              <a:ea typeface="Verdana" panose="020B0604030504040204" pitchFamily="34" charset="0"/>
              <a:cs typeface="Miriam Fixed" panose="020F0502020204030204" pitchFamily="34" charset="0"/>
            </a:endParaRPr>
          </a:p>
        </p:txBody>
      </p:sp>
      <p:pic>
        <p:nvPicPr>
          <p:cNvPr id="8" name="Grafik 7" descr="Ein Bild, das Person, Tisch, Im Haus, Mahlzeit enthält.&#10;&#10;Automatisch generierte Beschreibung">
            <a:extLst>
              <a:ext uri="{FF2B5EF4-FFF2-40B4-BE49-F238E27FC236}">
                <a16:creationId xmlns:a16="http://schemas.microsoft.com/office/drawing/2014/main" id="{EC0A9F7B-CC7E-521E-AE0A-E3DD2E6DBC9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709610" y="368968"/>
            <a:ext cx="5482390" cy="6489032"/>
          </a:xfrm>
          <a:prstGeom prst="rect">
            <a:avLst/>
          </a:prstGeom>
        </p:spPr>
      </p:pic>
    </p:spTree>
    <p:extLst>
      <p:ext uri="{BB962C8B-B14F-4D97-AF65-F5344CB8AC3E}">
        <p14:creationId xmlns:p14="http://schemas.microsoft.com/office/powerpoint/2010/main" val="214914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AB6C1B9F-2A8F-CFDB-45C2-5B7CCF52E593}"/>
              </a:ext>
            </a:extLst>
          </p:cNvPr>
          <p:cNvSpPr/>
          <p:nvPr/>
        </p:nvSpPr>
        <p:spPr>
          <a:xfrm>
            <a:off x="8487804" y="549164"/>
            <a:ext cx="2865995" cy="2046213"/>
          </a:xfrm>
          <a:custGeom>
            <a:avLst/>
            <a:gdLst/>
            <a:ahLst/>
            <a:cxnLst/>
            <a:rect l="l" t="t" r="r" b="b"/>
            <a:pathLst>
              <a:path w="6482715" h="4628417">
                <a:moveTo>
                  <a:pt x="0" y="0"/>
                </a:moveTo>
                <a:lnTo>
                  <a:pt x="6482715" y="0"/>
                </a:lnTo>
                <a:lnTo>
                  <a:pt x="6482715" y="4628417"/>
                </a:lnTo>
                <a:lnTo>
                  <a:pt x="0" y="46284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6" name="TextBox 17">
            <a:extLst>
              <a:ext uri="{FF2B5EF4-FFF2-40B4-BE49-F238E27FC236}">
                <a16:creationId xmlns:a16="http://schemas.microsoft.com/office/drawing/2014/main" id="{4391E893-C073-CACF-7346-7BF40C0536D0}"/>
              </a:ext>
            </a:extLst>
          </p:cNvPr>
          <p:cNvSpPr txBox="1"/>
          <p:nvPr/>
        </p:nvSpPr>
        <p:spPr>
          <a:xfrm>
            <a:off x="6973352" y="2790399"/>
            <a:ext cx="3325101" cy="857927"/>
          </a:xfrm>
          <a:prstGeom prst="rect">
            <a:avLst/>
          </a:prstGeom>
        </p:spPr>
        <p:txBody>
          <a:bodyPr wrap="square" lIns="0" tIns="0" rIns="0" bIns="0" rtlCol="0" anchor="t">
            <a:spAutoFit/>
          </a:bodyPr>
          <a:lstStyle/>
          <a:p>
            <a:pPr algn="ctr">
              <a:lnSpc>
                <a:spcPts val="2299"/>
              </a:lnSpc>
            </a:pPr>
            <a:r>
              <a:rPr lang="en-US" sz="1600" i="1" dirty="0" err="1">
                <a:solidFill>
                  <a:srgbClr val="000000"/>
                </a:solidFill>
              </a:rPr>
              <a:t>Reize</a:t>
            </a:r>
            <a:r>
              <a:rPr lang="en-US" sz="1600" i="1" dirty="0">
                <a:solidFill>
                  <a:srgbClr val="000000"/>
                </a:solidFill>
              </a:rPr>
              <a:t> </a:t>
            </a:r>
            <a:r>
              <a:rPr lang="en-US" sz="1600" i="1" dirty="0" err="1">
                <a:solidFill>
                  <a:srgbClr val="000000"/>
                </a:solidFill>
              </a:rPr>
              <a:t>aus</a:t>
            </a:r>
            <a:r>
              <a:rPr lang="en-US" sz="1600" i="1" dirty="0">
                <a:solidFill>
                  <a:srgbClr val="000000"/>
                </a:solidFill>
              </a:rPr>
              <a:t> Umwelt</a:t>
            </a:r>
          </a:p>
          <a:p>
            <a:pPr algn="ctr">
              <a:lnSpc>
                <a:spcPts val="2299"/>
              </a:lnSpc>
            </a:pPr>
            <a:r>
              <a:rPr lang="en-US" sz="1600" i="1" dirty="0">
                <a:solidFill>
                  <a:srgbClr val="000000"/>
                </a:solidFill>
                <a:sym typeface="Wingdings" pitchFamily="2" charset="2"/>
              </a:rPr>
              <a:t> </a:t>
            </a:r>
            <a:r>
              <a:rPr lang="en-US" sz="1600" i="1" dirty="0">
                <a:solidFill>
                  <a:srgbClr val="000000"/>
                </a:solidFill>
              </a:rPr>
              <a:t>Amygdala </a:t>
            </a:r>
            <a:br>
              <a:rPr lang="en-US" sz="1600" i="1" dirty="0">
                <a:solidFill>
                  <a:srgbClr val="000000"/>
                </a:solidFill>
              </a:rPr>
            </a:br>
            <a:endParaRPr lang="en-US" sz="1600" i="1" dirty="0">
              <a:solidFill>
                <a:srgbClr val="000000"/>
              </a:solidFill>
            </a:endParaRPr>
          </a:p>
        </p:txBody>
      </p:sp>
      <p:sp>
        <p:nvSpPr>
          <p:cNvPr id="27" name="TextBox 18">
            <a:extLst>
              <a:ext uri="{FF2B5EF4-FFF2-40B4-BE49-F238E27FC236}">
                <a16:creationId xmlns:a16="http://schemas.microsoft.com/office/drawing/2014/main" id="{2F11B163-2B48-0DBD-985E-247D3D6B4C4F}"/>
              </a:ext>
            </a:extLst>
          </p:cNvPr>
          <p:cNvSpPr txBox="1"/>
          <p:nvPr/>
        </p:nvSpPr>
        <p:spPr>
          <a:xfrm>
            <a:off x="9589306" y="2791232"/>
            <a:ext cx="2865994" cy="562846"/>
          </a:xfrm>
          <a:prstGeom prst="rect">
            <a:avLst/>
          </a:prstGeom>
        </p:spPr>
        <p:txBody>
          <a:bodyPr wrap="square" lIns="0" tIns="0" rIns="0" bIns="0" rtlCol="0" anchor="t">
            <a:spAutoFit/>
          </a:bodyPr>
          <a:lstStyle/>
          <a:p>
            <a:pPr algn="ctr">
              <a:lnSpc>
                <a:spcPts val="2299"/>
              </a:lnSpc>
            </a:pPr>
            <a:r>
              <a:rPr lang="de-DE" sz="1600" i="1" dirty="0">
                <a:solidFill>
                  <a:srgbClr val="000000"/>
                </a:solidFill>
              </a:rPr>
              <a:t>Nebenniere </a:t>
            </a:r>
            <a:br>
              <a:rPr lang="de-DE" sz="1600" i="1" dirty="0">
                <a:solidFill>
                  <a:srgbClr val="000000"/>
                </a:solidFill>
              </a:rPr>
            </a:br>
            <a:r>
              <a:rPr lang="de-DE" sz="1600" i="1" dirty="0">
                <a:solidFill>
                  <a:srgbClr val="000000"/>
                </a:solidFill>
                <a:sym typeface="Wingdings" pitchFamily="2" charset="2"/>
              </a:rPr>
              <a:t> </a:t>
            </a:r>
            <a:r>
              <a:rPr lang="en-US" sz="1600" i="1" dirty="0">
                <a:solidFill>
                  <a:srgbClr val="000000"/>
                </a:solidFill>
                <a:sym typeface="Wingdings" pitchFamily="2" charset="2"/>
              </a:rPr>
              <a:t>Adrenalin, </a:t>
            </a:r>
            <a:r>
              <a:rPr lang="de-DE" sz="1600" i="1" dirty="0">
                <a:solidFill>
                  <a:srgbClr val="000000"/>
                </a:solidFill>
                <a:sym typeface="Wingdings" pitchFamily="2" charset="2"/>
              </a:rPr>
              <a:t>Cortisol</a:t>
            </a:r>
            <a:endParaRPr lang="de-DE" sz="1600" i="1" dirty="0">
              <a:solidFill>
                <a:srgbClr val="000000"/>
              </a:solidFill>
            </a:endParaRPr>
          </a:p>
        </p:txBody>
      </p:sp>
      <p:sp>
        <p:nvSpPr>
          <p:cNvPr id="4" name="Titel 1">
            <a:extLst>
              <a:ext uri="{FF2B5EF4-FFF2-40B4-BE49-F238E27FC236}">
                <a16:creationId xmlns:a16="http://schemas.microsoft.com/office/drawing/2014/main" id="{9F2FEDFB-A4EC-826C-5275-450652DD22E5}"/>
              </a:ext>
            </a:extLst>
          </p:cNvPr>
          <p:cNvSpPr txBox="1">
            <a:spLocks/>
          </p:cNvSpPr>
          <p:nvPr/>
        </p:nvSpPr>
        <p:spPr>
          <a:xfrm>
            <a:off x="838200" y="16123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e-DE" dirty="0"/>
            </a:br>
            <a:r>
              <a:rPr lang="de-DE" dirty="0"/>
              <a:t>Entstehung von Stress</a:t>
            </a:r>
          </a:p>
        </p:txBody>
      </p:sp>
      <p:sp>
        <p:nvSpPr>
          <p:cNvPr id="6" name="Inhaltsplatzhalter 2">
            <a:extLst>
              <a:ext uri="{FF2B5EF4-FFF2-40B4-BE49-F238E27FC236}">
                <a16:creationId xmlns:a16="http://schemas.microsoft.com/office/drawing/2014/main" id="{FDC60F8F-EBF2-B49A-BBAF-3ED287F34728}"/>
              </a:ext>
            </a:extLst>
          </p:cNvPr>
          <p:cNvSpPr txBox="1">
            <a:spLocks/>
          </p:cNvSpPr>
          <p:nvPr/>
        </p:nvSpPr>
        <p:spPr>
          <a:xfrm>
            <a:off x="838201" y="2205192"/>
            <a:ext cx="7594600" cy="22071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de-DE" sz="2200" dirty="0"/>
              <a:t>Stressreaktionen basieren auf einem evolutionsbiologischen Reiz-Reaktionsmuster</a:t>
            </a:r>
          </a:p>
          <a:p>
            <a:pPr marL="342900" indent="-342900"/>
            <a:endParaRPr lang="de-DE" sz="2200" dirty="0"/>
          </a:p>
          <a:p>
            <a:pPr marL="342900" indent="-342900"/>
            <a:r>
              <a:rPr lang="de-DE" sz="2200" dirty="0"/>
              <a:t>Bei Wahrnehmung einer Bedrohung / eines Stressors initiiert die Amygdala über die Nebennieren die Ausschüttung von Adrenalin und Cortisol </a:t>
            </a:r>
          </a:p>
        </p:txBody>
      </p:sp>
      <p:sp>
        <p:nvSpPr>
          <p:cNvPr id="7" name="Inhaltsplatzhalter 2">
            <a:extLst>
              <a:ext uri="{FF2B5EF4-FFF2-40B4-BE49-F238E27FC236}">
                <a16:creationId xmlns:a16="http://schemas.microsoft.com/office/drawing/2014/main" id="{8D384345-ABFB-A92C-151D-C7085EE21EF1}"/>
              </a:ext>
            </a:extLst>
          </p:cNvPr>
          <p:cNvSpPr txBox="1">
            <a:spLocks/>
          </p:cNvSpPr>
          <p:nvPr/>
        </p:nvSpPr>
        <p:spPr>
          <a:xfrm>
            <a:off x="838201" y="4809455"/>
            <a:ext cx="11353799" cy="14993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200" dirty="0"/>
              <a:t> Der Blutdruck und die Herzfrequenz erhöhen sich, um Energie bereitzustellen</a:t>
            </a:r>
          </a:p>
        </p:txBody>
      </p:sp>
    </p:spTree>
    <p:extLst>
      <p:ext uri="{BB962C8B-B14F-4D97-AF65-F5344CB8AC3E}">
        <p14:creationId xmlns:p14="http://schemas.microsoft.com/office/powerpoint/2010/main" val="407323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F2FEDFB-A4EC-826C-5275-450652DD22E5}"/>
              </a:ext>
            </a:extLst>
          </p:cNvPr>
          <p:cNvSpPr txBox="1">
            <a:spLocks/>
          </p:cNvSpPr>
          <p:nvPr/>
        </p:nvSpPr>
        <p:spPr>
          <a:xfrm>
            <a:off x="838200" y="16123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e-DE" dirty="0"/>
            </a:br>
            <a:r>
              <a:rPr lang="de-DE" dirty="0"/>
              <a:t>Physische Stressreaktion</a:t>
            </a:r>
          </a:p>
        </p:txBody>
      </p:sp>
      <p:sp>
        <p:nvSpPr>
          <p:cNvPr id="3" name="Freeform 5">
            <a:extLst>
              <a:ext uri="{FF2B5EF4-FFF2-40B4-BE49-F238E27FC236}">
                <a16:creationId xmlns:a16="http://schemas.microsoft.com/office/drawing/2014/main" id="{0703749A-7E39-A07D-2F17-5C326F30F35B}"/>
              </a:ext>
            </a:extLst>
          </p:cNvPr>
          <p:cNvSpPr/>
          <p:nvPr/>
        </p:nvSpPr>
        <p:spPr>
          <a:xfrm>
            <a:off x="4990060" y="2047440"/>
            <a:ext cx="2597809" cy="4649322"/>
          </a:xfrm>
          <a:custGeom>
            <a:avLst/>
            <a:gdLst/>
            <a:ahLst/>
            <a:cxnLst/>
            <a:rect l="l" t="t" r="r" b="b"/>
            <a:pathLst>
              <a:path w="2299145" h="4114800">
                <a:moveTo>
                  <a:pt x="0" y="0"/>
                </a:moveTo>
                <a:lnTo>
                  <a:pt x="2299145" y="0"/>
                </a:lnTo>
                <a:lnTo>
                  <a:pt x="229914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cxnSp>
        <p:nvCxnSpPr>
          <p:cNvPr id="8" name="Gerade Verbindung 7">
            <a:extLst>
              <a:ext uri="{FF2B5EF4-FFF2-40B4-BE49-F238E27FC236}">
                <a16:creationId xmlns:a16="http://schemas.microsoft.com/office/drawing/2014/main" id="{61F28679-1A95-EDE2-3233-96FDB922C604}"/>
              </a:ext>
            </a:extLst>
          </p:cNvPr>
          <p:cNvCxnSpPr>
            <a:cxnSpLocks/>
          </p:cNvCxnSpPr>
          <p:nvPr/>
        </p:nvCxnSpPr>
        <p:spPr>
          <a:xfrm flipH="1" flipV="1">
            <a:off x="4248355" y="2199698"/>
            <a:ext cx="1360164" cy="181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a:extLst>
              <a:ext uri="{FF2B5EF4-FFF2-40B4-BE49-F238E27FC236}">
                <a16:creationId xmlns:a16="http://schemas.microsoft.com/office/drawing/2014/main" id="{0D47CBF5-1458-DF32-65F7-181E9BFFD358}"/>
              </a:ext>
            </a:extLst>
          </p:cNvPr>
          <p:cNvCxnSpPr>
            <a:cxnSpLocks/>
          </p:cNvCxnSpPr>
          <p:nvPr/>
        </p:nvCxnSpPr>
        <p:spPr>
          <a:xfrm flipH="1" flipV="1">
            <a:off x="3973176" y="2727949"/>
            <a:ext cx="1617875" cy="543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6B7A7150-73D2-00DA-23CB-AEF0DDE521C1}"/>
              </a:ext>
            </a:extLst>
          </p:cNvPr>
          <p:cNvCxnSpPr>
            <a:cxnSpLocks/>
          </p:cNvCxnSpPr>
          <p:nvPr/>
        </p:nvCxnSpPr>
        <p:spPr>
          <a:xfrm flipH="1">
            <a:off x="2606764" y="3205306"/>
            <a:ext cx="3001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a:extLst>
              <a:ext uri="{FF2B5EF4-FFF2-40B4-BE49-F238E27FC236}">
                <a16:creationId xmlns:a16="http://schemas.microsoft.com/office/drawing/2014/main" id="{AC360CD4-D814-A8B3-2CF7-7187290C9EF7}"/>
              </a:ext>
            </a:extLst>
          </p:cNvPr>
          <p:cNvCxnSpPr>
            <a:cxnSpLocks/>
          </p:cNvCxnSpPr>
          <p:nvPr/>
        </p:nvCxnSpPr>
        <p:spPr>
          <a:xfrm flipH="1">
            <a:off x="4248355" y="4067699"/>
            <a:ext cx="1599650" cy="3044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7">
            <a:extLst>
              <a:ext uri="{FF2B5EF4-FFF2-40B4-BE49-F238E27FC236}">
                <a16:creationId xmlns:a16="http://schemas.microsoft.com/office/drawing/2014/main" id="{F100C053-5D67-B6D9-34B3-5BD6BF8EBCB8}"/>
              </a:ext>
            </a:extLst>
          </p:cNvPr>
          <p:cNvSpPr txBox="1"/>
          <p:nvPr/>
        </p:nvSpPr>
        <p:spPr>
          <a:xfrm>
            <a:off x="2245051" y="1979939"/>
            <a:ext cx="4006607" cy="267894"/>
          </a:xfrm>
          <a:prstGeom prst="rect">
            <a:avLst/>
          </a:prstGeom>
        </p:spPr>
        <p:txBody>
          <a:bodyPr wrap="square" lIns="0" tIns="0" rIns="0" bIns="0" rtlCol="0" anchor="t">
            <a:spAutoFit/>
          </a:bodyPr>
          <a:lstStyle/>
          <a:p>
            <a:pPr>
              <a:lnSpc>
                <a:spcPts val="2299"/>
              </a:lnSpc>
            </a:pPr>
            <a:r>
              <a:rPr lang="en-US" sz="1400" dirty="0">
                <a:solidFill>
                  <a:srgbClr val="000000"/>
                </a:solidFill>
              </a:rPr>
              <a:t>Die </a:t>
            </a:r>
            <a:r>
              <a:rPr lang="de-DE" sz="1400" dirty="0">
                <a:solidFill>
                  <a:srgbClr val="000000"/>
                </a:solidFill>
              </a:rPr>
              <a:t>Pupillen erweitern</a:t>
            </a:r>
          </a:p>
        </p:txBody>
      </p:sp>
      <p:sp>
        <p:nvSpPr>
          <p:cNvPr id="17" name="TextBox 17">
            <a:extLst>
              <a:ext uri="{FF2B5EF4-FFF2-40B4-BE49-F238E27FC236}">
                <a16:creationId xmlns:a16="http://schemas.microsoft.com/office/drawing/2014/main" id="{B47C59FA-BA33-2A7A-4E2C-55F74AD1C525}"/>
              </a:ext>
            </a:extLst>
          </p:cNvPr>
          <p:cNvSpPr txBox="1"/>
          <p:nvPr/>
        </p:nvSpPr>
        <p:spPr>
          <a:xfrm>
            <a:off x="1969872" y="2547434"/>
            <a:ext cx="4006607" cy="267894"/>
          </a:xfrm>
          <a:prstGeom prst="rect">
            <a:avLst/>
          </a:prstGeom>
        </p:spPr>
        <p:txBody>
          <a:bodyPr wrap="square" lIns="0" tIns="0" rIns="0" bIns="0" rtlCol="0" anchor="t">
            <a:spAutoFit/>
          </a:bodyPr>
          <a:lstStyle/>
          <a:p>
            <a:pPr>
              <a:lnSpc>
                <a:spcPts val="2299"/>
              </a:lnSpc>
            </a:pPr>
            <a:r>
              <a:rPr lang="en-US" sz="1400" dirty="0">
                <a:solidFill>
                  <a:srgbClr val="000000"/>
                </a:solidFill>
              </a:rPr>
              <a:t>Die </a:t>
            </a:r>
            <a:r>
              <a:rPr lang="de-DE" sz="1400" dirty="0">
                <a:solidFill>
                  <a:srgbClr val="000000"/>
                </a:solidFill>
              </a:rPr>
              <a:t>Bronchien erweitern</a:t>
            </a:r>
          </a:p>
        </p:txBody>
      </p:sp>
      <p:sp>
        <p:nvSpPr>
          <p:cNvPr id="18" name="TextBox 17">
            <a:extLst>
              <a:ext uri="{FF2B5EF4-FFF2-40B4-BE49-F238E27FC236}">
                <a16:creationId xmlns:a16="http://schemas.microsoft.com/office/drawing/2014/main" id="{BAC195C7-DEB6-17AF-A507-032E90FDD982}"/>
              </a:ext>
            </a:extLst>
          </p:cNvPr>
          <p:cNvSpPr txBox="1"/>
          <p:nvPr/>
        </p:nvSpPr>
        <p:spPr>
          <a:xfrm>
            <a:off x="603459" y="3011053"/>
            <a:ext cx="4006607" cy="267894"/>
          </a:xfrm>
          <a:prstGeom prst="rect">
            <a:avLst/>
          </a:prstGeom>
        </p:spPr>
        <p:txBody>
          <a:bodyPr wrap="square" lIns="0" tIns="0" rIns="0" bIns="0" rtlCol="0" anchor="t">
            <a:spAutoFit/>
          </a:bodyPr>
          <a:lstStyle/>
          <a:p>
            <a:pPr>
              <a:lnSpc>
                <a:spcPts val="2299"/>
              </a:lnSpc>
            </a:pPr>
            <a:r>
              <a:rPr lang="en-US" sz="1400" dirty="0">
                <a:solidFill>
                  <a:srgbClr val="000000"/>
                </a:solidFill>
              </a:rPr>
              <a:t>Die </a:t>
            </a:r>
            <a:r>
              <a:rPr lang="de-DE" sz="1400" dirty="0">
                <a:solidFill>
                  <a:srgbClr val="000000"/>
                </a:solidFill>
              </a:rPr>
              <a:t>Herzfrequenz steigt</a:t>
            </a:r>
          </a:p>
        </p:txBody>
      </p:sp>
      <p:sp>
        <p:nvSpPr>
          <p:cNvPr id="19" name="TextBox 17">
            <a:extLst>
              <a:ext uri="{FF2B5EF4-FFF2-40B4-BE49-F238E27FC236}">
                <a16:creationId xmlns:a16="http://schemas.microsoft.com/office/drawing/2014/main" id="{7736D062-33C0-7482-831B-36B1762692A9}"/>
              </a:ext>
            </a:extLst>
          </p:cNvPr>
          <p:cNvSpPr txBox="1"/>
          <p:nvPr/>
        </p:nvSpPr>
        <p:spPr>
          <a:xfrm>
            <a:off x="603458" y="3577018"/>
            <a:ext cx="4006607" cy="267894"/>
          </a:xfrm>
          <a:prstGeom prst="rect">
            <a:avLst/>
          </a:prstGeom>
        </p:spPr>
        <p:txBody>
          <a:bodyPr wrap="square" lIns="0" tIns="0" rIns="0" bIns="0" rtlCol="0" anchor="t">
            <a:spAutoFit/>
          </a:bodyPr>
          <a:lstStyle/>
          <a:p>
            <a:pPr>
              <a:lnSpc>
                <a:spcPts val="2299"/>
              </a:lnSpc>
            </a:pPr>
            <a:r>
              <a:rPr lang="en-US" sz="1400" dirty="0">
                <a:solidFill>
                  <a:srgbClr val="000000"/>
                </a:solidFill>
              </a:rPr>
              <a:t>Der </a:t>
            </a:r>
            <a:r>
              <a:rPr lang="de-DE" sz="1400" dirty="0">
                <a:solidFill>
                  <a:srgbClr val="000000"/>
                </a:solidFill>
              </a:rPr>
              <a:t>Verdauungstrakt verringert die Peristaltik</a:t>
            </a:r>
          </a:p>
        </p:txBody>
      </p:sp>
      <p:sp>
        <p:nvSpPr>
          <p:cNvPr id="20" name="TextBox 17">
            <a:extLst>
              <a:ext uri="{FF2B5EF4-FFF2-40B4-BE49-F238E27FC236}">
                <a16:creationId xmlns:a16="http://schemas.microsoft.com/office/drawing/2014/main" id="{67D543B3-24F4-C0D0-0295-CA19492521EC}"/>
              </a:ext>
            </a:extLst>
          </p:cNvPr>
          <p:cNvSpPr txBox="1"/>
          <p:nvPr/>
        </p:nvSpPr>
        <p:spPr>
          <a:xfrm>
            <a:off x="317978" y="4139726"/>
            <a:ext cx="4381025" cy="851965"/>
          </a:xfrm>
          <a:prstGeom prst="rect">
            <a:avLst/>
          </a:prstGeom>
        </p:spPr>
        <p:txBody>
          <a:bodyPr wrap="square" lIns="0" tIns="0" rIns="0" bIns="0" rtlCol="0" anchor="t">
            <a:spAutoFit/>
          </a:bodyPr>
          <a:lstStyle/>
          <a:p>
            <a:pPr>
              <a:lnSpc>
                <a:spcPts val="2299"/>
              </a:lnSpc>
            </a:pPr>
            <a:r>
              <a:rPr lang="en-US" sz="1400" dirty="0">
                <a:solidFill>
                  <a:srgbClr val="000000"/>
                </a:solidFill>
              </a:rPr>
              <a:t>Die </a:t>
            </a:r>
            <a:r>
              <a:rPr lang="de-DE" sz="1400" dirty="0">
                <a:solidFill>
                  <a:srgbClr val="000000"/>
                </a:solidFill>
              </a:rPr>
              <a:t>Leber schüttet Zucker in die Blutbahn aus</a:t>
            </a:r>
          </a:p>
          <a:p>
            <a:pPr>
              <a:lnSpc>
                <a:spcPts val="2299"/>
              </a:lnSpc>
            </a:pPr>
            <a:r>
              <a:rPr lang="en-US" sz="1400" dirty="0">
                <a:solidFill>
                  <a:srgbClr val="000000"/>
                </a:solidFill>
              </a:rPr>
              <a:t>Die </a:t>
            </a:r>
            <a:r>
              <a:rPr lang="de-DE" sz="1400" dirty="0">
                <a:solidFill>
                  <a:srgbClr val="000000"/>
                </a:solidFill>
              </a:rPr>
              <a:t>Bauchspeicheldrüse sondert weniger Sekrete ab</a:t>
            </a:r>
          </a:p>
          <a:p>
            <a:pPr>
              <a:lnSpc>
                <a:spcPts val="2299"/>
              </a:lnSpc>
            </a:pPr>
            <a:r>
              <a:rPr lang="en-US" sz="1400" dirty="0">
                <a:solidFill>
                  <a:srgbClr val="000000"/>
                </a:solidFill>
              </a:rPr>
              <a:t>Die </a:t>
            </a:r>
            <a:r>
              <a:rPr lang="de-DE" sz="1400" dirty="0">
                <a:solidFill>
                  <a:srgbClr val="000000"/>
                </a:solidFill>
              </a:rPr>
              <a:t>Sekretion von Verdauungssäften nimmt ab</a:t>
            </a:r>
          </a:p>
        </p:txBody>
      </p:sp>
      <p:sp>
        <p:nvSpPr>
          <p:cNvPr id="23" name="TextBox 17">
            <a:extLst>
              <a:ext uri="{FF2B5EF4-FFF2-40B4-BE49-F238E27FC236}">
                <a16:creationId xmlns:a16="http://schemas.microsoft.com/office/drawing/2014/main" id="{E440F6A2-8517-51FA-E4C1-F61DA414B3B7}"/>
              </a:ext>
            </a:extLst>
          </p:cNvPr>
          <p:cNvSpPr txBox="1"/>
          <p:nvPr/>
        </p:nvSpPr>
        <p:spPr>
          <a:xfrm>
            <a:off x="870125" y="5314085"/>
            <a:ext cx="4119935" cy="557012"/>
          </a:xfrm>
          <a:prstGeom prst="rect">
            <a:avLst/>
          </a:prstGeom>
        </p:spPr>
        <p:txBody>
          <a:bodyPr wrap="square" lIns="0" tIns="0" rIns="0" bIns="0" rtlCol="0" anchor="t">
            <a:spAutoFit/>
          </a:bodyPr>
          <a:lstStyle/>
          <a:p>
            <a:pPr>
              <a:lnSpc>
                <a:spcPts val="2299"/>
              </a:lnSpc>
            </a:pPr>
            <a:r>
              <a:rPr lang="en-US" sz="1400" dirty="0">
                <a:solidFill>
                  <a:srgbClr val="000000"/>
                </a:solidFill>
              </a:rPr>
              <a:t>Die </a:t>
            </a:r>
            <a:r>
              <a:rPr lang="de-DE" sz="1400" dirty="0">
                <a:solidFill>
                  <a:srgbClr val="000000"/>
                </a:solidFill>
              </a:rPr>
              <a:t>Blutgefäße in den äußeren Genitalien erweitern</a:t>
            </a:r>
          </a:p>
          <a:p>
            <a:pPr>
              <a:lnSpc>
                <a:spcPts val="2299"/>
              </a:lnSpc>
            </a:pPr>
            <a:r>
              <a:rPr lang="en-US" sz="1400" dirty="0">
                <a:solidFill>
                  <a:srgbClr val="000000"/>
                </a:solidFill>
              </a:rPr>
              <a:t>Die </a:t>
            </a:r>
            <a:r>
              <a:rPr lang="de-DE" sz="1400" dirty="0">
                <a:solidFill>
                  <a:srgbClr val="000000"/>
                </a:solidFill>
              </a:rPr>
              <a:t>Blase entspannt sich</a:t>
            </a:r>
          </a:p>
        </p:txBody>
      </p:sp>
      <p:sp>
        <p:nvSpPr>
          <p:cNvPr id="25" name="TextBox 17">
            <a:extLst>
              <a:ext uri="{FF2B5EF4-FFF2-40B4-BE49-F238E27FC236}">
                <a16:creationId xmlns:a16="http://schemas.microsoft.com/office/drawing/2014/main" id="{2E8CE61E-47AA-7DD9-F20A-3AFB445BE258}"/>
              </a:ext>
            </a:extLst>
          </p:cNvPr>
          <p:cNvSpPr txBox="1"/>
          <p:nvPr/>
        </p:nvSpPr>
        <p:spPr>
          <a:xfrm>
            <a:off x="7472350" y="1743874"/>
            <a:ext cx="4876538" cy="557012"/>
          </a:xfrm>
          <a:prstGeom prst="rect">
            <a:avLst/>
          </a:prstGeom>
        </p:spPr>
        <p:txBody>
          <a:bodyPr wrap="square" lIns="0" tIns="0" rIns="0" bIns="0" rtlCol="0" anchor="t">
            <a:spAutoFit/>
          </a:bodyPr>
          <a:lstStyle/>
          <a:p>
            <a:pPr>
              <a:lnSpc>
                <a:spcPts val="2299"/>
              </a:lnSpc>
            </a:pPr>
            <a:r>
              <a:rPr lang="en-US" sz="1400" dirty="0">
                <a:solidFill>
                  <a:srgbClr val="000000"/>
                </a:solidFill>
              </a:rPr>
              <a:t>Die </a:t>
            </a:r>
            <a:r>
              <a:rPr lang="de-DE" sz="1400" dirty="0">
                <a:solidFill>
                  <a:srgbClr val="000000"/>
                </a:solidFill>
              </a:rPr>
              <a:t>Blutgefäße in Haut, Skelettmuskeln, Gehirn und viszeralen System ziehen sich zusammen</a:t>
            </a:r>
          </a:p>
        </p:txBody>
      </p:sp>
      <p:sp>
        <p:nvSpPr>
          <p:cNvPr id="28" name="TextBox 17">
            <a:extLst>
              <a:ext uri="{FF2B5EF4-FFF2-40B4-BE49-F238E27FC236}">
                <a16:creationId xmlns:a16="http://schemas.microsoft.com/office/drawing/2014/main" id="{F0B05E2F-E67B-5DD4-5FC1-E087227366C1}"/>
              </a:ext>
            </a:extLst>
          </p:cNvPr>
          <p:cNvSpPr txBox="1"/>
          <p:nvPr/>
        </p:nvSpPr>
        <p:spPr>
          <a:xfrm>
            <a:off x="7935631" y="2560530"/>
            <a:ext cx="4381025" cy="262059"/>
          </a:xfrm>
          <a:prstGeom prst="rect">
            <a:avLst/>
          </a:prstGeom>
        </p:spPr>
        <p:txBody>
          <a:bodyPr wrap="square" lIns="0" tIns="0" rIns="0" bIns="0" rtlCol="0" anchor="t">
            <a:spAutoFit/>
          </a:bodyPr>
          <a:lstStyle/>
          <a:p>
            <a:pPr>
              <a:lnSpc>
                <a:spcPts val="2299"/>
              </a:lnSpc>
            </a:pPr>
            <a:r>
              <a:rPr lang="de-DE" sz="1400" dirty="0">
                <a:solidFill>
                  <a:srgbClr val="000000"/>
                </a:solidFill>
              </a:rPr>
              <a:t>Erhöhtes Schwitzen </a:t>
            </a:r>
          </a:p>
        </p:txBody>
      </p:sp>
      <p:sp>
        <p:nvSpPr>
          <p:cNvPr id="29" name="TextBox 17">
            <a:extLst>
              <a:ext uri="{FF2B5EF4-FFF2-40B4-BE49-F238E27FC236}">
                <a16:creationId xmlns:a16="http://schemas.microsoft.com/office/drawing/2014/main" id="{298C2715-B354-3CBA-9F78-59A414FCB07C}"/>
              </a:ext>
            </a:extLst>
          </p:cNvPr>
          <p:cNvSpPr txBox="1"/>
          <p:nvPr/>
        </p:nvSpPr>
        <p:spPr>
          <a:xfrm>
            <a:off x="7967861" y="3096049"/>
            <a:ext cx="4072017" cy="262059"/>
          </a:xfrm>
          <a:prstGeom prst="rect">
            <a:avLst/>
          </a:prstGeom>
        </p:spPr>
        <p:txBody>
          <a:bodyPr wrap="square" lIns="0" tIns="0" rIns="0" bIns="0" rtlCol="0" anchor="t">
            <a:spAutoFit/>
          </a:bodyPr>
          <a:lstStyle/>
          <a:p>
            <a:pPr>
              <a:lnSpc>
                <a:spcPts val="2299"/>
              </a:lnSpc>
            </a:pPr>
            <a:r>
              <a:rPr lang="de-DE" sz="1400" dirty="0">
                <a:solidFill>
                  <a:srgbClr val="000000"/>
                </a:solidFill>
              </a:rPr>
              <a:t>Haut und Körperhaare erzeugen eine „Gänsehaut“</a:t>
            </a:r>
          </a:p>
        </p:txBody>
      </p:sp>
      <p:sp>
        <p:nvSpPr>
          <p:cNvPr id="30" name="TextBox 17">
            <a:extLst>
              <a:ext uri="{FF2B5EF4-FFF2-40B4-BE49-F238E27FC236}">
                <a16:creationId xmlns:a16="http://schemas.microsoft.com/office/drawing/2014/main" id="{4B3BE12D-4523-FB03-00E6-24F5DAC12FDD}"/>
              </a:ext>
            </a:extLst>
          </p:cNvPr>
          <p:cNvSpPr txBox="1"/>
          <p:nvPr/>
        </p:nvSpPr>
        <p:spPr>
          <a:xfrm>
            <a:off x="7967861" y="3591578"/>
            <a:ext cx="4381025" cy="557012"/>
          </a:xfrm>
          <a:prstGeom prst="rect">
            <a:avLst/>
          </a:prstGeom>
        </p:spPr>
        <p:txBody>
          <a:bodyPr wrap="square" lIns="0" tIns="0" rIns="0" bIns="0" rtlCol="0" anchor="t">
            <a:spAutoFit/>
          </a:bodyPr>
          <a:lstStyle/>
          <a:p>
            <a:pPr>
              <a:lnSpc>
                <a:spcPts val="2299"/>
              </a:lnSpc>
            </a:pPr>
            <a:r>
              <a:rPr lang="de-DE" sz="1400" dirty="0">
                <a:solidFill>
                  <a:srgbClr val="000000"/>
                </a:solidFill>
              </a:rPr>
              <a:t>Nebennieren stimulieren die Adrenalinsekretion und erhöhen Blutzucker, Blutdruck und Herzrate  </a:t>
            </a:r>
          </a:p>
        </p:txBody>
      </p:sp>
      <p:sp>
        <p:nvSpPr>
          <p:cNvPr id="31" name="TextBox 17">
            <a:extLst>
              <a:ext uri="{FF2B5EF4-FFF2-40B4-BE49-F238E27FC236}">
                <a16:creationId xmlns:a16="http://schemas.microsoft.com/office/drawing/2014/main" id="{259F022E-BF12-CDE3-C921-B73185EBFDDC}"/>
              </a:ext>
            </a:extLst>
          </p:cNvPr>
          <p:cNvSpPr txBox="1"/>
          <p:nvPr/>
        </p:nvSpPr>
        <p:spPr>
          <a:xfrm>
            <a:off x="7967860" y="4482377"/>
            <a:ext cx="4381025" cy="262059"/>
          </a:xfrm>
          <a:prstGeom prst="rect">
            <a:avLst/>
          </a:prstGeom>
        </p:spPr>
        <p:txBody>
          <a:bodyPr wrap="square" lIns="0" tIns="0" rIns="0" bIns="0" rtlCol="0" anchor="t">
            <a:spAutoFit/>
          </a:bodyPr>
          <a:lstStyle/>
          <a:p>
            <a:pPr>
              <a:lnSpc>
                <a:spcPts val="2299"/>
              </a:lnSpc>
            </a:pPr>
            <a:r>
              <a:rPr lang="de-DE" sz="1400" dirty="0">
                <a:solidFill>
                  <a:srgbClr val="000000"/>
                </a:solidFill>
              </a:rPr>
              <a:t>Der anale und </a:t>
            </a:r>
            <a:r>
              <a:rPr lang="de-AT" sz="1400" dirty="0" err="1">
                <a:solidFill>
                  <a:srgbClr val="000000"/>
                </a:solidFill>
              </a:rPr>
              <a:t>urinale</a:t>
            </a:r>
            <a:r>
              <a:rPr lang="de-DE" sz="1400" dirty="0">
                <a:solidFill>
                  <a:srgbClr val="000000"/>
                </a:solidFill>
              </a:rPr>
              <a:t> Schließmuskel schließen sich</a:t>
            </a:r>
          </a:p>
        </p:txBody>
      </p:sp>
      <p:cxnSp>
        <p:nvCxnSpPr>
          <p:cNvPr id="34" name="Gerade Verbindung 33">
            <a:extLst>
              <a:ext uri="{FF2B5EF4-FFF2-40B4-BE49-F238E27FC236}">
                <a16:creationId xmlns:a16="http://schemas.microsoft.com/office/drawing/2014/main" id="{6B1BEFBB-1D3B-E847-9D73-69542E79BF04}"/>
              </a:ext>
            </a:extLst>
          </p:cNvPr>
          <p:cNvCxnSpPr>
            <a:cxnSpLocks/>
          </p:cNvCxnSpPr>
          <p:nvPr/>
        </p:nvCxnSpPr>
        <p:spPr>
          <a:xfrm flipH="1">
            <a:off x="6190003" y="2109139"/>
            <a:ext cx="1051030" cy="181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a:extLst>
              <a:ext uri="{FF2B5EF4-FFF2-40B4-BE49-F238E27FC236}">
                <a16:creationId xmlns:a16="http://schemas.microsoft.com/office/drawing/2014/main" id="{60A8875F-3891-448B-8AA0-C49668B9FF11}"/>
              </a:ext>
            </a:extLst>
          </p:cNvPr>
          <p:cNvCxnSpPr/>
          <p:nvPr/>
        </p:nvCxnSpPr>
        <p:spPr>
          <a:xfrm flipH="1">
            <a:off x="6268919" y="2727949"/>
            <a:ext cx="1483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7454544C-5BC5-B6F8-BCE1-2D2DB9397B24}"/>
              </a:ext>
            </a:extLst>
          </p:cNvPr>
          <p:cNvCxnSpPr>
            <a:cxnSpLocks/>
          </p:cNvCxnSpPr>
          <p:nvPr/>
        </p:nvCxnSpPr>
        <p:spPr>
          <a:xfrm flipH="1">
            <a:off x="6833250" y="3245147"/>
            <a:ext cx="9190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a:extLst>
              <a:ext uri="{FF2B5EF4-FFF2-40B4-BE49-F238E27FC236}">
                <a16:creationId xmlns:a16="http://schemas.microsoft.com/office/drawing/2014/main" id="{81B0552F-6A9B-1352-A6F4-E78DFE997EBD}"/>
              </a:ext>
            </a:extLst>
          </p:cNvPr>
          <p:cNvCxnSpPr>
            <a:cxnSpLocks/>
          </p:cNvCxnSpPr>
          <p:nvPr/>
        </p:nvCxnSpPr>
        <p:spPr>
          <a:xfrm flipH="1">
            <a:off x="6288964" y="3825734"/>
            <a:ext cx="14762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a:extLst>
              <a:ext uri="{FF2B5EF4-FFF2-40B4-BE49-F238E27FC236}">
                <a16:creationId xmlns:a16="http://schemas.microsoft.com/office/drawing/2014/main" id="{7EF37F47-C3FE-175C-6570-32FF2CA652D6}"/>
              </a:ext>
            </a:extLst>
          </p:cNvPr>
          <p:cNvCxnSpPr>
            <a:cxnSpLocks/>
          </p:cNvCxnSpPr>
          <p:nvPr/>
        </p:nvCxnSpPr>
        <p:spPr>
          <a:xfrm flipH="1" flipV="1">
            <a:off x="6288964" y="4372101"/>
            <a:ext cx="1476279" cy="241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a:extLst>
              <a:ext uri="{FF2B5EF4-FFF2-40B4-BE49-F238E27FC236}">
                <a16:creationId xmlns:a16="http://schemas.microsoft.com/office/drawing/2014/main" id="{A01F93F4-9A37-E78E-8156-9D6334EC8114}"/>
              </a:ext>
            </a:extLst>
          </p:cNvPr>
          <p:cNvCxnSpPr>
            <a:cxnSpLocks/>
          </p:cNvCxnSpPr>
          <p:nvPr/>
        </p:nvCxnSpPr>
        <p:spPr>
          <a:xfrm flipH="1">
            <a:off x="4302647" y="3736389"/>
            <a:ext cx="14834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a:extLst>
              <a:ext uri="{FF2B5EF4-FFF2-40B4-BE49-F238E27FC236}">
                <a16:creationId xmlns:a16="http://schemas.microsoft.com/office/drawing/2014/main" id="{A8A1D4CF-9752-70A9-BF80-190BFA320427}"/>
              </a:ext>
            </a:extLst>
          </p:cNvPr>
          <p:cNvCxnSpPr>
            <a:cxnSpLocks/>
          </p:cNvCxnSpPr>
          <p:nvPr/>
        </p:nvCxnSpPr>
        <p:spPr>
          <a:xfrm flipH="1">
            <a:off x="4107641" y="4307783"/>
            <a:ext cx="1784758" cy="959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77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7"/>
          <p:cNvSpPr txBox="1"/>
          <p:nvPr/>
        </p:nvSpPr>
        <p:spPr>
          <a:xfrm>
            <a:off x="231940" y="3357569"/>
            <a:ext cx="3880047" cy="1386790"/>
          </a:xfrm>
          <a:prstGeom prst="rect">
            <a:avLst/>
          </a:prstGeom>
        </p:spPr>
        <p:txBody>
          <a:bodyPr wrap="square" lIns="0" tIns="0" rIns="0" bIns="0" rtlCol="0" anchor="t">
            <a:spAutoFit/>
          </a:bodyPr>
          <a:lstStyle/>
          <a:p>
            <a:pPr algn="ctr">
              <a:lnSpc>
                <a:spcPts val="2200"/>
              </a:lnSpc>
            </a:pPr>
            <a:r>
              <a:rPr lang="de-DE" b="1" spc="16" dirty="0">
                <a:solidFill>
                  <a:srgbClr val="000000"/>
                </a:solidFill>
                <a:latin typeface="Arial" panose="020B0604020202020204" pitchFamily="34" charset="0"/>
                <a:cs typeface="Arial" panose="020B0604020202020204" pitchFamily="34" charset="0"/>
              </a:rPr>
              <a:t>Verstärkende Reaktion</a:t>
            </a:r>
          </a:p>
          <a:p>
            <a:pPr algn="ctr">
              <a:lnSpc>
                <a:spcPts val="2200"/>
              </a:lnSpc>
            </a:pPr>
            <a:r>
              <a:rPr lang="de-DE" dirty="0">
                <a:solidFill>
                  <a:srgbClr val="000000"/>
                </a:solidFill>
                <a:latin typeface="Arial" panose="020B0604020202020204" pitchFamily="34" charset="0"/>
                <a:cs typeface="Arial" panose="020B0604020202020204" pitchFamily="34" charset="0"/>
              </a:rPr>
              <a:t> </a:t>
            </a:r>
          </a:p>
          <a:p>
            <a:pPr algn="ctr">
              <a:lnSpc>
                <a:spcPts val="2200"/>
              </a:lnSpc>
            </a:pPr>
            <a:r>
              <a:rPr lang="de-DE" sz="1600" spc="16" dirty="0">
                <a:solidFill>
                  <a:srgbClr val="000000"/>
                </a:solidFill>
                <a:latin typeface="Arial" panose="020B0604020202020204" pitchFamily="34" charset="0"/>
                <a:cs typeface="Arial" panose="020B0604020202020204" pitchFamily="34" charset="0"/>
              </a:rPr>
              <a:t>Sätze der Kommilitonen wie…</a:t>
            </a:r>
          </a:p>
          <a:p>
            <a:pPr algn="ctr">
              <a:lnSpc>
                <a:spcPts val="2200"/>
              </a:lnSpc>
            </a:pPr>
            <a:r>
              <a:rPr lang="de-DE" sz="1600" i="1" spc="16" dirty="0">
                <a:solidFill>
                  <a:srgbClr val="000000"/>
                </a:solidFill>
                <a:latin typeface="Arial" panose="020B0604020202020204" pitchFamily="34" charset="0"/>
                <a:cs typeface="Arial" panose="020B0604020202020204" pitchFamily="34" charset="0"/>
              </a:rPr>
              <a:t>"Letztes Jahr sind 50% der </a:t>
            </a:r>
          </a:p>
          <a:p>
            <a:pPr algn="ctr">
              <a:lnSpc>
                <a:spcPts val="2200"/>
              </a:lnSpc>
            </a:pPr>
            <a:r>
              <a:rPr lang="de-DE" sz="1600" i="1" spc="16" dirty="0">
                <a:solidFill>
                  <a:srgbClr val="000000"/>
                </a:solidFill>
                <a:latin typeface="Arial" panose="020B0604020202020204" pitchFamily="34" charset="0"/>
                <a:cs typeface="Arial" panose="020B0604020202020204" pitchFamily="34" charset="0"/>
              </a:rPr>
              <a:t>Studierenden durchgefallen“</a:t>
            </a:r>
          </a:p>
        </p:txBody>
      </p:sp>
      <p:sp>
        <p:nvSpPr>
          <p:cNvPr id="18" name="TextBox 18"/>
          <p:cNvSpPr txBox="1"/>
          <p:nvPr/>
        </p:nvSpPr>
        <p:spPr>
          <a:xfrm>
            <a:off x="4119117" y="2047755"/>
            <a:ext cx="3515151" cy="1386790"/>
          </a:xfrm>
          <a:prstGeom prst="rect">
            <a:avLst/>
          </a:prstGeom>
        </p:spPr>
        <p:txBody>
          <a:bodyPr lIns="0" tIns="0" rIns="0" bIns="0" rtlCol="0" anchor="t">
            <a:spAutoFit/>
          </a:bodyPr>
          <a:lstStyle/>
          <a:p>
            <a:pPr algn="ctr">
              <a:lnSpc>
                <a:spcPts val="2200"/>
              </a:lnSpc>
            </a:pPr>
            <a:r>
              <a:rPr lang="de-DE" b="1" spc="16" dirty="0">
                <a:solidFill>
                  <a:srgbClr val="000000"/>
                </a:solidFill>
                <a:latin typeface="Arial" panose="020B0604020202020204" pitchFamily="34" charset="0"/>
                <a:cs typeface="Arial" panose="020B0604020202020204" pitchFamily="34" charset="0"/>
              </a:rPr>
              <a:t>Negativer Gedanke</a:t>
            </a:r>
          </a:p>
          <a:p>
            <a:pPr algn="ctr">
              <a:lnSpc>
                <a:spcPts val="2200"/>
              </a:lnSpc>
            </a:pPr>
            <a:r>
              <a:rPr lang="de-DE" sz="1600" b="1" dirty="0">
                <a:solidFill>
                  <a:srgbClr val="000000"/>
                </a:solidFill>
                <a:latin typeface="Arial" panose="020B0604020202020204" pitchFamily="34" charset="0"/>
                <a:cs typeface="Arial" panose="020B0604020202020204" pitchFamily="34" charset="0"/>
              </a:rPr>
              <a:t> </a:t>
            </a:r>
          </a:p>
          <a:p>
            <a:pPr algn="ctr">
              <a:lnSpc>
                <a:spcPts val="2200"/>
              </a:lnSpc>
            </a:pPr>
            <a:r>
              <a:rPr lang="de-DE" sz="1600" i="1" spc="16" dirty="0">
                <a:solidFill>
                  <a:srgbClr val="000000"/>
                </a:solidFill>
                <a:latin typeface="Arial" panose="020B0604020202020204" pitchFamily="34" charset="0"/>
                <a:cs typeface="Arial" panose="020B0604020202020204" pitchFamily="34" charset="0"/>
              </a:rPr>
              <a:t>"Ich habe zu spät angefangen zu lernen. Ich schaffe die Klausur bestimmt nicht" </a:t>
            </a:r>
          </a:p>
        </p:txBody>
      </p:sp>
      <p:sp>
        <p:nvSpPr>
          <p:cNvPr id="19" name="TextBox 19"/>
          <p:cNvSpPr txBox="1"/>
          <p:nvPr/>
        </p:nvSpPr>
        <p:spPr>
          <a:xfrm>
            <a:off x="4209822" y="5011040"/>
            <a:ext cx="3647408" cy="1386790"/>
          </a:xfrm>
          <a:prstGeom prst="rect">
            <a:avLst/>
          </a:prstGeom>
        </p:spPr>
        <p:txBody>
          <a:bodyPr lIns="0" tIns="0" rIns="0" bIns="0" rtlCol="0" anchor="t">
            <a:spAutoFit/>
          </a:bodyPr>
          <a:lstStyle/>
          <a:p>
            <a:pPr algn="ctr">
              <a:lnSpc>
                <a:spcPts val="2200"/>
              </a:lnSpc>
            </a:pPr>
            <a:r>
              <a:rPr lang="de-DE" b="1" spc="16" dirty="0">
                <a:solidFill>
                  <a:srgbClr val="000000"/>
                </a:solidFill>
                <a:latin typeface="Arial" panose="020B0604020202020204" pitchFamily="34" charset="0"/>
                <a:cs typeface="Arial" panose="020B0604020202020204" pitchFamily="34" charset="0"/>
              </a:rPr>
              <a:t>Handlung </a:t>
            </a:r>
          </a:p>
          <a:p>
            <a:pPr algn="ctr">
              <a:lnSpc>
                <a:spcPts val="2200"/>
              </a:lnSpc>
            </a:pPr>
            <a:endParaRPr lang="de-DE" sz="1600" spc="16" dirty="0">
              <a:solidFill>
                <a:srgbClr val="000000"/>
              </a:solidFill>
              <a:latin typeface="Arial" panose="020B0604020202020204" pitchFamily="34" charset="0"/>
              <a:cs typeface="Arial" panose="020B0604020202020204" pitchFamily="34" charset="0"/>
            </a:endParaRPr>
          </a:p>
          <a:p>
            <a:pPr algn="ctr">
              <a:lnSpc>
                <a:spcPts val="2200"/>
              </a:lnSpc>
            </a:pPr>
            <a:r>
              <a:rPr lang="de-DE" sz="1600" spc="16" dirty="0">
                <a:solidFill>
                  <a:srgbClr val="000000"/>
                </a:solidFill>
                <a:latin typeface="Arial" panose="020B0604020202020204" pitchFamily="34" charset="0"/>
                <a:cs typeface="Arial" panose="020B0604020202020204" pitchFamily="34" charset="0"/>
              </a:rPr>
              <a:t>Ungesundes Verhalten: </a:t>
            </a:r>
            <a:r>
              <a:rPr lang="de-DE" sz="1600" i="1" spc="16" dirty="0">
                <a:solidFill>
                  <a:srgbClr val="000000"/>
                </a:solidFill>
                <a:latin typeface="Arial" panose="020B0604020202020204" pitchFamily="34" charset="0"/>
                <a:cs typeface="Arial" panose="020B0604020202020204" pitchFamily="34" charset="0"/>
              </a:rPr>
              <a:t>noch mehr lernen, keine Pausen, Vergleichen, Selbstzweifel </a:t>
            </a:r>
          </a:p>
        </p:txBody>
      </p:sp>
      <p:sp>
        <p:nvSpPr>
          <p:cNvPr id="20" name="TextBox 20"/>
          <p:cNvSpPr txBox="1"/>
          <p:nvPr/>
        </p:nvSpPr>
        <p:spPr>
          <a:xfrm>
            <a:off x="8033813" y="3365131"/>
            <a:ext cx="2357336" cy="944361"/>
          </a:xfrm>
          <a:prstGeom prst="rect">
            <a:avLst/>
          </a:prstGeom>
        </p:spPr>
        <p:txBody>
          <a:bodyPr wrap="square" lIns="0" tIns="0" rIns="0" bIns="0" rtlCol="0" anchor="t">
            <a:spAutoFit/>
          </a:bodyPr>
          <a:lstStyle/>
          <a:p>
            <a:pPr algn="ctr">
              <a:lnSpc>
                <a:spcPts val="4000"/>
              </a:lnSpc>
            </a:pPr>
            <a:r>
              <a:rPr lang="de-DE" b="1" spc="16" dirty="0">
                <a:solidFill>
                  <a:srgbClr val="000000"/>
                </a:solidFill>
                <a:latin typeface="Arial" panose="020B0604020202020204" pitchFamily="34" charset="0"/>
                <a:cs typeface="Arial" panose="020B0604020202020204" pitchFamily="34" charset="0"/>
              </a:rPr>
              <a:t>Negative Emotionen </a:t>
            </a:r>
          </a:p>
          <a:p>
            <a:pPr algn="ctr">
              <a:lnSpc>
                <a:spcPts val="4000"/>
              </a:lnSpc>
            </a:pPr>
            <a:r>
              <a:rPr lang="de-DE" sz="1600" i="1" spc="16" dirty="0">
                <a:solidFill>
                  <a:srgbClr val="000000"/>
                </a:solidFill>
                <a:latin typeface="Arial" panose="020B0604020202020204" pitchFamily="34" charset="0"/>
                <a:cs typeface="Arial" panose="020B0604020202020204" pitchFamily="34" charset="0"/>
              </a:rPr>
              <a:t>Aufregung, Panik, Angst</a:t>
            </a:r>
          </a:p>
        </p:txBody>
      </p:sp>
      <p:sp>
        <p:nvSpPr>
          <p:cNvPr id="24" name="Foliennummernplatzhalter 23">
            <a:extLst>
              <a:ext uri="{FF2B5EF4-FFF2-40B4-BE49-F238E27FC236}">
                <a16:creationId xmlns:a16="http://schemas.microsoft.com/office/drawing/2014/main" id="{B36042D1-4B26-D725-AE64-AA939446ADAF}"/>
              </a:ext>
            </a:extLst>
          </p:cNvPr>
          <p:cNvSpPr>
            <a:spLocks noGrp="1"/>
          </p:cNvSpPr>
          <p:nvPr>
            <p:ph type="sldNum" sz="quarter" idx="12"/>
          </p:nvPr>
        </p:nvSpPr>
        <p:spPr>
          <a:xfrm>
            <a:off x="15849600" y="3178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3000" u="none" kern="1200" cap="none" baseline="0">
                <a:solidFill>
                  <a:srgbClr val="E4DED5"/>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6</a:t>
            </a:fld>
            <a:endParaRPr lang="en-US" dirty="0"/>
          </a:p>
        </p:txBody>
      </p:sp>
      <p:sp>
        <p:nvSpPr>
          <p:cNvPr id="14" name="Titel 1">
            <a:extLst>
              <a:ext uri="{FF2B5EF4-FFF2-40B4-BE49-F238E27FC236}">
                <a16:creationId xmlns:a16="http://schemas.microsoft.com/office/drawing/2014/main" id="{2B4F3987-DC61-37AF-0D2C-3CF93597E4A8}"/>
              </a:ext>
            </a:extLst>
          </p:cNvPr>
          <p:cNvSpPr txBox="1">
            <a:spLocks/>
          </p:cNvSpPr>
          <p:nvPr/>
        </p:nvSpPr>
        <p:spPr>
          <a:xfrm>
            <a:off x="838200" y="16123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e-DE" dirty="0"/>
            </a:br>
            <a:r>
              <a:rPr lang="de-DE" dirty="0"/>
              <a:t>Stressverstärkende Gedanken</a:t>
            </a:r>
          </a:p>
        </p:txBody>
      </p:sp>
      <p:pic>
        <p:nvPicPr>
          <p:cNvPr id="25" name="Grafik 24" descr="Pfeil mit einer Linie: Kurve im Uhrzeigersinn Silhouette">
            <a:extLst>
              <a:ext uri="{FF2B5EF4-FFF2-40B4-BE49-F238E27FC236}">
                <a16:creationId xmlns:a16="http://schemas.microsoft.com/office/drawing/2014/main" id="{0267FA48-36A8-F575-19E1-8E0A6936F2A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2696881" y="1964985"/>
            <a:ext cx="914400" cy="914400"/>
          </a:xfrm>
          <a:prstGeom prst="rect">
            <a:avLst/>
          </a:prstGeom>
        </p:spPr>
      </p:pic>
      <p:pic>
        <p:nvPicPr>
          <p:cNvPr id="26" name="Grafik 25" descr="Pfeil mit einer Linie: Kurve im Uhrzeigersinn Silhouette">
            <a:extLst>
              <a:ext uri="{FF2B5EF4-FFF2-40B4-BE49-F238E27FC236}">
                <a16:creationId xmlns:a16="http://schemas.microsoft.com/office/drawing/2014/main" id="{F1074103-8130-6425-92B6-9CA461B9B32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9873851">
            <a:off x="8122576" y="1964985"/>
            <a:ext cx="914400" cy="914400"/>
          </a:xfrm>
          <a:prstGeom prst="rect">
            <a:avLst/>
          </a:prstGeom>
        </p:spPr>
      </p:pic>
      <p:pic>
        <p:nvPicPr>
          <p:cNvPr id="27" name="Grafik 26" descr="Pfeil mit einer Linie: Kurve im Uhrzeigersinn Silhouette">
            <a:extLst>
              <a:ext uri="{FF2B5EF4-FFF2-40B4-BE49-F238E27FC236}">
                <a16:creationId xmlns:a16="http://schemas.microsoft.com/office/drawing/2014/main" id="{07363119-B30E-A374-15AC-C8EBDEF2D7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9340091">
            <a:off x="2783467" y="5247234"/>
            <a:ext cx="914400" cy="914400"/>
          </a:xfrm>
          <a:prstGeom prst="rect">
            <a:avLst/>
          </a:prstGeom>
        </p:spPr>
      </p:pic>
      <p:pic>
        <p:nvPicPr>
          <p:cNvPr id="28" name="Grafik 27" descr="Pfeil mit einer Linie: Kurve im Uhrzeigersinn Silhouette">
            <a:extLst>
              <a:ext uri="{FF2B5EF4-FFF2-40B4-BE49-F238E27FC236}">
                <a16:creationId xmlns:a16="http://schemas.microsoft.com/office/drawing/2014/main" id="{A0A6A0DD-EB9B-9318-FB69-CE932C5126E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009791">
            <a:off x="8122576" y="4990931"/>
            <a:ext cx="914400" cy="914400"/>
          </a:xfrm>
          <a:prstGeom prst="rect">
            <a:avLst/>
          </a:prstGeom>
        </p:spPr>
      </p:pic>
      <p:sp>
        <p:nvSpPr>
          <p:cNvPr id="29" name="Freeform 6">
            <a:extLst>
              <a:ext uri="{FF2B5EF4-FFF2-40B4-BE49-F238E27FC236}">
                <a16:creationId xmlns:a16="http://schemas.microsoft.com/office/drawing/2014/main" id="{0ECE522B-A557-5FB3-B3F0-85FB50420179}"/>
              </a:ext>
            </a:extLst>
          </p:cNvPr>
          <p:cNvSpPr/>
          <p:nvPr/>
        </p:nvSpPr>
        <p:spPr>
          <a:xfrm>
            <a:off x="9620117" y="1710871"/>
            <a:ext cx="2357336" cy="662783"/>
          </a:xfrm>
          <a:custGeom>
            <a:avLst/>
            <a:gdLst/>
            <a:ahLst/>
            <a:cxnLst/>
            <a:rect l="l" t="t" r="r" b="b"/>
            <a:pathLst>
              <a:path w="3718836" h="881739">
                <a:moveTo>
                  <a:pt x="0" y="0"/>
                </a:moveTo>
                <a:lnTo>
                  <a:pt x="3718836" y="0"/>
                </a:lnTo>
                <a:lnTo>
                  <a:pt x="3718836" y="881738"/>
                </a:lnTo>
                <a:lnTo>
                  <a:pt x="0" y="8817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0" name="TextBox 20">
            <a:extLst>
              <a:ext uri="{FF2B5EF4-FFF2-40B4-BE49-F238E27FC236}">
                <a16:creationId xmlns:a16="http://schemas.microsoft.com/office/drawing/2014/main" id="{93649965-3EAC-EE07-F4EA-A4DBAEBE1CAD}"/>
              </a:ext>
            </a:extLst>
          </p:cNvPr>
          <p:cNvSpPr txBox="1"/>
          <p:nvPr/>
        </p:nvSpPr>
        <p:spPr>
          <a:xfrm>
            <a:off x="9427028" y="1796042"/>
            <a:ext cx="2780212" cy="492443"/>
          </a:xfrm>
          <a:prstGeom prst="rect">
            <a:avLst/>
          </a:prstGeom>
        </p:spPr>
        <p:txBody>
          <a:bodyPr wrap="square" lIns="0" tIns="0" rIns="0" bIns="0" rtlCol="0" anchor="t">
            <a:spAutoFit/>
          </a:bodyPr>
          <a:lstStyle/>
          <a:p>
            <a:pPr algn="ctr"/>
            <a:r>
              <a:rPr lang="de-DE" sz="1600" spc="16" dirty="0">
                <a:solidFill>
                  <a:srgbClr val="000000"/>
                </a:solidFill>
                <a:latin typeface="Arial" panose="020B0604020202020204" pitchFamily="34" charset="0"/>
                <a:cs typeface="Arial" panose="020B0604020202020204" pitchFamily="34" charset="0"/>
              </a:rPr>
              <a:t>60-90.000 Gedanken </a:t>
            </a:r>
          </a:p>
          <a:p>
            <a:pPr algn="ctr"/>
            <a:r>
              <a:rPr lang="de-DE" sz="1600" spc="16" dirty="0">
                <a:solidFill>
                  <a:srgbClr val="000000"/>
                </a:solidFill>
                <a:latin typeface="Arial" panose="020B0604020202020204" pitchFamily="34" charset="0"/>
                <a:cs typeface="Arial" panose="020B0604020202020204" pitchFamily="34" charset="0"/>
              </a:rPr>
              <a:t>pro Tag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D497970F-DF7B-BC05-4DDA-CE675026A0D7}"/>
              </a:ext>
            </a:extLst>
          </p:cNvPr>
          <p:cNvCxnSpPr>
            <a:cxnSpLocks/>
          </p:cNvCxnSpPr>
          <p:nvPr/>
        </p:nvCxnSpPr>
        <p:spPr>
          <a:xfrm>
            <a:off x="1160524" y="1795722"/>
            <a:ext cx="0" cy="2600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a:extLst>
              <a:ext uri="{FF2B5EF4-FFF2-40B4-BE49-F238E27FC236}">
                <a16:creationId xmlns:a16="http://schemas.microsoft.com/office/drawing/2014/main" id="{32969603-FDF1-9174-F937-7262DDD642FF}"/>
              </a:ext>
            </a:extLst>
          </p:cNvPr>
          <p:cNvCxnSpPr>
            <a:cxnSpLocks/>
          </p:cNvCxnSpPr>
          <p:nvPr/>
        </p:nvCxnSpPr>
        <p:spPr>
          <a:xfrm flipH="1">
            <a:off x="1160524" y="4394440"/>
            <a:ext cx="38720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ihandform 15">
            <a:extLst>
              <a:ext uri="{FF2B5EF4-FFF2-40B4-BE49-F238E27FC236}">
                <a16:creationId xmlns:a16="http://schemas.microsoft.com/office/drawing/2014/main" id="{B3551CE5-B871-1AEC-7472-A535824D1E6A}"/>
              </a:ext>
            </a:extLst>
          </p:cNvPr>
          <p:cNvSpPr/>
          <p:nvPr/>
        </p:nvSpPr>
        <p:spPr>
          <a:xfrm>
            <a:off x="1161217" y="2187558"/>
            <a:ext cx="3633849" cy="2060915"/>
          </a:xfrm>
          <a:custGeom>
            <a:avLst/>
            <a:gdLst>
              <a:gd name="connsiteX0" fmla="*/ 0 w 3633849"/>
              <a:gd name="connsiteY0" fmla="*/ 1745722 h 2060915"/>
              <a:gd name="connsiteX1" fmla="*/ 819397 w 3633849"/>
              <a:gd name="connsiteY1" fmla="*/ 1745722 h 2060915"/>
              <a:gd name="connsiteX2" fmla="*/ 1674421 w 3633849"/>
              <a:gd name="connsiteY2" fmla="*/ 49 h 2060915"/>
              <a:gd name="connsiteX3" fmla="*/ 2695698 w 3633849"/>
              <a:gd name="connsiteY3" fmla="*/ 1805099 h 2060915"/>
              <a:gd name="connsiteX4" fmla="*/ 3633849 w 3633849"/>
              <a:gd name="connsiteY4" fmla="*/ 2006979 h 206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3849" h="2060915">
                <a:moveTo>
                  <a:pt x="0" y="1745722"/>
                </a:moveTo>
                <a:cubicBezTo>
                  <a:pt x="270163" y="1891195"/>
                  <a:pt x="540327" y="2036668"/>
                  <a:pt x="819397" y="1745722"/>
                </a:cubicBezTo>
                <a:cubicBezTo>
                  <a:pt x="1098467" y="1454776"/>
                  <a:pt x="1361704" y="-9847"/>
                  <a:pt x="1674421" y="49"/>
                </a:cubicBezTo>
                <a:cubicBezTo>
                  <a:pt x="1987138" y="9945"/>
                  <a:pt x="2369127" y="1470611"/>
                  <a:pt x="2695698" y="1805099"/>
                </a:cubicBezTo>
                <a:cubicBezTo>
                  <a:pt x="3022269" y="2139587"/>
                  <a:pt x="3328059" y="2073283"/>
                  <a:pt x="3633849" y="200697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cxnSp>
        <p:nvCxnSpPr>
          <p:cNvPr id="17" name="Gerade Verbindung 16">
            <a:extLst>
              <a:ext uri="{FF2B5EF4-FFF2-40B4-BE49-F238E27FC236}">
                <a16:creationId xmlns:a16="http://schemas.microsoft.com/office/drawing/2014/main" id="{B1428748-F7F9-81C6-D1E1-5D9950156520}"/>
              </a:ext>
            </a:extLst>
          </p:cNvPr>
          <p:cNvCxnSpPr>
            <a:cxnSpLocks/>
          </p:cNvCxnSpPr>
          <p:nvPr/>
        </p:nvCxnSpPr>
        <p:spPr>
          <a:xfrm>
            <a:off x="7071700" y="1795722"/>
            <a:ext cx="0" cy="2600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A5703947-7B7A-CDBD-6B6E-AF40CAB6B45D}"/>
              </a:ext>
            </a:extLst>
          </p:cNvPr>
          <p:cNvCxnSpPr>
            <a:cxnSpLocks/>
          </p:cNvCxnSpPr>
          <p:nvPr/>
        </p:nvCxnSpPr>
        <p:spPr>
          <a:xfrm flipH="1">
            <a:off x="7071700" y="4394440"/>
            <a:ext cx="38720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ihandform 19">
            <a:extLst>
              <a:ext uri="{FF2B5EF4-FFF2-40B4-BE49-F238E27FC236}">
                <a16:creationId xmlns:a16="http://schemas.microsoft.com/office/drawing/2014/main" id="{822C8C1D-6849-9AFA-D40E-0B5EA51C4548}"/>
              </a:ext>
            </a:extLst>
          </p:cNvPr>
          <p:cNvSpPr/>
          <p:nvPr/>
        </p:nvSpPr>
        <p:spPr>
          <a:xfrm>
            <a:off x="7075659" y="1937797"/>
            <a:ext cx="3800104" cy="2140344"/>
          </a:xfrm>
          <a:custGeom>
            <a:avLst/>
            <a:gdLst>
              <a:gd name="connsiteX0" fmla="*/ 0 w 3800104"/>
              <a:gd name="connsiteY0" fmla="*/ 1983608 h 2140344"/>
              <a:gd name="connsiteX1" fmla="*/ 688769 w 3800104"/>
              <a:gd name="connsiteY1" fmla="*/ 1959857 h 2140344"/>
              <a:gd name="connsiteX2" fmla="*/ 1306286 w 3800104"/>
              <a:gd name="connsiteY2" fmla="*/ 166683 h 2140344"/>
              <a:gd name="connsiteX3" fmla="*/ 1805049 w 3800104"/>
              <a:gd name="connsiteY3" fmla="*/ 511067 h 2140344"/>
              <a:gd name="connsiteX4" fmla="*/ 2196935 w 3800104"/>
              <a:gd name="connsiteY4" fmla="*/ 178558 h 2140344"/>
              <a:gd name="connsiteX5" fmla="*/ 2410691 w 3800104"/>
              <a:gd name="connsiteY5" fmla="*/ 475441 h 2140344"/>
              <a:gd name="connsiteX6" fmla="*/ 2671948 w 3800104"/>
              <a:gd name="connsiteY6" fmla="*/ 166683 h 2140344"/>
              <a:gd name="connsiteX7" fmla="*/ 2945080 w 3800104"/>
              <a:gd name="connsiteY7" fmla="*/ 439816 h 2140344"/>
              <a:gd name="connsiteX8" fmla="*/ 3194462 w 3800104"/>
              <a:gd name="connsiteY8" fmla="*/ 429 h 2140344"/>
              <a:gd name="connsiteX9" fmla="*/ 3336966 w 3800104"/>
              <a:gd name="connsiteY9" fmla="*/ 534818 h 2140344"/>
              <a:gd name="connsiteX10" fmla="*/ 3610099 w 3800104"/>
              <a:gd name="connsiteY10" fmla="*/ 71680 h 2140344"/>
              <a:gd name="connsiteX11" fmla="*/ 3800104 w 3800104"/>
              <a:gd name="connsiteY11" fmla="*/ 297312 h 2140344"/>
              <a:gd name="connsiteX12" fmla="*/ 3800104 w 3800104"/>
              <a:gd name="connsiteY12" fmla="*/ 297312 h 214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104" h="2140344">
                <a:moveTo>
                  <a:pt x="0" y="1983608"/>
                </a:moveTo>
                <a:cubicBezTo>
                  <a:pt x="235527" y="2123143"/>
                  <a:pt x="471055" y="2262678"/>
                  <a:pt x="688769" y="1959857"/>
                </a:cubicBezTo>
                <a:cubicBezTo>
                  <a:pt x="906483" y="1657036"/>
                  <a:pt x="1120239" y="408148"/>
                  <a:pt x="1306286" y="166683"/>
                </a:cubicBezTo>
                <a:cubicBezTo>
                  <a:pt x="1492333" y="-74782"/>
                  <a:pt x="1656608" y="509088"/>
                  <a:pt x="1805049" y="511067"/>
                </a:cubicBezTo>
                <a:cubicBezTo>
                  <a:pt x="1953490" y="513046"/>
                  <a:pt x="2095995" y="184496"/>
                  <a:pt x="2196935" y="178558"/>
                </a:cubicBezTo>
                <a:cubicBezTo>
                  <a:pt x="2297875" y="172620"/>
                  <a:pt x="2331522" y="477420"/>
                  <a:pt x="2410691" y="475441"/>
                </a:cubicBezTo>
                <a:cubicBezTo>
                  <a:pt x="2489860" y="473462"/>
                  <a:pt x="2582883" y="172621"/>
                  <a:pt x="2671948" y="166683"/>
                </a:cubicBezTo>
                <a:cubicBezTo>
                  <a:pt x="2761013" y="160745"/>
                  <a:pt x="2857994" y="467525"/>
                  <a:pt x="2945080" y="439816"/>
                </a:cubicBezTo>
                <a:cubicBezTo>
                  <a:pt x="3032166" y="412107"/>
                  <a:pt x="3129148" y="-15405"/>
                  <a:pt x="3194462" y="429"/>
                </a:cubicBezTo>
                <a:cubicBezTo>
                  <a:pt x="3259776" y="16263"/>
                  <a:pt x="3267693" y="522943"/>
                  <a:pt x="3336966" y="534818"/>
                </a:cubicBezTo>
                <a:cubicBezTo>
                  <a:pt x="3406239" y="546693"/>
                  <a:pt x="3532909" y="111264"/>
                  <a:pt x="3610099" y="71680"/>
                </a:cubicBezTo>
                <a:cubicBezTo>
                  <a:pt x="3687289" y="32096"/>
                  <a:pt x="3800104" y="297312"/>
                  <a:pt x="3800104" y="297312"/>
                </a:cubicBezTo>
                <a:lnTo>
                  <a:pt x="3800104" y="297312"/>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a:extLst>
              <a:ext uri="{FF2B5EF4-FFF2-40B4-BE49-F238E27FC236}">
                <a16:creationId xmlns:a16="http://schemas.microsoft.com/office/drawing/2014/main" id="{5D315334-DD12-CD72-4999-890A13FB6253}"/>
              </a:ext>
            </a:extLst>
          </p:cNvPr>
          <p:cNvSpPr txBox="1"/>
          <p:nvPr/>
        </p:nvSpPr>
        <p:spPr>
          <a:xfrm rot="17309765">
            <a:off x="1131217" y="2807915"/>
            <a:ext cx="1553630" cy="400110"/>
          </a:xfrm>
          <a:prstGeom prst="rect">
            <a:avLst/>
          </a:prstGeom>
          <a:noFill/>
        </p:spPr>
        <p:txBody>
          <a:bodyPr wrap="none" rtlCol="0">
            <a:spAutoFit/>
          </a:bodyPr>
          <a:lstStyle/>
          <a:p>
            <a:r>
              <a:rPr lang="de-DE" sz="2000" dirty="0"/>
              <a:t>Alarmphase</a:t>
            </a:r>
          </a:p>
        </p:txBody>
      </p:sp>
      <p:sp>
        <p:nvSpPr>
          <p:cNvPr id="22" name="Textfeld 21">
            <a:extLst>
              <a:ext uri="{FF2B5EF4-FFF2-40B4-BE49-F238E27FC236}">
                <a16:creationId xmlns:a16="http://schemas.microsoft.com/office/drawing/2014/main" id="{9143E52F-E16D-AAD0-48BA-969D9B8D9389}"/>
              </a:ext>
            </a:extLst>
          </p:cNvPr>
          <p:cNvSpPr txBox="1"/>
          <p:nvPr/>
        </p:nvSpPr>
        <p:spPr>
          <a:xfrm>
            <a:off x="1855608" y="1622308"/>
            <a:ext cx="2411238" cy="400110"/>
          </a:xfrm>
          <a:prstGeom prst="rect">
            <a:avLst/>
          </a:prstGeom>
          <a:noFill/>
        </p:spPr>
        <p:txBody>
          <a:bodyPr wrap="none" rtlCol="0">
            <a:spAutoFit/>
          </a:bodyPr>
          <a:lstStyle/>
          <a:p>
            <a:r>
              <a:rPr lang="de-DE" sz="2000" dirty="0"/>
              <a:t>Bewältigungsphase</a:t>
            </a:r>
          </a:p>
        </p:txBody>
      </p:sp>
      <p:sp>
        <p:nvSpPr>
          <p:cNvPr id="23" name="Textfeld 22">
            <a:extLst>
              <a:ext uri="{FF2B5EF4-FFF2-40B4-BE49-F238E27FC236}">
                <a16:creationId xmlns:a16="http://schemas.microsoft.com/office/drawing/2014/main" id="{2435BC2F-0BF2-0DC7-DCF4-60B6DAD92ED6}"/>
              </a:ext>
            </a:extLst>
          </p:cNvPr>
          <p:cNvSpPr txBox="1"/>
          <p:nvPr/>
        </p:nvSpPr>
        <p:spPr>
          <a:xfrm rot="4044363">
            <a:off x="3023835" y="2807914"/>
            <a:ext cx="2039341" cy="400110"/>
          </a:xfrm>
          <a:prstGeom prst="rect">
            <a:avLst/>
          </a:prstGeom>
          <a:noFill/>
        </p:spPr>
        <p:txBody>
          <a:bodyPr wrap="none" rtlCol="0">
            <a:spAutoFit/>
          </a:bodyPr>
          <a:lstStyle/>
          <a:p>
            <a:r>
              <a:rPr lang="de-DE" sz="2000" dirty="0"/>
              <a:t>Erholungsphase</a:t>
            </a:r>
          </a:p>
        </p:txBody>
      </p:sp>
      <p:sp>
        <p:nvSpPr>
          <p:cNvPr id="24" name="Textfeld 23">
            <a:extLst>
              <a:ext uri="{FF2B5EF4-FFF2-40B4-BE49-F238E27FC236}">
                <a16:creationId xmlns:a16="http://schemas.microsoft.com/office/drawing/2014/main" id="{7D51B5D8-1778-CEBB-66A9-BAA459890C04}"/>
              </a:ext>
            </a:extLst>
          </p:cNvPr>
          <p:cNvSpPr txBox="1"/>
          <p:nvPr/>
        </p:nvSpPr>
        <p:spPr>
          <a:xfrm rot="16200000">
            <a:off x="431067" y="3940626"/>
            <a:ext cx="838691" cy="369332"/>
          </a:xfrm>
          <a:prstGeom prst="rect">
            <a:avLst/>
          </a:prstGeom>
          <a:noFill/>
        </p:spPr>
        <p:txBody>
          <a:bodyPr wrap="none" rtlCol="0">
            <a:spAutoFit/>
          </a:bodyPr>
          <a:lstStyle/>
          <a:p>
            <a:r>
              <a:rPr lang="de-DE" dirty="0"/>
              <a:t>Stress</a:t>
            </a:r>
          </a:p>
        </p:txBody>
      </p:sp>
      <p:sp>
        <p:nvSpPr>
          <p:cNvPr id="25" name="Textfeld 24">
            <a:extLst>
              <a:ext uri="{FF2B5EF4-FFF2-40B4-BE49-F238E27FC236}">
                <a16:creationId xmlns:a16="http://schemas.microsoft.com/office/drawing/2014/main" id="{342C5557-F7A0-C7FF-D221-8BEF16251BE1}"/>
              </a:ext>
            </a:extLst>
          </p:cNvPr>
          <p:cNvSpPr txBox="1"/>
          <p:nvPr/>
        </p:nvSpPr>
        <p:spPr>
          <a:xfrm>
            <a:off x="4615035" y="4444391"/>
            <a:ext cx="569387" cy="369332"/>
          </a:xfrm>
          <a:prstGeom prst="rect">
            <a:avLst/>
          </a:prstGeom>
          <a:noFill/>
        </p:spPr>
        <p:txBody>
          <a:bodyPr wrap="none" rtlCol="0">
            <a:spAutoFit/>
          </a:bodyPr>
          <a:lstStyle/>
          <a:p>
            <a:r>
              <a:rPr lang="de-DE" dirty="0"/>
              <a:t>Zeit</a:t>
            </a:r>
          </a:p>
        </p:txBody>
      </p:sp>
      <p:sp>
        <p:nvSpPr>
          <p:cNvPr id="26" name="Textfeld 25">
            <a:extLst>
              <a:ext uri="{FF2B5EF4-FFF2-40B4-BE49-F238E27FC236}">
                <a16:creationId xmlns:a16="http://schemas.microsoft.com/office/drawing/2014/main" id="{6DF1DFD4-8226-4A0C-A79C-4052310390A6}"/>
              </a:ext>
            </a:extLst>
          </p:cNvPr>
          <p:cNvSpPr txBox="1"/>
          <p:nvPr/>
        </p:nvSpPr>
        <p:spPr>
          <a:xfrm>
            <a:off x="8471469" y="1625035"/>
            <a:ext cx="2411238" cy="400110"/>
          </a:xfrm>
          <a:prstGeom prst="rect">
            <a:avLst/>
          </a:prstGeom>
          <a:noFill/>
        </p:spPr>
        <p:txBody>
          <a:bodyPr wrap="none" rtlCol="0">
            <a:spAutoFit/>
          </a:bodyPr>
          <a:lstStyle/>
          <a:p>
            <a:r>
              <a:rPr lang="de-DE" sz="2000" dirty="0"/>
              <a:t>Bewältigungsphase</a:t>
            </a:r>
          </a:p>
        </p:txBody>
      </p:sp>
      <p:sp>
        <p:nvSpPr>
          <p:cNvPr id="27" name="Textfeld 26">
            <a:extLst>
              <a:ext uri="{FF2B5EF4-FFF2-40B4-BE49-F238E27FC236}">
                <a16:creationId xmlns:a16="http://schemas.microsoft.com/office/drawing/2014/main" id="{4EA1C18A-EC8F-66BA-711E-98A8F8A12D60}"/>
              </a:ext>
            </a:extLst>
          </p:cNvPr>
          <p:cNvSpPr txBox="1"/>
          <p:nvPr/>
        </p:nvSpPr>
        <p:spPr>
          <a:xfrm rot="17309765">
            <a:off x="6984802" y="2735684"/>
            <a:ext cx="1553630" cy="400110"/>
          </a:xfrm>
          <a:prstGeom prst="rect">
            <a:avLst/>
          </a:prstGeom>
          <a:noFill/>
        </p:spPr>
        <p:txBody>
          <a:bodyPr wrap="none" rtlCol="0">
            <a:spAutoFit/>
          </a:bodyPr>
          <a:lstStyle/>
          <a:p>
            <a:r>
              <a:rPr lang="de-DE" sz="2000" dirty="0"/>
              <a:t>Alarmphase</a:t>
            </a:r>
          </a:p>
        </p:txBody>
      </p:sp>
      <p:sp>
        <p:nvSpPr>
          <p:cNvPr id="28" name="Textfeld 27">
            <a:extLst>
              <a:ext uri="{FF2B5EF4-FFF2-40B4-BE49-F238E27FC236}">
                <a16:creationId xmlns:a16="http://schemas.microsoft.com/office/drawing/2014/main" id="{E101A767-4673-273A-B5DE-50AD94E7D67F}"/>
              </a:ext>
            </a:extLst>
          </p:cNvPr>
          <p:cNvSpPr txBox="1"/>
          <p:nvPr/>
        </p:nvSpPr>
        <p:spPr>
          <a:xfrm>
            <a:off x="10462720" y="4444391"/>
            <a:ext cx="569387" cy="369332"/>
          </a:xfrm>
          <a:prstGeom prst="rect">
            <a:avLst/>
          </a:prstGeom>
          <a:noFill/>
        </p:spPr>
        <p:txBody>
          <a:bodyPr wrap="none" rtlCol="0">
            <a:spAutoFit/>
          </a:bodyPr>
          <a:lstStyle/>
          <a:p>
            <a:r>
              <a:rPr lang="de-DE" dirty="0"/>
              <a:t>Zeit</a:t>
            </a:r>
          </a:p>
        </p:txBody>
      </p:sp>
      <p:sp>
        <p:nvSpPr>
          <p:cNvPr id="29" name="Textfeld 28">
            <a:extLst>
              <a:ext uri="{FF2B5EF4-FFF2-40B4-BE49-F238E27FC236}">
                <a16:creationId xmlns:a16="http://schemas.microsoft.com/office/drawing/2014/main" id="{5A39DAC6-6E7E-5D6E-C20F-DAD0053A6D70}"/>
              </a:ext>
            </a:extLst>
          </p:cNvPr>
          <p:cNvSpPr txBox="1"/>
          <p:nvPr/>
        </p:nvSpPr>
        <p:spPr>
          <a:xfrm rot="16200000">
            <a:off x="6394937" y="3940626"/>
            <a:ext cx="838691" cy="369332"/>
          </a:xfrm>
          <a:prstGeom prst="rect">
            <a:avLst/>
          </a:prstGeom>
          <a:noFill/>
        </p:spPr>
        <p:txBody>
          <a:bodyPr wrap="none" rtlCol="0">
            <a:spAutoFit/>
          </a:bodyPr>
          <a:lstStyle/>
          <a:p>
            <a:r>
              <a:rPr lang="de-DE" dirty="0"/>
              <a:t>Stress</a:t>
            </a:r>
          </a:p>
        </p:txBody>
      </p:sp>
      <p:sp>
        <p:nvSpPr>
          <p:cNvPr id="3" name="Titel 1">
            <a:extLst>
              <a:ext uri="{FF2B5EF4-FFF2-40B4-BE49-F238E27FC236}">
                <a16:creationId xmlns:a16="http://schemas.microsoft.com/office/drawing/2014/main" id="{1198B8FC-6A05-CD77-D7D9-CBDEA76110E7}"/>
              </a:ext>
            </a:extLst>
          </p:cNvPr>
          <p:cNvSpPr txBox="1">
            <a:spLocks/>
          </p:cNvSpPr>
          <p:nvPr/>
        </p:nvSpPr>
        <p:spPr>
          <a:xfrm>
            <a:off x="838200" y="16123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e-DE" dirty="0"/>
            </a:br>
            <a:r>
              <a:rPr lang="de-DE" dirty="0"/>
              <a:t>Folgen von Dauerstress</a:t>
            </a:r>
          </a:p>
        </p:txBody>
      </p:sp>
      <p:sp>
        <p:nvSpPr>
          <p:cNvPr id="2" name="Textfeld 1">
            <a:extLst>
              <a:ext uri="{FF2B5EF4-FFF2-40B4-BE49-F238E27FC236}">
                <a16:creationId xmlns:a16="http://schemas.microsoft.com/office/drawing/2014/main" id="{BDABC04A-342D-6486-2B7A-6354B9CA1507}"/>
              </a:ext>
            </a:extLst>
          </p:cNvPr>
          <p:cNvSpPr txBox="1"/>
          <p:nvPr/>
        </p:nvSpPr>
        <p:spPr>
          <a:xfrm>
            <a:off x="6998949" y="5247153"/>
            <a:ext cx="4787144" cy="1015663"/>
          </a:xfrm>
          <a:prstGeom prst="rect">
            <a:avLst/>
          </a:prstGeom>
          <a:noFill/>
        </p:spPr>
        <p:txBody>
          <a:bodyPr wrap="none" rtlCol="0">
            <a:spAutoFit/>
          </a:bodyPr>
          <a:lstStyle/>
          <a:p>
            <a:r>
              <a:rPr lang="de-DE" sz="2000" dirty="0">
                <a:solidFill>
                  <a:srgbClr val="FF0000"/>
                </a:solidFill>
              </a:rPr>
              <a:t>Folgen: </a:t>
            </a:r>
            <a:br>
              <a:rPr lang="de-DE" sz="2000" dirty="0">
                <a:solidFill>
                  <a:srgbClr val="FF0000"/>
                </a:solidFill>
              </a:rPr>
            </a:br>
            <a:r>
              <a:rPr lang="de-DE" sz="2000" dirty="0">
                <a:solidFill>
                  <a:srgbClr val="FF0000"/>
                </a:solidFill>
              </a:rPr>
              <a:t>Gereiztheit, Schlafstörungen, </a:t>
            </a:r>
            <a:br>
              <a:rPr lang="de-DE" sz="2000" dirty="0">
                <a:solidFill>
                  <a:srgbClr val="FF0000"/>
                </a:solidFill>
              </a:rPr>
            </a:br>
            <a:r>
              <a:rPr lang="de-DE" sz="2000" dirty="0">
                <a:solidFill>
                  <a:srgbClr val="FF0000"/>
                </a:solidFill>
              </a:rPr>
              <a:t>mehr Alkohol/Nikotin, bis hin zu Burnout </a:t>
            </a:r>
          </a:p>
        </p:txBody>
      </p:sp>
    </p:spTree>
    <p:extLst>
      <p:ext uri="{BB962C8B-B14F-4D97-AF65-F5344CB8AC3E}">
        <p14:creationId xmlns:p14="http://schemas.microsoft.com/office/powerpoint/2010/main" val="133981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44263DC-EA07-FFF0-F8A0-64E7C409174C}"/>
              </a:ext>
            </a:extLst>
          </p:cNvPr>
          <p:cNvSpPr txBox="1"/>
          <p:nvPr/>
        </p:nvSpPr>
        <p:spPr>
          <a:xfrm>
            <a:off x="838199" y="1820779"/>
            <a:ext cx="10461172" cy="769441"/>
          </a:xfrm>
          <a:prstGeom prst="rect">
            <a:avLst/>
          </a:prstGeom>
          <a:noFill/>
        </p:spPr>
        <p:txBody>
          <a:bodyPr wrap="square" rtlCol="0">
            <a:spAutoFit/>
          </a:bodyPr>
          <a:lstStyle/>
          <a:p>
            <a:r>
              <a:rPr lang="de-DE" sz="2200" dirty="0"/>
              <a:t>Bitte befragen Sie sich gegenseitig (jeder 7 Min. in der Fragenden/Zuhörenden-Rolle, dann Wechsel): </a:t>
            </a:r>
          </a:p>
        </p:txBody>
      </p:sp>
      <p:sp>
        <p:nvSpPr>
          <p:cNvPr id="4" name="Textfeld 3">
            <a:extLst>
              <a:ext uri="{FF2B5EF4-FFF2-40B4-BE49-F238E27FC236}">
                <a16:creationId xmlns:a16="http://schemas.microsoft.com/office/drawing/2014/main" id="{F5E23419-3044-62BF-8FAA-6B56753A0C3B}"/>
              </a:ext>
            </a:extLst>
          </p:cNvPr>
          <p:cNvSpPr txBox="1"/>
          <p:nvPr/>
        </p:nvSpPr>
        <p:spPr>
          <a:xfrm>
            <a:off x="2107064" y="3133237"/>
            <a:ext cx="8826548" cy="2800767"/>
          </a:xfrm>
          <a:prstGeom prst="rect">
            <a:avLst/>
          </a:prstGeom>
          <a:noFill/>
        </p:spPr>
        <p:txBody>
          <a:bodyPr wrap="square" rtlCol="0">
            <a:spAutoFit/>
          </a:bodyPr>
          <a:lstStyle/>
          <a:p>
            <a:r>
              <a:rPr lang="de-DE" sz="2200" dirty="0"/>
              <a:t>Wie gestresst bist du momentan und welche Situationen lösen Stress bei dir aus?</a:t>
            </a:r>
          </a:p>
          <a:p>
            <a:endParaRPr lang="de-DE" sz="2200" dirty="0"/>
          </a:p>
          <a:p>
            <a:r>
              <a:rPr lang="de-DE" sz="2200" dirty="0"/>
              <a:t>Welche Aspekte zur Stressreduktion realisierst du aktuell gut, was soll so bleiben? </a:t>
            </a:r>
          </a:p>
          <a:p>
            <a:endParaRPr lang="de-DE" sz="2200" dirty="0"/>
          </a:p>
          <a:p>
            <a:r>
              <a:rPr lang="de-DE" sz="2200" dirty="0"/>
              <a:t>Was würdest du dir gern vornehmen, um Stress im Alltag noch besser abzubauen? Gibt es Wünsche an die Lehrkraft?</a:t>
            </a:r>
          </a:p>
        </p:txBody>
      </p:sp>
      <p:grpSp>
        <p:nvGrpSpPr>
          <p:cNvPr id="6" name="Gruppieren 5">
            <a:extLst>
              <a:ext uri="{FF2B5EF4-FFF2-40B4-BE49-F238E27FC236}">
                <a16:creationId xmlns:a16="http://schemas.microsoft.com/office/drawing/2014/main" id="{016A3F00-E7B2-1A6E-8B96-8BFBBFF8D238}"/>
              </a:ext>
            </a:extLst>
          </p:cNvPr>
          <p:cNvGrpSpPr/>
          <p:nvPr/>
        </p:nvGrpSpPr>
        <p:grpSpPr>
          <a:xfrm>
            <a:off x="932963" y="2426693"/>
            <a:ext cx="745856" cy="1384549"/>
            <a:chOff x="1480643" y="1317030"/>
            <a:chExt cx="839833" cy="1559000"/>
          </a:xfrm>
        </p:grpSpPr>
        <p:sp>
          <p:nvSpPr>
            <p:cNvPr id="7" name="Oval 6">
              <a:extLst>
                <a:ext uri="{FF2B5EF4-FFF2-40B4-BE49-F238E27FC236}">
                  <a16:creationId xmlns:a16="http://schemas.microsoft.com/office/drawing/2014/main" id="{C9EE5B95-FD60-C388-1447-1887A8D4F1B9}"/>
                </a:ext>
              </a:extLst>
            </p:cNvPr>
            <p:cNvSpPr/>
            <p:nvPr/>
          </p:nvSpPr>
          <p:spPr>
            <a:xfrm>
              <a:off x="1480643" y="2112597"/>
              <a:ext cx="839833" cy="763433"/>
            </a:xfrm>
            <a:prstGeom prst="ellipse">
              <a:avLst/>
            </a:prstGeom>
            <a:solidFill>
              <a:srgbClr val="F1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Box 10">
              <a:extLst>
                <a:ext uri="{FF2B5EF4-FFF2-40B4-BE49-F238E27FC236}">
                  <a16:creationId xmlns:a16="http://schemas.microsoft.com/office/drawing/2014/main" id="{E2DE8A71-DC58-30A0-7B85-EB0BE1804D99}"/>
                </a:ext>
              </a:extLst>
            </p:cNvPr>
            <p:cNvSpPr txBox="1"/>
            <p:nvPr/>
          </p:nvSpPr>
          <p:spPr>
            <a:xfrm>
              <a:off x="1739041" y="1317030"/>
              <a:ext cx="437439" cy="1517698"/>
            </a:xfrm>
            <a:prstGeom prst="rect">
              <a:avLst/>
            </a:prstGeom>
            <a:ln>
              <a:noFill/>
            </a:ln>
          </p:spPr>
          <p:txBody>
            <a:bodyPr wrap="square" lIns="0" tIns="0" rIns="0" bIns="0" rtlCol="0" anchor="t">
              <a:spAutoFit/>
            </a:bodyPr>
            <a:lstStyle/>
            <a:p>
              <a:pPr algn="l">
                <a:lnSpc>
                  <a:spcPts val="12780"/>
                </a:lnSpc>
              </a:pPr>
              <a:r>
                <a:rPr lang="en-US" sz="4000" dirty="0">
                  <a:solidFill>
                    <a:srgbClr val="153A55"/>
                  </a:solidFill>
                </a:rPr>
                <a:t>1</a:t>
              </a:r>
            </a:p>
          </p:txBody>
        </p:sp>
      </p:grpSp>
      <p:grpSp>
        <p:nvGrpSpPr>
          <p:cNvPr id="9" name="Gruppieren 8">
            <a:extLst>
              <a:ext uri="{FF2B5EF4-FFF2-40B4-BE49-F238E27FC236}">
                <a16:creationId xmlns:a16="http://schemas.microsoft.com/office/drawing/2014/main" id="{6D07A709-D109-71B4-9D13-31441FDD895E}"/>
              </a:ext>
            </a:extLst>
          </p:cNvPr>
          <p:cNvGrpSpPr/>
          <p:nvPr/>
        </p:nvGrpSpPr>
        <p:grpSpPr>
          <a:xfrm>
            <a:off x="932963" y="3472239"/>
            <a:ext cx="745856" cy="1384549"/>
            <a:chOff x="1480643" y="1317030"/>
            <a:chExt cx="839833" cy="1559000"/>
          </a:xfrm>
        </p:grpSpPr>
        <p:sp>
          <p:nvSpPr>
            <p:cNvPr id="10" name="Oval 9">
              <a:extLst>
                <a:ext uri="{FF2B5EF4-FFF2-40B4-BE49-F238E27FC236}">
                  <a16:creationId xmlns:a16="http://schemas.microsoft.com/office/drawing/2014/main" id="{CB2F0914-96F7-E58C-8165-822B394DAF11}"/>
                </a:ext>
              </a:extLst>
            </p:cNvPr>
            <p:cNvSpPr/>
            <p:nvPr/>
          </p:nvSpPr>
          <p:spPr>
            <a:xfrm>
              <a:off x="1480643" y="2112597"/>
              <a:ext cx="839833" cy="763433"/>
            </a:xfrm>
            <a:prstGeom prst="ellipse">
              <a:avLst/>
            </a:prstGeom>
            <a:solidFill>
              <a:srgbClr val="F1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Box 10">
              <a:extLst>
                <a:ext uri="{FF2B5EF4-FFF2-40B4-BE49-F238E27FC236}">
                  <a16:creationId xmlns:a16="http://schemas.microsoft.com/office/drawing/2014/main" id="{B1A86413-F14D-58DF-8209-D21E3C52D816}"/>
                </a:ext>
              </a:extLst>
            </p:cNvPr>
            <p:cNvSpPr txBox="1"/>
            <p:nvPr/>
          </p:nvSpPr>
          <p:spPr>
            <a:xfrm>
              <a:off x="1739041" y="1317030"/>
              <a:ext cx="437439" cy="1536759"/>
            </a:xfrm>
            <a:prstGeom prst="rect">
              <a:avLst/>
            </a:prstGeom>
            <a:ln>
              <a:noFill/>
            </a:ln>
          </p:spPr>
          <p:txBody>
            <a:bodyPr wrap="square" lIns="0" tIns="0" rIns="0" bIns="0" rtlCol="0" anchor="t">
              <a:spAutoFit/>
            </a:bodyPr>
            <a:lstStyle/>
            <a:p>
              <a:pPr algn="l">
                <a:lnSpc>
                  <a:spcPts val="12780"/>
                </a:lnSpc>
              </a:pPr>
              <a:r>
                <a:rPr lang="en-US" sz="4000" dirty="0">
                  <a:solidFill>
                    <a:srgbClr val="153A55"/>
                  </a:solidFill>
                </a:rPr>
                <a:t>2</a:t>
              </a:r>
            </a:p>
          </p:txBody>
        </p:sp>
      </p:grpSp>
      <p:grpSp>
        <p:nvGrpSpPr>
          <p:cNvPr id="12" name="Gruppieren 11">
            <a:extLst>
              <a:ext uri="{FF2B5EF4-FFF2-40B4-BE49-F238E27FC236}">
                <a16:creationId xmlns:a16="http://schemas.microsoft.com/office/drawing/2014/main" id="{5C2BDBB6-3BF3-2DAD-42BE-8C649CD14302}"/>
              </a:ext>
            </a:extLst>
          </p:cNvPr>
          <p:cNvGrpSpPr/>
          <p:nvPr/>
        </p:nvGrpSpPr>
        <p:grpSpPr>
          <a:xfrm>
            <a:off x="932963" y="4512761"/>
            <a:ext cx="745856" cy="1384549"/>
            <a:chOff x="1480643" y="1317030"/>
            <a:chExt cx="839833" cy="1559000"/>
          </a:xfrm>
        </p:grpSpPr>
        <p:sp>
          <p:nvSpPr>
            <p:cNvPr id="13" name="Oval 12">
              <a:extLst>
                <a:ext uri="{FF2B5EF4-FFF2-40B4-BE49-F238E27FC236}">
                  <a16:creationId xmlns:a16="http://schemas.microsoft.com/office/drawing/2014/main" id="{36FAF837-4F78-D575-7CA4-D2A43BA60DAD}"/>
                </a:ext>
              </a:extLst>
            </p:cNvPr>
            <p:cNvSpPr/>
            <p:nvPr/>
          </p:nvSpPr>
          <p:spPr>
            <a:xfrm>
              <a:off x="1480643" y="2112597"/>
              <a:ext cx="839833" cy="763433"/>
            </a:xfrm>
            <a:prstGeom prst="ellipse">
              <a:avLst/>
            </a:prstGeom>
            <a:solidFill>
              <a:srgbClr val="F1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Box 10">
              <a:extLst>
                <a:ext uri="{FF2B5EF4-FFF2-40B4-BE49-F238E27FC236}">
                  <a16:creationId xmlns:a16="http://schemas.microsoft.com/office/drawing/2014/main" id="{83E3F04E-7BD2-2937-6B2D-9FA718172D92}"/>
                </a:ext>
              </a:extLst>
            </p:cNvPr>
            <p:cNvSpPr txBox="1"/>
            <p:nvPr/>
          </p:nvSpPr>
          <p:spPr>
            <a:xfrm>
              <a:off x="1739041" y="1317030"/>
              <a:ext cx="437439" cy="1536759"/>
            </a:xfrm>
            <a:prstGeom prst="rect">
              <a:avLst/>
            </a:prstGeom>
            <a:ln>
              <a:noFill/>
            </a:ln>
          </p:spPr>
          <p:txBody>
            <a:bodyPr wrap="square" lIns="0" tIns="0" rIns="0" bIns="0" rtlCol="0" anchor="t">
              <a:spAutoFit/>
            </a:bodyPr>
            <a:lstStyle/>
            <a:p>
              <a:pPr algn="l">
                <a:lnSpc>
                  <a:spcPts val="12780"/>
                </a:lnSpc>
              </a:pPr>
              <a:r>
                <a:rPr lang="en-US" sz="4000" dirty="0">
                  <a:solidFill>
                    <a:srgbClr val="153A55"/>
                  </a:solidFill>
                </a:rPr>
                <a:t>3</a:t>
              </a:r>
            </a:p>
          </p:txBody>
        </p:sp>
      </p:grpSp>
      <p:sp>
        <p:nvSpPr>
          <p:cNvPr id="15" name="Titel 1">
            <a:extLst>
              <a:ext uri="{FF2B5EF4-FFF2-40B4-BE49-F238E27FC236}">
                <a16:creationId xmlns:a16="http://schemas.microsoft.com/office/drawing/2014/main" id="{330C92FC-6969-98DC-CDC2-5EB4D7044830}"/>
              </a:ext>
            </a:extLst>
          </p:cNvPr>
          <p:cNvSpPr txBox="1">
            <a:spLocks/>
          </p:cNvSpPr>
          <p:nvPr/>
        </p:nvSpPr>
        <p:spPr>
          <a:xfrm>
            <a:off x="838199" y="161238"/>
            <a:ext cx="1117962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e-DE" dirty="0"/>
            </a:br>
            <a:r>
              <a:rPr lang="de-DE" sz="4000" dirty="0"/>
              <a:t>Reflexion in Tandems</a:t>
            </a:r>
          </a:p>
        </p:txBody>
      </p:sp>
    </p:spTree>
    <p:extLst>
      <p:ext uri="{BB962C8B-B14F-4D97-AF65-F5344CB8AC3E}">
        <p14:creationId xmlns:p14="http://schemas.microsoft.com/office/powerpoint/2010/main" val="535675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5E23419-3044-62BF-8FAA-6B56753A0C3B}"/>
              </a:ext>
            </a:extLst>
          </p:cNvPr>
          <p:cNvSpPr txBox="1"/>
          <p:nvPr/>
        </p:nvSpPr>
        <p:spPr>
          <a:xfrm>
            <a:off x="2012300" y="2702162"/>
            <a:ext cx="8826548" cy="2123658"/>
          </a:xfrm>
          <a:prstGeom prst="rect">
            <a:avLst/>
          </a:prstGeom>
          <a:noFill/>
        </p:spPr>
        <p:txBody>
          <a:bodyPr wrap="square" rtlCol="0">
            <a:spAutoFit/>
          </a:bodyPr>
          <a:lstStyle/>
          <a:p>
            <a:r>
              <a:rPr lang="de-DE" sz="2200" dirty="0"/>
              <a:t>Was können Sie selbst tun? Was nehmen Sie sich vor, um Stress im Alltag abzubauen und mehr Selbstfürsorge zu integrieren?</a:t>
            </a:r>
          </a:p>
          <a:p>
            <a:endParaRPr lang="de-DE" sz="2200" dirty="0"/>
          </a:p>
          <a:p>
            <a:endParaRPr lang="de-DE" sz="2200" dirty="0"/>
          </a:p>
          <a:p>
            <a:r>
              <a:rPr lang="de-DE" sz="2200" dirty="0"/>
              <a:t>Was wünschen Sie sich von mir als Lehrenden? Wie könnte ich Sie unterstützen? </a:t>
            </a:r>
          </a:p>
        </p:txBody>
      </p:sp>
      <p:grpSp>
        <p:nvGrpSpPr>
          <p:cNvPr id="6" name="Gruppieren 5">
            <a:extLst>
              <a:ext uri="{FF2B5EF4-FFF2-40B4-BE49-F238E27FC236}">
                <a16:creationId xmlns:a16="http://schemas.microsoft.com/office/drawing/2014/main" id="{016A3F00-E7B2-1A6E-8B96-8BFBBFF8D238}"/>
              </a:ext>
            </a:extLst>
          </p:cNvPr>
          <p:cNvGrpSpPr/>
          <p:nvPr/>
        </p:nvGrpSpPr>
        <p:grpSpPr>
          <a:xfrm>
            <a:off x="838199" y="1995618"/>
            <a:ext cx="745856" cy="1384549"/>
            <a:chOff x="1480643" y="1317030"/>
            <a:chExt cx="839833" cy="1559000"/>
          </a:xfrm>
        </p:grpSpPr>
        <p:sp>
          <p:nvSpPr>
            <p:cNvPr id="7" name="Oval 6">
              <a:extLst>
                <a:ext uri="{FF2B5EF4-FFF2-40B4-BE49-F238E27FC236}">
                  <a16:creationId xmlns:a16="http://schemas.microsoft.com/office/drawing/2014/main" id="{C9EE5B95-FD60-C388-1447-1887A8D4F1B9}"/>
                </a:ext>
              </a:extLst>
            </p:cNvPr>
            <p:cNvSpPr/>
            <p:nvPr/>
          </p:nvSpPr>
          <p:spPr>
            <a:xfrm>
              <a:off x="1480643" y="2112597"/>
              <a:ext cx="839833" cy="763433"/>
            </a:xfrm>
            <a:prstGeom prst="ellipse">
              <a:avLst/>
            </a:prstGeom>
            <a:solidFill>
              <a:srgbClr val="F1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Box 10">
              <a:extLst>
                <a:ext uri="{FF2B5EF4-FFF2-40B4-BE49-F238E27FC236}">
                  <a16:creationId xmlns:a16="http://schemas.microsoft.com/office/drawing/2014/main" id="{E2DE8A71-DC58-30A0-7B85-EB0BE1804D99}"/>
                </a:ext>
              </a:extLst>
            </p:cNvPr>
            <p:cNvSpPr txBox="1"/>
            <p:nvPr/>
          </p:nvSpPr>
          <p:spPr>
            <a:xfrm>
              <a:off x="1739041" y="1317030"/>
              <a:ext cx="437439" cy="1517698"/>
            </a:xfrm>
            <a:prstGeom prst="rect">
              <a:avLst/>
            </a:prstGeom>
            <a:ln>
              <a:noFill/>
            </a:ln>
          </p:spPr>
          <p:txBody>
            <a:bodyPr wrap="square" lIns="0" tIns="0" rIns="0" bIns="0" rtlCol="0" anchor="t">
              <a:spAutoFit/>
            </a:bodyPr>
            <a:lstStyle/>
            <a:p>
              <a:pPr algn="l">
                <a:lnSpc>
                  <a:spcPts val="12780"/>
                </a:lnSpc>
              </a:pPr>
              <a:r>
                <a:rPr lang="en-US" sz="4000" dirty="0">
                  <a:solidFill>
                    <a:srgbClr val="153A55"/>
                  </a:solidFill>
                </a:rPr>
                <a:t>1</a:t>
              </a:r>
            </a:p>
          </p:txBody>
        </p:sp>
      </p:grpSp>
      <p:grpSp>
        <p:nvGrpSpPr>
          <p:cNvPr id="9" name="Gruppieren 8">
            <a:extLst>
              <a:ext uri="{FF2B5EF4-FFF2-40B4-BE49-F238E27FC236}">
                <a16:creationId xmlns:a16="http://schemas.microsoft.com/office/drawing/2014/main" id="{6D07A709-D109-71B4-9D13-31441FDD895E}"/>
              </a:ext>
            </a:extLst>
          </p:cNvPr>
          <p:cNvGrpSpPr/>
          <p:nvPr/>
        </p:nvGrpSpPr>
        <p:grpSpPr>
          <a:xfrm>
            <a:off x="838199" y="3288123"/>
            <a:ext cx="745856" cy="1384550"/>
            <a:chOff x="1480643" y="1317029"/>
            <a:chExt cx="839833" cy="1559001"/>
          </a:xfrm>
        </p:grpSpPr>
        <p:sp>
          <p:nvSpPr>
            <p:cNvPr id="10" name="Oval 9">
              <a:extLst>
                <a:ext uri="{FF2B5EF4-FFF2-40B4-BE49-F238E27FC236}">
                  <a16:creationId xmlns:a16="http://schemas.microsoft.com/office/drawing/2014/main" id="{CB2F0914-96F7-E58C-8165-822B394DAF11}"/>
                </a:ext>
              </a:extLst>
            </p:cNvPr>
            <p:cNvSpPr/>
            <p:nvPr/>
          </p:nvSpPr>
          <p:spPr>
            <a:xfrm>
              <a:off x="1480643" y="2112597"/>
              <a:ext cx="839833" cy="763433"/>
            </a:xfrm>
            <a:prstGeom prst="ellipse">
              <a:avLst/>
            </a:prstGeom>
            <a:solidFill>
              <a:srgbClr val="F1EF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Box 10">
              <a:extLst>
                <a:ext uri="{FF2B5EF4-FFF2-40B4-BE49-F238E27FC236}">
                  <a16:creationId xmlns:a16="http://schemas.microsoft.com/office/drawing/2014/main" id="{B1A86413-F14D-58DF-8209-D21E3C52D816}"/>
                </a:ext>
              </a:extLst>
            </p:cNvPr>
            <p:cNvSpPr txBox="1"/>
            <p:nvPr/>
          </p:nvSpPr>
          <p:spPr>
            <a:xfrm>
              <a:off x="1739041" y="1317029"/>
              <a:ext cx="437439" cy="1536759"/>
            </a:xfrm>
            <a:prstGeom prst="rect">
              <a:avLst/>
            </a:prstGeom>
            <a:ln>
              <a:noFill/>
            </a:ln>
          </p:spPr>
          <p:txBody>
            <a:bodyPr wrap="square" lIns="0" tIns="0" rIns="0" bIns="0" rtlCol="0" anchor="t">
              <a:spAutoFit/>
            </a:bodyPr>
            <a:lstStyle/>
            <a:p>
              <a:pPr algn="l">
                <a:lnSpc>
                  <a:spcPts val="12780"/>
                </a:lnSpc>
              </a:pPr>
              <a:r>
                <a:rPr lang="en-US" sz="4000" dirty="0">
                  <a:solidFill>
                    <a:srgbClr val="153A55"/>
                  </a:solidFill>
                </a:rPr>
                <a:t>2</a:t>
              </a:r>
            </a:p>
          </p:txBody>
        </p:sp>
      </p:grpSp>
      <p:sp>
        <p:nvSpPr>
          <p:cNvPr id="15" name="Titel 1">
            <a:extLst>
              <a:ext uri="{FF2B5EF4-FFF2-40B4-BE49-F238E27FC236}">
                <a16:creationId xmlns:a16="http://schemas.microsoft.com/office/drawing/2014/main" id="{330C92FC-6969-98DC-CDC2-5EB4D7044830}"/>
              </a:ext>
            </a:extLst>
          </p:cNvPr>
          <p:cNvSpPr txBox="1">
            <a:spLocks/>
          </p:cNvSpPr>
          <p:nvPr/>
        </p:nvSpPr>
        <p:spPr>
          <a:xfrm>
            <a:off x="838199" y="161238"/>
            <a:ext cx="1117962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de-DE" dirty="0"/>
            </a:br>
            <a:r>
              <a:rPr lang="de-DE" sz="4000" dirty="0"/>
              <a:t>Austausch im Plenum</a:t>
            </a:r>
          </a:p>
        </p:txBody>
      </p:sp>
    </p:spTree>
    <p:extLst>
      <p:ext uri="{BB962C8B-B14F-4D97-AF65-F5344CB8AC3E}">
        <p14:creationId xmlns:p14="http://schemas.microsoft.com/office/powerpoint/2010/main" val="324347299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1260</Words>
  <Application>Microsoft Macintosh PowerPoint</Application>
  <PresentationFormat>Breitbild</PresentationFormat>
  <Paragraphs>158</Paragraphs>
  <Slides>12</Slides>
  <Notes>11</Notes>
  <HiddenSlides>3</HiddenSlides>
  <MMClips>0</MMClips>
  <ScaleCrop>false</ScaleCrop>
  <HeadingPairs>
    <vt:vector size="6" baseType="variant">
      <vt:variant>
        <vt:lpstr>Verwendete Schriftarten</vt:lpstr>
      </vt:variant>
      <vt:variant>
        <vt:i4>8</vt:i4>
      </vt:variant>
      <vt:variant>
        <vt:lpstr>Design</vt:lpstr>
      </vt:variant>
      <vt:variant>
        <vt:i4>4</vt:i4>
      </vt:variant>
      <vt:variant>
        <vt:lpstr>Folientitel</vt:lpstr>
      </vt:variant>
      <vt:variant>
        <vt:i4>12</vt:i4>
      </vt:variant>
    </vt:vector>
  </HeadingPairs>
  <TitlesOfParts>
    <vt:vector size="24" baseType="lpstr">
      <vt:lpstr>AplusTextBold</vt:lpstr>
      <vt:lpstr>AplusTextLight</vt:lpstr>
      <vt:lpstr>AplusTextRegular</vt:lpstr>
      <vt:lpstr>Arial</vt:lpstr>
      <vt:lpstr>Calibri</vt:lpstr>
      <vt:lpstr>Open Sans</vt:lpstr>
      <vt:lpstr>Symbol</vt:lpstr>
      <vt:lpstr>Times New Roman</vt:lpstr>
      <vt:lpstr>Office</vt:lpstr>
      <vt:lpstr>Benutzerdefiniertes Design</vt:lpstr>
      <vt:lpstr>1_Office</vt:lpstr>
      <vt:lpstr>1_Benutzerdefiniertes Design</vt:lpstr>
      <vt:lpstr>Stressprävention  ReMind</vt:lpstr>
      <vt:lpstr>Ziele des Projekts</vt:lpstr>
      <vt:lpstr>Material für Ihre Lehre!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Weitere Infos und Inhalte auf…</vt:lpstr>
      <vt:lpstr>Kontakt</vt:lpstr>
    </vt:vector>
  </TitlesOfParts>
  <Company>HFT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Petra Dabelstein</dc:creator>
  <cp:lastModifiedBy>Joana Scheppe</cp:lastModifiedBy>
  <cp:revision>57</cp:revision>
  <cp:lastPrinted>2018-08-16T09:20:59Z</cp:lastPrinted>
  <dcterms:created xsi:type="dcterms:W3CDTF">2018-07-20T08:19:36Z</dcterms:created>
  <dcterms:modified xsi:type="dcterms:W3CDTF">2023-10-05T14:45:54Z</dcterms:modified>
</cp:coreProperties>
</file>