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47"/>
  </p:notesMasterIdLst>
  <p:sldIdLst>
    <p:sldId id="256" r:id="rId2"/>
    <p:sldId id="302" r:id="rId3"/>
    <p:sldId id="257" r:id="rId4"/>
    <p:sldId id="258" r:id="rId5"/>
    <p:sldId id="259" r:id="rId6"/>
    <p:sldId id="260" r:id="rId7"/>
    <p:sldId id="262" r:id="rId8"/>
    <p:sldId id="304" r:id="rId9"/>
    <p:sldId id="263" r:id="rId10"/>
    <p:sldId id="305" r:id="rId11"/>
    <p:sldId id="306" r:id="rId12"/>
    <p:sldId id="307" r:id="rId13"/>
    <p:sldId id="296" r:id="rId14"/>
    <p:sldId id="303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265" r:id="rId24"/>
    <p:sldId id="316" r:id="rId25"/>
    <p:sldId id="317" r:id="rId26"/>
    <p:sldId id="318" r:id="rId27"/>
    <p:sldId id="331" r:id="rId28"/>
    <p:sldId id="319" r:id="rId29"/>
    <p:sldId id="320" r:id="rId30"/>
    <p:sldId id="321" r:id="rId31"/>
    <p:sldId id="322" r:id="rId32"/>
    <p:sldId id="323" r:id="rId33"/>
    <p:sldId id="324" r:id="rId34"/>
    <p:sldId id="326" r:id="rId35"/>
    <p:sldId id="327" r:id="rId36"/>
    <p:sldId id="325" r:id="rId37"/>
    <p:sldId id="328" r:id="rId38"/>
    <p:sldId id="329" r:id="rId39"/>
    <p:sldId id="330" r:id="rId40"/>
    <p:sldId id="289" r:id="rId41"/>
    <p:sldId id="297" r:id="rId42"/>
    <p:sldId id="291" r:id="rId43"/>
    <p:sldId id="292" r:id="rId44"/>
    <p:sldId id="293" r:id="rId45"/>
    <p:sldId id="294" r:id="rId46"/>
  </p:sldIdLst>
  <p:sldSz cx="18288000" cy="102870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Moontime" pitchFamily="2" charset="0"/>
      <p:regular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  <p:embeddedFont>
      <p:font typeface="Open Sans Bold" panose="020B0806030504020204" pitchFamily="34" charset="0"/>
      <p:regular r:id="rId57"/>
      <p:bold r:id="rId58"/>
    </p:embeddedFont>
    <p:embeddedFont>
      <p:font typeface="Open Sans Italics" panose="020B0606030504020204" pitchFamily="34" charset="0"/>
      <p:regular r:id="rId59"/>
      <p:italic r:id="rId60"/>
    </p:embeddedFont>
    <p:embeddedFont>
      <p:font typeface="Open Sans Light" panose="020B0306030504020204" pitchFamily="34" charset="0"/>
      <p:regular r:id="rId61"/>
      <p:italic r:id="rId62"/>
    </p:embeddedFont>
    <p:embeddedFont>
      <p:font typeface="Open Sans Light Bold" panose="020F0502020204030204" pitchFamily="34" charset="0"/>
      <p:regular r:id="rId63"/>
      <p:bold r:id="rId64"/>
      <p:italic r:id="rId65"/>
      <p:boldItalic r:id="rId66"/>
    </p:embeddedFont>
    <p:embeddedFont>
      <p:font typeface="Open Sans Light Italics" panose="020B0306030504020204" pitchFamily="34" charset="0"/>
      <p:regular r:id="rId67"/>
      <p:italic r:id="rId68"/>
    </p:embeddedFont>
    <p:embeddedFont>
      <p:font typeface="Poppins Medium" panose="020B0604020202020204" pitchFamily="34" charset="0"/>
      <p:regular r:id="rId69"/>
      <p:italic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DED5"/>
    <a:srgbClr val="444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925" autoAdjust="0"/>
  </p:normalViewPr>
  <p:slideViewPr>
    <p:cSldViewPr>
      <p:cViewPr varScale="1">
        <p:scale>
          <a:sx n="80" d="100"/>
          <a:sy n="80" d="100"/>
        </p:scale>
        <p:origin x="28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10294-516A-2A4F-B7F4-70885C45DDBC}" type="datetimeFigureOut">
              <a:rPr lang="de-DE" smtClean="0"/>
              <a:t>16.06.23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28755-8BCF-6A40-A9B2-15CA0EA575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7924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A8C3-8883-CD46-A306-CE13E7072778}" type="datetime1">
              <a:rPr lang="de-DE" smtClean="0"/>
              <a:t>16.06.23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1597A-73FF-BD48-A51E-C4BE2FFF22B4}" type="datetime1">
              <a:rPr lang="de-DE" smtClean="0"/>
              <a:t>16.06.23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AA74F-B0ED-B04E-A871-459237F48271}" type="datetime1">
              <a:rPr lang="de-DE" smtClean="0"/>
              <a:t>16.06.23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DB999-A820-4B49-A2A3-E2C811450F23}" type="datetime1">
              <a:rPr lang="de-DE" smtClean="0"/>
              <a:t>16.06.23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504D-9ED7-D947-913C-DC48BCEE88C0}" type="datetime1">
              <a:rPr lang="de-DE" smtClean="0"/>
              <a:t>16.06.23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5F0ED-CEDD-7B49-B1E8-BF160F0E2276}" type="datetime1">
              <a:rPr lang="de-DE" smtClean="0"/>
              <a:t>16.06.23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F68D-0E4D-2F4A-814A-5A675857FD9B}" type="datetime1">
              <a:rPr lang="de-DE" smtClean="0"/>
              <a:t>16.06.23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1FB0-1EBC-C74A-8092-F7D22ECEDD81}" type="datetime1">
              <a:rPr lang="de-DE" smtClean="0"/>
              <a:t>16.06.23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6CF98-CD49-AE4A-BA52-98F87C572586}" type="datetime1">
              <a:rPr lang="de-DE" smtClean="0"/>
              <a:t>16.06.23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849600" y="317802"/>
            <a:ext cx="2133600" cy="365125"/>
          </a:xfrm>
        </p:spPr>
        <p:txBody>
          <a:bodyPr/>
          <a:lstStyle>
            <a:lvl1pPr>
              <a:defRPr sz="3000" u="none" cap="none" baseline="0">
                <a:solidFill>
                  <a:srgbClr val="E4DED5"/>
                </a:solidFill>
                <a:latin typeface="Open Sans" panose="020B0606030504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271701B9-8282-CFC1-6720-123F81970E36}"/>
              </a:ext>
            </a:extLst>
          </p:cNvPr>
          <p:cNvSpPr/>
          <p:nvPr userDrawn="1"/>
        </p:nvSpPr>
        <p:spPr>
          <a:xfrm>
            <a:off x="17259271" y="1"/>
            <a:ext cx="45719" cy="1028699"/>
          </a:xfrm>
          <a:custGeom>
            <a:avLst/>
            <a:gdLst/>
            <a:ahLst/>
            <a:cxnLst/>
            <a:rect l="l" t="t" r="r" b="b"/>
            <a:pathLst>
              <a:path w="47577" h="1458039">
                <a:moveTo>
                  <a:pt x="0" y="0"/>
                </a:moveTo>
                <a:lnTo>
                  <a:pt x="47578" y="0"/>
                </a:lnTo>
                <a:lnTo>
                  <a:pt x="47578" y="1458039"/>
                </a:lnTo>
                <a:lnTo>
                  <a:pt x="0" y="14580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5C7AE-B313-B744-B717-18FBEF66FD90}" type="datetime1">
              <a:rPr lang="de-DE" smtClean="0"/>
              <a:t>16.06.23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46013-4BFC-B14C-8FAD-4E375A682223}" type="datetime1">
              <a:rPr lang="de-DE" smtClean="0"/>
              <a:t>16.06.23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A1D61-FF4F-204B-9D63-CD03A8D6927B}" type="datetime1">
              <a:rPr lang="de-DE" smtClean="0"/>
              <a:t>16.06.23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712966" y="2746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32.sv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32.sv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32.sv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2" Type="http://schemas.openxmlformats.org/officeDocument/2006/relationships/image" Target="../media/image6.pn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4.png"/><Relationship Id="rId5" Type="http://schemas.openxmlformats.org/officeDocument/2006/relationships/image" Target="../media/image9.svg"/><Relationship Id="rId15" Type="http://schemas.openxmlformats.org/officeDocument/2006/relationships/image" Target="../media/image18.jpeg"/><Relationship Id="rId10" Type="http://schemas.openxmlformats.org/officeDocument/2006/relationships/image" Target="../media/image13.sv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32.sv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png"/><Relationship Id="rId3" Type="http://schemas.openxmlformats.org/officeDocument/2006/relationships/image" Target="../media/image32.sv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jpeg"/><Relationship Id="rId9" Type="http://schemas.openxmlformats.org/officeDocument/2006/relationships/image" Target="../media/image52.png"/><Relationship Id="rId14" Type="http://schemas.openxmlformats.org/officeDocument/2006/relationships/image" Target="../media/image57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2.sv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2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32.sv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6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veeno.com/remind" TargetMode="Externa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hft-stuttgart-de.zoom.us/j/64914191384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7" Type="http://schemas.openxmlformats.org/officeDocument/2006/relationships/image" Target="../media/image5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bernardzitzer.com/de/liste-persoenliche-werte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2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25" y="0"/>
            <a:ext cx="18278475" cy="10287000"/>
          </a:xfrm>
          <a:custGeom>
            <a:avLst/>
            <a:gdLst/>
            <a:ahLst/>
            <a:cxnLst/>
            <a:rect l="l" t="t" r="r" b="b"/>
            <a:pathLst>
              <a:path w="18278475" h="10287000">
                <a:moveTo>
                  <a:pt x="0" y="0"/>
                </a:moveTo>
                <a:lnTo>
                  <a:pt x="18278475" y="0"/>
                </a:lnTo>
                <a:lnTo>
                  <a:pt x="182784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5" name="TextBox 5"/>
          <p:cNvSpPr txBox="1"/>
          <p:nvPr/>
        </p:nvSpPr>
        <p:spPr>
          <a:xfrm>
            <a:off x="1028700" y="8669626"/>
            <a:ext cx="85725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55"/>
              </a:lnSpc>
            </a:pPr>
            <a:r>
              <a:rPr lang="en-US" sz="5754" dirty="0">
                <a:solidFill>
                  <a:srgbClr val="444A72"/>
                </a:solidFill>
                <a:latin typeface="Moontime"/>
              </a:rPr>
              <a:t>Joana Scheppe und Klara </a:t>
            </a:r>
            <a:r>
              <a:rPr lang="en-US" sz="5754" dirty="0" err="1">
                <a:solidFill>
                  <a:srgbClr val="444A72"/>
                </a:solidFill>
                <a:latin typeface="Moontime"/>
              </a:rPr>
              <a:t>Ehrmann</a:t>
            </a:r>
            <a:endParaRPr lang="en-US" sz="5754" dirty="0">
              <a:solidFill>
                <a:srgbClr val="444A72"/>
              </a:solidFill>
              <a:latin typeface="Moontim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5046783"/>
            <a:ext cx="11913417" cy="2900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2"/>
              </a:lnSpc>
            </a:pPr>
            <a:r>
              <a:rPr lang="en-US" sz="2399" spc="479" dirty="0">
                <a:latin typeface="Open Sans"/>
              </a:rPr>
              <a:t>03. Mai 2023, HFT STUTTGART</a:t>
            </a:r>
          </a:p>
          <a:p>
            <a:pPr algn="l">
              <a:lnSpc>
                <a:spcPts val="13857"/>
              </a:lnSpc>
            </a:pPr>
            <a:r>
              <a:rPr lang="de-DE" sz="9129" dirty="0">
                <a:solidFill>
                  <a:srgbClr val="444A72"/>
                </a:solidFill>
                <a:latin typeface="Open Sans Bold"/>
              </a:rPr>
              <a:t>Resilienz</a:t>
            </a:r>
          </a:p>
          <a:p>
            <a:pPr algn="l">
              <a:lnSpc>
                <a:spcPts val="5998"/>
              </a:lnSpc>
            </a:pPr>
            <a:r>
              <a:rPr lang="en-US" sz="2399" spc="479" dirty="0">
                <a:latin typeface="Open Sans"/>
              </a:rPr>
              <a:t>REMIND-WORKSHOP 2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38993AD6-593C-5822-1C3F-D020674680A7}"/>
              </a:ext>
            </a:extLst>
          </p:cNvPr>
          <p:cNvSpPr/>
          <p:nvPr/>
        </p:nvSpPr>
        <p:spPr>
          <a:xfrm>
            <a:off x="0" y="-209883"/>
            <a:ext cx="18288000" cy="4940210"/>
          </a:xfrm>
          <a:custGeom>
            <a:avLst/>
            <a:gdLst/>
            <a:ahLst/>
            <a:cxnLst/>
            <a:rect l="l" t="t" r="r" b="b"/>
            <a:pathLst>
              <a:path w="18288000" h="4940210">
                <a:moveTo>
                  <a:pt x="0" y="0"/>
                </a:moveTo>
                <a:lnTo>
                  <a:pt x="18288000" y="0"/>
                </a:lnTo>
                <a:lnTo>
                  <a:pt x="18288000" y="4940210"/>
                </a:lnTo>
                <a:lnTo>
                  <a:pt x="0" y="49402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4614" b="-42176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8915400" y="5414962"/>
            <a:ext cx="8747912" cy="568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de-DE" sz="6999" dirty="0">
                <a:solidFill>
                  <a:srgbClr val="444A72"/>
                </a:solidFill>
                <a:latin typeface="Open Sans Bold"/>
              </a:rPr>
              <a:t>Selbstmanagement</a:t>
            </a:r>
            <a:endParaRPr lang="en-US" sz="6999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B0D8253-6EF6-E55A-2185-247773D04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553BDC16-FF5A-4D09-8371-8D99B352FC37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1877712"/>
            <a:ext cx="6525520" cy="7074502"/>
            <a:chOff x="0" y="0"/>
            <a:chExt cx="5857240" cy="6350000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80BBC4B4-B0FF-B1AD-DF35-DAB9F14F760A}"/>
                </a:ext>
              </a:extLst>
            </p:cNvPr>
            <p:cNvSpPr/>
            <p:nvPr/>
          </p:nvSpPr>
          <p:spPr>
            <a:xfrm>
              <a:off x="0" y="0"/>
              <a:ext cx="5857240" cy="6350000"/>
            </a:xfrm>
            <a:custGeom>
              <a:avLst/>
              <a:gdLst/>
              <a:ahLst/>
              <a:cxnLst/>
              <a:rect l="l" t="t" r="r" b="b"/>
              <a:pathLst>
                <a:path w="5857240" h="6350000">
                  <a:moveTo>
                    <a:pt x="2928620" y="0"/>
                  </a:moveTo>
                  <a:lnTo>
                    <a:pt x="2928620" y="0"/>
                  </a:lnTo>
                  <a:cubicBezTo>
                    <a:pt x="4546600" y="0"/>
                    <a:pt x="5857240" y="1310640"/>
                    <a:pt x="5857240" y="2928620"/>
                  </a:cubicBezTo>
                  <a:lnTo>
                    <a:pt x="5857240" y="6350000"/>
                  </a:lnTo>
                  <a:lnTo>
                    <a:pt x="585724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928620"/>
                  </a:lnTo>
                  <a:cubicBezTo>
                    <a:pt x="0" y="1310640"/>
                    <a:pt x="1310640" y="0"/>
                    <a:pt x="2928620" y="0"/>
                  </a:cubicBezTo>
                  <a:close/>
                </a:path>
              </a:pathLst>
            </a:custGeom>
            <a:blipFill>
              <a:blip r:embed="rId3"/>
              <a:stretch>
                <a:fillRect l="-13960" r="-1396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369802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4077" y="3884362"/>
            <a:ext cx="1866900" cy="1285865"/>
          </a:xfrm>
          <a:custGeom>
            <a:avLst/>
            <a:gdLst/>
            <a:ahLst/>
            <a:cxnLst/>
            <a:rect l="l" t="t" r="r" b="b"/>
            <a:pathLst>
              <a:path w="1866900" h="1285865">
                <a:moveTo>
                  <a:pt x="0" y="0"/>
                </a:moveTo>
                <a:lnTo>
                  <a:pt x="1866900" y="0"/>
                </a:lnTo>
                <a:lnTo>
                  <a:pt x="1866900" y="1285865"/>
                </a:lnTo>
                <a:lnTo>
                  <a:pt x="0" y="12858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38082" y="-63503"/>
            <a:ext cx="4235968" cy="4761547"/>
          </a:xfrm>
          <a:custGeom>
            <a:avLst/>
            <a:gdLst/>
            <a:ahLst/>
            <a:cxnLst/>
            <a:rect l="l" t="t" r="r" b="b"/>
            <a:pathLst>
              <a:path w="4235968" h="4761547">
                <a:moveTo>
                  <a:pt x="0" y="0"/>
                </a:moveTo>
                <a:lnTo>
                  <a:pt x="4235968" y="0"/>
                </a:lnTo>
                <a:lnTo>
                  <a:pt x="4235968" y="4761547"/>
                </a:lnTo>
                <a:lnTo>
                  <a:pt x="0" y="4761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19663" y="5439299"/>
            <a:ext cx="8796852" cy="1862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5"/>
              </a:lnSpc>
            </a:pPr>
            <a:r>
              <a:rPr lang="de-DE" sz="3000" i="1" dirty="0">
                <a:solidFill>
                  <a:srgbClr val="000000"/>
                </a:solidFill>
                <a:latin typeface="Open Sans Light"/>
              </a:rPr>
              <a:t>...bedeutet sich selbst und seine Bedürfnisse zu kennen und zu verstehen und auf die eigenen Fähigkeiten und Stärken zu vertrauen</a:t>
            </a:r>
            <a:r>
              <a:rPr lang="en-US" sz="3000" i="1" dirty="0">
                <a:solidFill>
                  <a:srgbClr val="000000"/>
                </a:solidFill>
                <a:latin typeface="Open Sans Light"/>
              </a:rPr>
              <a:t>. 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8DA53719-94A9-31E0-5DA2-2516842BC4C2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Selbstmanagement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774F1711-E903-83B5-2E87-224E924A7DB5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rgbClr val="444A72"/>
                </a:solidFill>
                <a:latin typeface="Open Sans"/>
              </a:rPr>
              <a:t>RESILIENZ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6E0F8462-606C-75FA-1A06-B968C7C6F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FC0D5D05-6475-93BF-22DF-02A8D5000C5B}"/>
              </a:ext>
            </a:extLst>
          </p:cNvPr>
          <p:cNvSpPr/>
          <p:nvPr/>
        </p:nvSpPr>
        <p:spPr>
          <a:xfrm>
            <a:off x="11730283" y="1591432"/>
            <a:ext cx="6557717" cy="8695568"/>
          </a:xfrm>
          <a:custGeom>
            <a:avLst/>
            <a:gdLst/>
            <a:ahLst/>
            <a:cxnLst/>
            <a:rect l="l" t="t" r="r" b="b"/>
            <a:pathLst>
              <a:path w="8229600" h="8695568">
                <a:moveTo>
                  <a:pt x="0" y="0"/>
                </a:moveTo>
                <a:lnTo>
                  <a:pt x="8229600" y="0"/>
                </a:lnTo>
                <a:lnTo>
                  <a:pt x="8229600" y="8695568"/>
                </a:lnTo>
                <a:lnTo>
                  <a:pt x="0" y="86955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3921" r="-43921"/>
            </a:stretch>
          </a:blipFill>
        </p:spPr>
      </p:sp>
    </p:spTree>
    <p:extLst>
      <p:ext uri="{BB962C8B-B14F-4D97-AF65-F5344CB8AC3E}">
        <p14:creationId xmlns:p14="http://schemas.microsoft.com/office/powerpoint/2010/main" val="1229556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638082" y="-63503"/>
            <a:ext cx="4235968" cy="4761547"/>
          </a:xfrm>
          <a:custGeom>
            <a:avLst/>
            <a:gdLst/>
            <a:ahLst/>
            <a:cxnLst/>
            <a:rect l="l" t="t" r="r" b="b"/>
            <a:pathLst>
              <a:path w="4235968" h="4761547">
                <a:moveTo>
                  <a:pt x="0" y="0"/>
                </a:moveTo>
                <a:lnTo>
                  <a:pt x="4235968" y="0"/>
                </a:lnTo>
                <a:lnTo>
                  <a:pt x="4235968" y="4761547"/>
                </a:lnTo>
                <a:lnTo>
                  <a:pt x="0" y="4761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8DA53719-94A9-31E0-5DA2-2516842BC4C2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Selbstmanagement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774F1711-E903-83B5-2E87-224E924A7DB5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rgbClr val="444A72"/>
                </a:solidFill>
                <a:latin typeface="Open Sans"/>
              </a:rPr>
              <a:t>RESILIENZ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6E0F8462-606C-75FA-1A06-B968C7C6F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FC0D5D05-6475-93BF-22DF-02A8D5000C5B}"/>
              </a:ext>
            </a:extLst>
          </p:cNvPr>
          <p:cNvSpPr/>
          <p:nvPr/>
        </p:nvSpPr>
        <p:spPr>
          <a:xfrm>
            <a:off x="11730283" y="1591432"/>
            <a:ext cx="6557717" cy="8695568"/>
          </a:xfrm>
          <a:custGeom>
            <a:avLst/>
            <a:gdLst/>
            <a:ahLst/>
            <a:cxnLst/>
            <a:rect l="l" t="t" r="r" b="b"/>
            <a:pathLst>
              <a:path w="8229600" h="8695568">
                <a:moveTo>
                  <a:pt x="0" y="0"/>
                </a:moveTo>
                <a:lnTo>
                  <a:pt x="8229600" y="0"/>
                </a:lnTo>
                <a:lnTo>
                  <a:pt x="8229600" y="8695568"/>
                </a:lnTo>
                <a:lnTo>
                  <a:pt x="0" y="86955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921" r="-43921"/>
            </a:stretch>
          </a:blipFill>
        </p:spPr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CD145A61-0014-A704-73E1-A7B94641EBA6}"/>
              </a:ext>
            </a:extLst>
          </p:cNvPr>
          <p:cNvSpPr txBox="1"/>
          <p:nvPr/>
        </p:nvSpPr>
        <p:spPr>
          <a:xfrm>
            <a:off x="1028700" y="7043635"/>
            <a:ext cx="9449920" cy="2214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01"/>
              </a:lnSpc>
            </a:pPr>
            <a:endParaRPr dirty="0"/>
          </a:p>
          <a:p>
            <a:pPr algn="l">
              <a:lnSpc>
                <a:spcPts val="3701"/>
              </a:lnSpc>
            </a:pPr>
            <a:r>
              <a:rPr lang="en-US" sz="2518" spc="25" dirty="0">
                <a:solidFill>
                  <a:srgbClr val="000000"/>
                </a:solidFill>
                <a:latin typeface="Open Sans Light"/>
              </a:rPr>
              <a:t>Aufgabe </a:t>
            </a:r>
            <a:r>
              <a:rPr lang="en-US" sz="2518" spc="25" dirty="0" err="1">
                <a:solidFill>
                  <a:srgbClr val="000000"/>
                </a:solidFill>
                <a:latin typeface="Open Sans Light"/>
              </a:rPr>
              <a:t>ist</a:t>
            </a:r>
            <a:r>
              <a:rPr lang="en-US" sz="2518" spc="25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518" spc="25" dirty="0" err="1">
                <a:solidFill>
                  <a:srgbClr val="000000"/>
                </a:solidFill>
                <a:latin typeface="Open Sans Light"/>
              </a:rPr>
              <a:t>uns</a:t>
            </a:r>
            <a:r>
              <a:rPr lang="en-US" sz="2518" spc="25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518" spc="25" dirty="0" err="1">
                <a:solidFill>
                  <a:srgbClr val="000000"/>
                </a:solidFill>
                <a:latin typeface="Open Sans Light"/>
              </a:rPr>
              <a:t>selbst</a:t>
            </a:r>
            <a:r>
              <a:rPr lang="en-US" sz="2518" spc="25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518" spc="25" dirty="0" err="1">
                <a:solidFill>
                  <a:srgbClr val="000000"/>
                </a:solidFill>
                <a:latin typeface="Open Sans Light"/>
              </a:rPr>
              <a:t>zu</a:t>
            </a:r>
            <a:r>
              <a:rPr lang="en-US" sz="2518" spc="25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518" spc="25" dirty="0" err="1">
                <a:solidFill>
                  <a:srgbClr val="000000"/>
                </a:solidFill>
                <a:latin typeface="Open Sans Light"/>
              </a:rPr>
              <a:t>steuern</a:t>
            </a:r>
            <a:r>
              <a:rPr lang="en-US" sz="2518" spc="25" dirty="0">
                <a:solidFill>
                  <a:srgbClr val="000000"/>
                </a:solidFill>
                <a:latin typeface="Open Sans Light"/>
              </a:rPr>
              <a:t>, </a:t>
            </a:r>
            <a:r>
              <a:rPr lang="en-US" sz="2518" spc="25" dirty="0" err="1">
                <a:solidFill>
                  <a:srgbClr val="000000"/>
                </a:solidFill>
                <a:latin typeface="Open Sans Light"/>
              </a:rPr>
              <a:t>Lebensinhalte</a:t>
            </a:r>
            <a:r>
              <a:rPr lang="en-US" sz="2518" spc="25" dirty="0">
                <a:solidFill>
                  <a:srgbClr val="000000"/>
                </a:solidFill>
                <a:latin typeface="Open Sans Light"/>
              </a:rPr>
              <a:t>, </a:t>
            </a:r>
            <a:r>
              <a:rPr lang="en-US" sz="2518" spc="25" dirty="0" err="1">
                <a:solidFill>
                  <a:srgbClr val="000000"/>
                </a:solidFill>
                <a:latin typeface="Open Sans Light"/>
              </a:rPr>
              <a:t>Ziele</a:t>
            </a:r>
            <a:r>
              <a:rPr lang="en-US" sz="2518" spc="25" dirty="0">
                <a:solidFill>
                  <a:srgbClr val="000000"/>
                </a:solidFill>
                <a:latin typeface="Open Sans Light"/>
              </a:rPr>
              <a:t> &amp; </a:t>
            </a:r>
            <a:r>
              <a:rPr lang="en-US" sz="2518" spc="25" dirty="0" err="1">
                <a:solidFill>
                  <a:srgbClr val="000000"/>
                </a:solidFill>
                <a:latin typeface="Open Sans Light"/>
              </a:rPr>
              <a:t>Ressourcen</a:t>
            </a:r>
            <a:r>
              <a:rPr lang="en-US" sz="2518" spc="25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518" spc="25" dirty="0" err="1">
                <a:solidFill>
                  <a:srgbClr val="000000"/>
                </a:solidFill>
                <a:latin typeface="Open Sans Light"/>
              </a:rPr>
              <a:t>zu</a:t>
            </a:r>
            <a:r>
              <a:rPr lang="en-US" sz="2518" spc="25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518" spc="25" dirty="0" err="1">
                <a:solidFill>
                  <a:srgbClr val="000000"/>
                </a:solidFill>
                <a:latin typeface="Open Sans Light"/>
              </a:rPr>
              <a:t>organisieren</a:t>
            </a:r>
            <a:r>
              <a:rPr lang="en-US" sz="2518" spc="25" dirty="0">
                <a:solidFill>
                  <a:srgbClr val="000000"/>
                </a:solidFill>
                <a:latin typeface="Open Sans Light"/>
              </a:rPr>
              <a:t>, </a:t>
            </a:r>
            <a:r>
              <a:rPr lang="en-US" sz="2518" spc="25" dirty="0" err="1">
                <a:solidFill>
                  <a:srgbClr val="000000"/>
                </a:solidFill>
                <a:latin typeface="Open Sans Light"/>
              </a:rPr>
              <a:t>unseren</a:t>
            </a:r>
            <a:r>
              <a:rPr lang="en-US" sz="2518" spc="25" dirty="0">
                <a:solidFill>
                  <a:srgbClr val="000000"/>
                </a:solidFill>
                <a:latin typeface="Open Sans Light"/>
              </a:rPr>
              <a:t> Wert </a:t>
            </a:r>
            <a:r>
              <a:rPr lang="en-US" sz="2518" spc="25" dirty="0" err="1">
                <a:solidFill>
                  <a:srgbClr val="000000"/>
                </a:solidFill>
                <a:latin typeface="Open Sans Light"/>
              </a:rPr>
              <a:t>erkennen</a:t>
            </a:r>
            <a:r>
              <a:rPr lang="en-US" sz="2518" spc="25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518" spc="25" dirty="0" err="1">
                <a:solidFill>
                  <a:srgbClr val="000000"/>
                </a:solidFill>
                <a:latin typeface="Open Sans Light"/>
              </a:rPr>
              <a:t>genauso</a:t>
            </a:r>
            <a:r>
              <a:rPr lang="en-US" sz="2518" spc="25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518" spc="25" dirty="0" err="1">
                <a:solidFill>
                  <a:srgbClr val="000000"/>
                </a:solidFill>
                <a:latin typeface="Open Sans Light"/>
              </a:rPr>
              <a:t>wie</a:t>
            </a:r>
            <a:r>
              <a:rPr lang="en-US" sz="2518" spc="25" dirty="0">
                <a:solidFill>
                  <a:srgbClr val="000000"/>
                </a:solidFill>
                <a:latin typeface="Open Sans Light"/>
              </a:rPr>
              <a:t> den Wert </a:t>
            </a:r>
            <a:r>
              <a:rPr lang="en-US" sz="2518" spc="25" dirty="0" err="1">
                <a:solidFill>
                  <a:srgbClr val="000000"/>
                </a:solidFill>
                <a:latin typeface="Open Sans Light"/>
              </a:rPr>
              <a:t>anderer</a:t>
            </a:r>
            <a:r>
              <a:rPr lang="en-US" sz="2518" spc="25" dirty="0">
                <a:solidFill>
                  <a:srgbClr val="000000"/>
                </a:solidFill>
                <a:latin typeface="Open Sans Light"/>
              </a:rPr>
              <a:t> Menschen</a:t>
            </a:r>
          </a:p>
          <a:p>
            <a:pPr algn="l">
              <a:lnSpc>
                <a:spcPts val="2961"/>
              </a:lnSpc>
            </a:pPr>
            <a:endParaRPr lang="en-US" sz="2518" spc="25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9482ED52-CA33-1780-8B09-42F86154A490}"/>
              </a:ext>
            </a:extLst>
          </p:cNvPr>
          <p:cNvSpPr/>
          <p:nvPr/>
        </p:nvSpPr>
        <p:spPr>
          <a:xfrm>
            <a:off x="4172634" y="3584656"/>
            <a:ext cx="2597573" cy="2597573"/>
          </a:xfrm>
          <a:custGeom>
            <a:avLst/>
            <a:gdLst/>
            <a:ahLst/>
            <a:cxnLst/>
            <a:rect l="l" t="t" r="r" b="b"/>
            <a:pathLst>
              <a:path w="2597573" h="2597573">
                <a:moveTo>
                  <a:pt x="0" y="0"/>
                </a:moveTo>
                <a:lnTo>
                  <a:pt x="2597573" y="0"/>
                </a:lnTo>
                <a:lnTo>
                  <a:pt x="2597573" y="2597574"/>
                </a:lnTo>
                <a:lnTo>
                  <a:pt x="0" y="25975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39580F33-A076-71C4-5924-1859BB0A388D}"/>
              </a:ext>
            </a:extLst>
          </p:cNvPr>
          <p:cNvSpPr txBox="1"/>
          <p:nvPr/>
        </p:nvSpPr>
        <p:spPr>
          <a:xfrm>
            <a:off x="5101210" y="4174965"/>
            <a:ext cx="842389" cy="356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spc="21" dirty="0" err="1">
                <a:solidFill>
                  <a:srgbClr val="000000"/>
                </a:solidFill>
                <a:latin typeface="Open Sans Light"/>
              </a:rPr>
              <a:t>Selbst</a:t>
            </a:r>
            <a:endParaRPr lang="en-US" sz="2100" spc="21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EA5C991B-B31C-2B92-58D5-9C162D3B72F3}"/>
              </a:ext>
            </a:extLst>
          </p:cNvPr>
          <p:cNvSpPr txBox="1"/>
          <p:nvPr/>
        </p:nvSpPr>
        <p:spPr>
          <a:xfrm>
            <a:off x="1028700" y="4493100"/>
            <a:ext cx="3424849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spc="21">
                <a:solidFill>
                  <a:srgbClr val="000000"/>
                </a:solidFill>
                <a:latin typeface="Open Sans Light"/>
              </a:rPr>
              <a:t>Selbstkonzept: Eigenschaften, Fähigkeiten, Werte, motive, Ziele</a:t>
            </a:r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FEA74DD9-335D-1A50-83ED-F564C37CA666}"/>
              </a:ext>
            </a:extLst>
          </p:cNvPr>
          <p:cNvSpPr txBox="1"/>
          <p:nvPr/>
        </p:nvSpPr>
        <p:spPr>
          <a:xfrm>
            <a:off x="6770207" y="4705508"/>
            <a:ext cx="3989711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spc="21">
                <a:solidFill>
                  <a:srgbClr val="000000"/>
                </a:solidFill>
                <a:latin typeface="Open Sans Light"/>
              </a:rPr>
              <a:t>Selbstwertgefühl: emotionale (Be)Wertung &amp; Wertschätzung der eigenen Person</a:t>
            </a:r>
          </a:p>
        </p:txBody>
      </p:sp>
    </p:spTree>
    <p:extLst>
      <p:ext uri="{BB962C8B-B14F-4D97-AF65-F5344CB8AC3E}">
        <p14:creationId xmlns:p14="http://schemas.microsoft.com/office/powerpoint/2010/main" val="3503587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A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028700" y="3619500"/>
            <a:ext cx="16251231" cy="4812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de-DE" sz="3000" b="1" spc="30" dirty="0">
                <a:solidFill>
                  <a:srgbClr val="F1EFEB"/>
                </a:solidFill>
                <a:latin typeface="Open Sans Light"/>
              </a:rPr>
              <a:t>Überlegt einmal: </a:t>
            </a:r>
            <a:r>
              <a:rPr lang="de-DE" sz="3000" b="1" i="1" spc="30" dirty="0">
                <a:solidFill>
                  <a:srgbClr val="F1EFEB"/>
                </a:solidFill>
                <a:latin typeface="Open Sans Light"/>
              </a:rPr>
              <a:t>Welche Werte sollen mich in meinem Handeln leiten? </a:t>
            </a:r>
          </a:p>
          <a:p>
            <a:pPr algn="just">
              <a:lnSpc>
                <a:spcPts val="4200"/>
              </a:lnSpc>
            </a:pPr>
            <a:endParaRPr lang="de-DE" sz="3000" b="1" spc="30" dirty="0">
              <a:solidFill>
                <a:srgbClr val="F1EFEB"/>
              </a:solidFill>
              <a:latin typeface="Open Sans Light"/>
            </a:endParaRPr>
          </a:p>
          <a:p>
            <a:pPr algn="just">
              <a:lnSpc>
                <a:spcPts val="4200"/>
              </a:lnSpc>
            </a:pPr>
            <a:r>
              <a:rPr lang="de-DE" sz="3000" b="1" spc="30" dirty="0">
                <a:solidFill>
                  <a:srgbClr val="F1EFEB"/>
                </a:solidFill>
                <a:latin typeface="Open Sans Light"/>
              </a:rPr>
              <a:t>Ihr könnt dazu die Werte auf der folgenden Seite als Orientierung nutzen. </a:t>
            </a:r>
          </a:p>
          <a:p>
            <a:pPr algn="just">
              <a:lnSpc>
                <a:spcPts val="4200"/>
              </a:lnSpc>
            </a:pPr>
            <a:endParaRPr lang="de-DE" sz="3000" b="1" spc="30" dirty="0">
              <a:solidFill>
                <a:srgbClr val="F1EFEB"/>
              </a:solidFill>
              <a:latin typeface="Open Sans Light"/>
            </a:endParaRPr>
          </a:p>
          <a:p>
            <a:pPr marL="514350" indent="-514350" algn="just">
              <a:lnSpc>
                <a:spcPts val="4200"/>
              </a:lnSpc>
              <a:buAutoNum type="arabicPeriod"/>
            </a:pPr>
            <a:r>
              <a:rPr lang="de-DE" sz="3000" b="1" spc="30" dirty="0">
                <a:solidFill>
                  <a:srgbClr val="F1EFEB"/>
                </a:solidFill>
                <a:latin typeface="Open Sans Light"/>
              </a:rPr>
              <a:t>Schreibt zunächst alle Werte auf, die für euch persönlich auf irgendeine Art und Weise wichtig erscheinen. </a:t>
            </a:r>
          </a:p>
          <a:p>
            <a:pPr marL="514350" indent="-514350" algn="just">
              <a:lnSpc>
                <a:spcPts val="4200"/>
              </a:lnSpc>
              <a:buAutoNum type="arabicPeriod"/>
            </a:pPr>
            <a:endParaRPr lang="de-DE" sz="3000" b="1" spc="30" dirty="0">
              <a:solidFill>
                <a:srgbClr val="F1EFEB"/>
              </a:solidFill>
              <a:latin typeface="Open Sans Light"/>
            </a:endParaRPr>
          </a:p>
          <a:p>
            <a:pPr marL="514350" indent="-514350" algn="just">
              <a:lnSpc>
                <a:spcPts val="4200"/>
              </a:lnSpc>
              <a:buAutoNum type="arabicPeriod"/>
            </a:pPr>
            <a:r>
              <a:rPr lang="de-DE" sz="3000" b="1" spc="30" dirty="0">
                <a:solidFill>
                  <a:srgbClr val="F1EFEB"/>
                </a:solidFill>
                <a:latin typeface="Open Sans Light"/>
              </a:rPr>
              <a:t>Versucht schließlich drei Werte zu identifizieren, die euer Handeln und euer Leben leiten bzw. nach denen ihr euer Leben ausrichten möchtet. 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5969F6EB-C944-E419-7A97-27E933943D5D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chemeClr val="bg1"/>
                </a:solidFill>
                <a:latin typeface="Open Sans Bold"/>
              </a:rPr>
              <a:t>Einzelarbeit</a:t>
            </a:r>
            <a:endParaRPr lang="en-US" sz="7000" dirty="0">
              <a:solidFill>
                <a:schemeClr val="bg1"/>
              </a:solidFill>
              <a:latin typeface="Open Sans Bold"/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2C57492-8B8A-5A86-CA4B-493D33A6D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8CD84E8C-2DD9-F0B5-B212-F2FB2C598E31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chemeClr val="bg1"/>
                </a:solidFill>
                <a:latin typeface="Open Sans"/>
              </a:rPr>
              <a:t>RESILIENZ</a:t>
            </a:r>
          </a:p>
        </p:txBody>
      </p:sp>
    </p:spTree>
    <p:extLst>
      <p:ext uri="{BB962C8B-B14F-4D97-AF65-F5344CB8AC3E}">
        <p14:creationId xmlns:p14="http://schemas.microsoft.com/office/powerpoint/2010/main" val="3856819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A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028701" y="2476500"/>
            <a:ext cx="2400300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Abenteuer 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Achtsamkeit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Agilität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Aktivität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Aktualität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Akzeptanz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Altruismus 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Andersartigkeit 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Anerkennung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Anmut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Ansehen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Anstand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Ästhetik 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Aufgeschlossenheit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Aufmerksamkeit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Ausgeglichenheit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Ausgewogenheit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Authentizität 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Askese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Begeisterung 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Beharrlichkeit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Beständigkeit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Bescheidenheit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Besonnenheit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5969F6EB-C944-E419-7A97-27E933943D5D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chemeClr val="bg1"/>
                </a:solidFill>
                <a:latin typeface="Open Sans Bold"/>
              </a:rPr>
              <a:t>Einzelarbeit</a:t>
            </a:r>
            <a:endParaRPr lang="en-US" sz="7000" dirty="0">
              <a:solidFill>
                <a:schemeClr val="bg1"/>
              </a:solidFill>
              <a:latin typeface="Open Sans Bold"/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2C57492-8B8A-5A86-CA4B-493D33A6D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8CD84E8C-2DD9-F0B5-B212-F2FB2C598E31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chemeClr val="bg1"/>
                </a:solidFill>
                <a:latin typeface="Open Sans"/>
              </a:rPr>
              <a:t>RESILIENZ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FF3DD8B5-A79D-945B-DAB7-85A9240ABA24}"/>
              </a:ext>
            </a:extLst>
          </p:cNvPr>
          <p:cNvSpPr txBox="1"/>
          <p:nvPr/>
        </p:nvSpPr>
        <p:spPr>
          <a:xfrm>
            <a:off x="3638551" y="2476500"/>
            <a:ext cx="2642346" cy="7078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Dankbarkeit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Demut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Disziplin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Durchsetzungskraft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Effektivität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Effizienz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Ehrlichkeit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Empathie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Engagement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Entscheidungsfreude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Entdeckergeist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Entschlossenheit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Fairness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Fleiß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Flexibilität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Freiheit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Freude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Freundlichkeit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Freundschaft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Frieden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Fröhlichkeit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Fürsorglichkeit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Geduld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DE75F787-B5D3-8785-CB5E-A6EE2B262184}"/>
              </a:ext>
            </a:extLst>
          </p:cNvPr>
          <p:cNvSpPr txBox="1"/>
          <p:nvPr/>
        </p:nvSpPr>
        <p:spPr>
          <a:xfrm>
            <a:off x="6539752" y="2465385"/>
            <a:ext cx="2400300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Gelassenheit</a:t>
            </a:r>
          </a:p>
          <a:p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Gemütlichkeit</a:t>
            </a:r>
          </a:p>
          <a:p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Gerechtigkeit </a:t>
            </a:r>
          </a:p>
          <a:p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Gesundheit</a:t>
            </a:r>
          </a:p>
          <a:p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Glaubwürdigkeit</a:t>
            </a:r>
          </a:p>
          <a:p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Großzügigkeit</a:t>
            </a:r>
          </a:p>
          <a:p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Güte</a:t>
            </a:r>
          </a:p>
          <a:p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Harmonie</a:t>
            </a:r>
          </a:p>
          <a:p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Herzlichkeit</a:t>
            </a:r>
          </a:p>
          <a:p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Hilfsbereitschaft</a:t>
            </a:r>
          </a:p>
          <a:p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Hingabe</a:t>
            </a:r>
          </a:p>
          <a:p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hoffnungsvoll</a:t>
            </a:r>
          </a:p>
          <a:p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Höflichkeit </a:t>
            </a:r>
          </a:p>
          <a:p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Humor</a:t>
            </a:r>
          </a:p>
          <a:p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Idealismus </a:t>
            </a:r>
          </a:p>
          <a:p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Innovation</a:t>
            </a:r>
          </a:p>
          <a:p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inspirierend </a:t>
            </a:r>
          </a:p>
          <a:p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Integrität</a:t>
            </a:r>
          </a:p>
          <a:p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intelligent</a:t>
            </a:r>
          </a:p>
          <a:p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Interesse</a:t>
            </a:r>
          </a:p>
          <a:p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Intuition</a:t>
            </a:r>
          </a:p>
          <a:p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Klugheit </a:t>
            </a:r>
          </a:p>
          <a:p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konsequent </a:t>
            </a:r>
          </a:p>
          <a:p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konservativ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D76481-45B8-94DA-206F-EB003725D413}"/>
              </a:ext>
            </a:extLst>
          </p:cNvPr>
          <p:cNvSpPr txBox="1"/>
          <p:nvPr/>
        </p:nvSpPr>
        <p:spPr>
          <a:xfrm>
            <a:off x="9029139" y="2476500"/>
            <a:ext cx="2400300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Kontrolle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Kreativität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Leidenschaft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Leichtigkeit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Liebenswürdigkeit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Loyalität</a:t>
            </a:r>
            <a:br>
              <a:rPr lang="de-DE" sz="2000" b="1" spc="30" dirty="0">
                <a:solidFill>
                  <a:srgbClr val="F1EFEB"/>
                </a:solidFill>
                <a:latin typeface="Open Sans Light"/>
              </a:rPr>
            </a:br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Mitgefühl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motivierend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Mut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Nachhaltigkeit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Nächstenliebe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Neutralität 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Neugier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Offenheit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Optimismus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Ordnungssinn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Pflichtgefühl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Phantasie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Pragmatisch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Präsenz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Präzision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Professionalität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Pünktlichkeit</a:t>
            </a:r>
          </a:p>
          <a:p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Realismus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B7112844-6A65-79C0-0006-121E98BF4189}"/>
              </a:ext>
            </a:extLst>
          </p:cNvPr>
          <p:cNvSpPr txBox="1"/>
          <p:nvPr/>
        </p:nvSpPr>
        <p:spPr>
          <a:xfrm>
            <a:off x="11735639" y="2465385"/>
            <a:ext cx="2400300" cy="7694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Redlichkeit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Respekt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Rücksichtnahme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Ruhe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Sanftmut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Sauberkeit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Selbstdisziplin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Selbstbewusstsein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Selbstvertrauen 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sensibel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Seriosität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Sicherheit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Solidarität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Sorgfalt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Sparsamkeit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Spaß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Standfestigkeit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Sympathie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Spontanität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Tapferkeit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Teamgeist 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Teilen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Toleranz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traditionell</a:t>
            </a:r>
          </a:p>
          <a:p>
            <a:pPr algn="l"/>
            <a:endParaRPr lang="de-DE" sz="2000" b="0" i="0" u="none" strike="noStrike" dirty="0">
              <a:solidFill>
                <a:srgbClr val="1F1F1F"/>
              </a:solidFill>
              <a:effectLst/>
              <a:latin typeface="Inter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ACADAE43-73C8-CD96-6FBF-E47CCEC593E7}"/>
              </a:ext>
            </a:extLst>
          </p:cNvPr>
          <p:cNvSpPr txBox="1"/>
          <p:nvPr/>
        </p:nvSpPr>
        <p:spPr>
          <a:xfrm>
            <a:off x="14417206" y="2465385"/>
            <a:ext cx="2400300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Transparenz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Treue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Tüchtigkeit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Unabhängigkeit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Unbestechlichkeit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Überzeugungskraft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Verantwortung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Verlässlichkeit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Vertrauen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verzeihen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Wachsamkeit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Weisheit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Weitsicht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Willenskraft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Würde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Zielstrebigkeit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Zuneigung 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Zusammenhalt</a:t>
            </a:r>
          </a:p>
          <a:p>
            <a:pPr algn="l"/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Zuverlässigkeit </a:t>
            </a:r>
          </a:p>
          <a:p>
            <a:r>
              <a:rPr lang="de-DE" sz="2000" b="1" spc="30" dirty="0">
                <a:solidFill>
                  <a:srgbClr val="F1EFEB"/>
                </a:solidFill>
                <a:latin typeface="Open Sans Light"/>
              </a:rPr>
              <a:t>Zuversicht</a:t>
            </a:r>
          </a:p>
          <a:p>
            <a:endParaRPr lang="de-DE" sz="2000" b="0" i="0" u="none" strike="noStrike" dirty="0">
              <a:solidFill>
                <a:srgbClr val="1F1F1F"/>
              </a:solidFill>
              <a:effectLst/>
              <a:latin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2193354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8915400" y="5414962"/>
            <a:ext cx="8747912" cy="568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de-DE" sz="6999" dirty="0">
                <a:solidFill>
                  <a:srgbClr val="444A72"/>
                </a:solidFill>
                <a:latin typeface="Open Sans Bold"/>
              </a:rPr>
              <a:t>Optimismus</a:t>
            </a:r>
            <a:endParaRPr lang="en-US" sz="6999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B0D8253-6EF6-E55A-2185-247773D04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EE65B895-6824-20EC-21ED-C7DB1D7F11D3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1877712"/>
            <a:ext cx="6525520" cy="7074502"/>
            <a:chOff x="0" y="0"/>
            <a:chExt cx="5857240" cy="6350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8259511-4950-DCB7-BAAB-D0A7D6AE8577}"/>
                </a:ext>
              </a:extLst>
            </p:cNvPr>
            <p:cNvSpPr/>
            <p:nvPr/>
          </p:nvSpPr>
          <p:spPr>
            <a:xfrm>
              <a:off x="0" y="0"/>
              <a:ext cx="5857240" cy="6350000"/>
            </a:xfrm>
            <a:custGeom>
              <a:avLst/>
              <a:gdLst/>
              <a:ahLst/>
              <a:cxnLst/>
              <a:rect l="l" t="t" r="r" b="b"/>
              <a:pathLst>
                <a:path w="5857240" h="6350000">
                  <a:moveTo>
                    <a:pt x="2928620" y="0"/>
                  </a:moveTo>
                  <a:lnTo>
                    <a:pt x="2928620" y="0"/>
                  </a:lnTo>
                  <a:cubicBezTo>
                    <a:pt x="4546600" y="0"/>
                    <a:pt x="5857240" y="1310640"/>
                    <a:pt x="5857240" y="2928620"/>
                  </a:cubicBezTo>
                  <a:lnTo>
                    <a:pt x="5857240" y="6350000"/>
                  </a:lnTo>
                  <a:lnTo>
                    <a:pt x="585724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928620"/>
                  </a:lnTo>
                  <a:cubicBezTo>
                    <a:pt x="0" y="1310640"/>
                    <a:pt x="1310640" y="0"/>
                    <a:pt x="2928620" y="0"/>
                  </a:cubicBezTo>
                  <a:close/>
                </a:path>
              </a:pathLst>
            </a:custGeom>
            <a:blipFill>
              <a:blip r:embed="rId3"/>
              <a:stretch>
                <a:fillRect l="-31208" r="-31208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038035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4077" y="3884362"/>
            <a:ext cx="1866900" cy="1285865"/>
          </a:xfrm>
          <a:custGeom>
            <a:avLst/>
            <a:gdLst/>
            <a:ahLst/>
            <a:cxnLst/>
            <a:rect l="l" t="t" r="r" b="b"/>
            <a:pathLst>
              <a:path w="1866900" h="1285865">
                <a:moveTo>
                  <a:pt x="0" y="0"/>
                </a:moveTo>
                <a:lnTo>
                  <a:pt x="1866900" y="0"/>
                </a:lnTo>
                <a:lnTo>
                  <a:pt x="1866900" y="1285865"/>
                </a:lnTo>
                <a:lnTo>
                  <a:pt x="0" y="12858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38082" y="-63503"/>
            <a:ext cx="4235968" cy="4761547"/>
          </a:xfrm>
          <a:custGeom>
            <a:avLst/>
            <a:gdLst/>
            <a:ahLst/>
            <a:cxnLst/>
            <a:rect l="l" t="t" r="r" b="b"/>
            <a:pathLst>
              <a:path w="4235968" h="4761547">
                <a:moveTo>
                  <a:pt x="0" y="0"/>
                </a:moveTo>
                <a:lnTo>
                  <a:pt x="4235968" y="0"/>
                </a:lnTo>
                <a:lnTo>
                  <a:pt x="4235968" y="4761547"/>
                </a:lnTo>
                <a:lnTo>
                  <a:pt x="0" y="4761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19101" y="5706413"/>
            <a:ext cx="8796852" cy="1221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5"/>
              </a:lnSpc>
            </a:pPr>
            <a:r>
              <a:rPr lang="de-DE" sz="3000" i="1" dirty="0">
                <a:solidFill>
                  <a:srgbClr val="000000"/>
                </a:solidFill>
                <a:latin typeface="Open Sans Light"/>
              </a:rPr>
              <a:t>...ist die Fähigkeit, den positiven Dingen im Leben mehr Raum zu geben als den negativen Dingen. 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8DA53719-94A9-31E0-5DA2-2516842BC4C2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Optimismus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774F1711-E903-83B5-2E87-224E924A7DB5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rgbClr val="444A72"/>
                </a:solidFill>
                <a:latin typeface="Open Sans"/>
              </a:rPr>
              <a:t>RESILIENZ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6E0F8462-606C-75FA-1A06-B968C7C6F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8FF8444E-C664-DECE-4143-B11AD826988C}"/>
              </a:ext>
            </a:extLst>
          </p:cNvPr>
          <p:cNvSpPr/>
          <p:nvPr/>
        </p:nvSpPr>
        <p:spPr>
          <a:xfrm>
            <a:off x="11730283" y="1745425"/>
            <a:ext cx="6557717" cy="8541575"/>
          </a:xfrm>
          <a:custGeom>
            <a:avLst/>
            <a:gdLst/>
            <a:ahLst/>
            <a:cxnLst/>
            <a:rect l="l" t="t" r="r" b="b"/>
            <a:pathLst>
              <a:path w="8553007" h="8541575">
                <a:moveTo>
                  <a:pt x="0" y="0"/>
                </a:moveTo>
                <a:lnTo>
                  <a:pt x="8553006" y="0"/>
                </a:lnTo>
                <a:lnTo>
                  <a:pt x="8553006" y="8541575"/>
                </a:lnTo>
                <a:lnTo>
                  <a:pt x="0" y="85415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5920" r="-23691"/>
            </a:stretch>
          </a:blipFill>
        </p:spPr>
      </p:sp>
    </p:spTree>
    <p:extLst>
      <p:ext uri="{BB962C8B-B14F-4D97-AF65-F5344CB8AC3E}">
        <p14:creationId xmlns:p14="http://schemas.microsoft.com/office/powerpoint/2010/main" val="1846174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907975" y="5829300"/>
            <a:ext cx="10109092" cy="568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de-DE" sz="6999" dirty="0">
                <a:solidFill>
                  <a:srgbClr val="444A72"/>
                </a:solidFill>
                <a:latin typeface="Open Sans Bold"/>
              </a:rPr>
              <a:t>Netzwerkorientierung</a:t>
            </a:r>
            <a:endParaRPr lang="en-US" sz="6999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B0D8253-6EF6-E55A-2185-247773D04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F172D784-118E-7019-BC34-EAE19993DE3E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1877712"/>
            <a:ext cx="6525520" cy="7074502"/>
            <a:chOff x="0" y="0"/>
            <a:chExt cx="5857240" cy="6350000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4E2649E1-7845-80FB-591D-A3CF563C39D7}"/>
                </a:ext>
              </a:extLst>
            </p:cNvPr>
            <p:cNvSpPr/>
            <p:nvPr/>
          </p:nvSpPr>
          <p:spPr>
            <a:xfrm>
              <a:off x="0" y="0"/>
              <a:ext cx="5857240" cy="6350000"/>
            </a:xfrm>
            <a:custGeom>
              <a:avLst/>
              <a:gdLst/>
              <a:ahLst/>
              <a:cxnLst/>
              <a:rect l="l" t="t" r="r" b="b"/>
              <a:pathLst>
                <a:path w="5857240" h="6350000">
                  <a:moveTo>
                    <a:pt x="2928620" y="0"/>
                  </a:moveTo>
                  <a:lnTo>
                    <a:pt x="2928620" y="0"/>
                  </a:lnTo>
                  <a:cubicBezTo>
                    <a:pt x="4546600" y="0"/>
                    <a:pt x="5857240" y="1310640"/>
                    <a:pt x="5857240" y="2928620"/>
                  </a:cubicBezTo>
                  <a:lnTo>
                    <a:pt x="5857240" y="6350000"/>
                  </a:lnTo>
                  <a:lnTo>
                    <a:pt x="585724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928620"/>
                  </a:lnTo>
                  <a:cubicBezTo>
                    <a:pt x="0" y="1310640"/>
                    <a:pt x="1310640" y="0"/>
                    <a:pt x="2928620" y="0"/>
                  </a:cubicBezTo>
                  <a:close/>
                </a:path>
              </a:pathLst>
            </a:custGeom>
            <a:blipFill>
              <a:blip r:embed="rId3"/>
              <a:stretch>
                <a:fillRect l="-31360" r="-3136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811433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4077" y="3884362"/>
            <a:ext cx="1866900" cy="1285865"/>
          </a:xfrm>
          <a:custGeom>
            <a:avLst/>
            <a:gdLst/>
            <a:ahLst/>
            <a:cxnLst/>
            <a:rect l="l" t="t" r="r" b="b"/>
            <a:pathLst>
              <a:path w="1866900" h="1285865">
                <a:moveTo>
                  <a:pt x="0" y="0"/>
                </a:moveTo>
                <a:lnTo>
                  <a:pt x="1866900" y="0"/>
                </a:lnTo>
                <a:lnTo>
                  <a:pt x="1866900" y="1285865"/>
                </a:lnTo>
                <a:lnTo>
                  <a:pt x="0" y="12858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38082" y="-63503"/>
            <a:ext cx="4235968" cy="4761547"/>
          </a:xfrm>
          <a:custGeom>
            <a:avLst/>
            <a:gdLst/>
            <a:ahLst/>
            <a:cxnLst/>
            <a:rect l="l" t="t" r="r" b="b"/>
            <a:pathLst>
              <a:path w="4235968" h="4761547">
                <a:moveTo>
                  <a:pt x="0" y="0"/>
                </a:moveTo>
                <a:lnTo>
                  <a:pt x="4235968" y="0"/>
                </a:lnTo>
                <a:lnTo>
                  <a:pt x="4235968" y="4761547"/>
                </a:lnTo>
                <a:lnTo>
                  <a:pt x="0" y="4761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19101" y="5706413"/>
            <a:ext cx="8796852" cy="2503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5"/>
              </a:lnSpc>
            </a:pPr>
            <a:r>
              <a:rPr lang="de-DE" sz="3000" i="1" dirty="0">
                <a:solidFill>
                  <a:srgbClr val="000000"/>
                </a:solidFill>
                <a:latin typeface="Open Sans Light"/>
              </a:rPr>
              <a:t>... bedeutet sich ein stabiles soziales Umfeld zu schaffen, welches einen in herausfordernden Lebensphasen unterstützt. </a:t>
            </a:r>
          </a:p>
          <a:p>
            <a:pPr algn="ctr">
              <a:lnSpc>
                <a:spcPts val="5025"/>
              </a:lnSpc>
            </a:pPr>
            <a:endParaRPr lang="de-DE" sz="3000" i="1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8DA53719-94A9-31E0-5DA2-2516842BC4C2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Netzwerkorientierung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774F1711-E903-83B5-2E87-224E924A7DB5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rgbClr val="444A72"/>
                </a:solidFill>
                <a:latin typeface="Open Sans"/>
              </a:rPr>
              <a:t>RESILIENZ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6E0F8462-606C-75FA-1A06-B968C7C6F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14159845-A04B-2F1F-D0E1-5973E7DCA76E}"/>
              </a:ext>
            </a:extLst>
          </p:cNvPr>
          <p:cNvSpPr/>
          <p:nvPr/>
        </p:nvSpPr>
        <p:spPr>
          <a:xfrm>
            <a:off x="11730283" y="1745425"/>
            <a:ext cx="6557717" cy="8541575"/>
          </a:xfrm>
          <a:custGeom>
            <a:avLst/>
            <a:gdLst/>
            <a:ahLst/>
            <a:cxnLst/>
            <a:rect l="l" t="t" r="r" b="b"/>
            <a:pathLst>
              <a:path w="6932712" h="8541575">
                <a:moveTo>
                  <a:pt x="0" y="0"/>
                </a:moveTo>
                <a:lnTo>
                  <a:pt x="6932712" y="0"/>
                </a:lnTo>
                <a:lnTo>
                  <a:pt x="6932712" y="8541575"/>
                </a:lnTo>
                <a:lnTo>
                  <a:pt x="0" y="85415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2041" r="-42884"/>
            </a:stretch>
          </a:blipFill>
        </p:spPr>
      </p:sp>
    </p:spTree>
    <p:extLst>
      <p:ext uri="{BB962C8B-B14F-4D97-AF65-F5344CB8AC3E}">
        <p14:creationId xmlns:p14="http://schemas.microsoft.com/office/powerpoint/2010/main" val="1294614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8915400" y="5414962"/>
            <a:ext cx="8747912" cy="568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de-DE" sz="6999" dirty="0">
                <a:solidFill>
                  <a:srgbClr val="444A72"/>
                </a:solidFill>
                <a:latin typeface="Open Sans Bold"/>
              </a:rPr>
              <a:t>Selbstbewusstheit</a:t>
            </a:r>
            <a:endParaRPr lang="en-US" sz="6999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B0D8253-6EF6-E55A-2185-247773D04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8C8D708C-3A79-CDB6-E915-1505E590689E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1877712"/>
            <a:ext cx="6525520" cy="7074502"/>
            <a:chOff x="0" y="0"/>
            <a:chExt cx="5857240" cy="635000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3E3F066B-4C4C-0598-B0AE-836E09E2610A}"/>
                </a:ext>
              </a:extLst>
            </p:cNvPr>
            <p:cNvSpPr/>
            <p:nvPr/>
          </p:nvSpPr>
          <p:spPr>
            <a:xfrm>
              <a:off x="0" y="0"/>
              <a:ext cx="5857240" cy="6350000"/>
            </a:xfrm>
            <a:custGeom>
              <a:avLst/>
              <a:gdLst/>
              <a:ahLst/>
              <a:cxnLst/>
              <a:rect l="l" t="t" r="r" b="b"/>
              <a:pathLst>
                <a:path w="5857240" h="6350000">
                  <a:moveTo>
                    <a:pt x="2928620" y="0"/>
                  </a:moveTo>
                  <a:lnTo>
                    <a:pt x="2928620" y="0"/>
                  </a:lnTo>
                  <a:cubicBezTo>
                    <a:pt x="4546600" y="0"/>
                    <a:pt x="5857240" y="1310640"/>
                    <a:pt x="5857240" y="2928620"/>
                  </a:cubicBezTo>
                  <a:lnTo>
                    <a:pt x="5857240" y="6350000"/>
                  </a:lnTo>
                  <a:lnTo>
                    <a:pt x="585724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928620"/>
                  </a:lnTo>
                  <a:cubicBezTo>
                    <a:pt x="0" y="1310640"/>
                    <a:pt x="1310640" y="0"/>
                    <a:pt x="2928620" y="0"/>
                  </a:cubicBezTo>
                  <a:close/>
                </a:path>
              </a:pathLst>
            </a:custGeom>
            <a:blipFill>
              <a:blip r:embed="rId3"/>
              <a:stretch>
                <a:fillRect l="-31309" r="-31309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709953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38082" y="-63503"/>
            <a:ext cx="4235968" cy="4761538"/>
          </a:xfrm>
          <a:custGeom>
            <a:avLst/>
            <a:gdLst/>
            <a:ahLst/>
            <a:cxnLst/>
            <a:rect l="l" t="t" r="r" b="b"/>
            <a:pathLst>
              <a:path w="4235968" h="4761538">
                <a:moveTo>
                  <a:pt x="0" y="0"/>
                </a:moveTo>
                <a:lnTo>
                  <a:pt x="4235968" y="0"/>
                </a:lnTo>
                <a:lnTo>
                  <a:pt x="4235968" y="4761538"/>
                </a:lnTo>
                <a:lnTo>
                  <a:pt x="0" y="4761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006925"/>
            <a:ext cx="18273170" cy="2280075"/>
          </a:xfrm>
          <a:custGeom>
            <a:avLst/>
            <a:gdLst/>
            <a:ahLst/>
            <a:cxnLst/>
            <a:rect l="l" t="t" r="r" b="b"/>
            <a:pathLst>
              <a:path w="18273170" h="2280075">
                <a:moveTo>
                  <a:pt x="0" y="0"/>
                </a:moveTo>
                <a:lnTo>
                  <a:pt x="18273170" y="0"/>
                </a:lnTo>
                <a:lnTo>
                  <a:pt x="18273170" y="2280075"/>
                </a:lnTo>
                <a:lnTo>
                  <a:pt x="0" y="22800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259271" y="0"/>
            <a:ext cx="47577" cy="1458039"/>
          </a:xfrm>
          <a:custGeom>
            <a:avLst/>
            <a:gdLst/>
            <a:ahLst/>
            <a:cxnLst/>
            <a:rect l="l" t="t" r="r" b="b"/>
            <a:pathLst>
              <a:path w="47577" h="1458039">
                <a:moveTo>
                  <a:pt x="0" y="0"/>
                </a:moveTo>
                <a:lnTo>
                  <a:pt x="47578" y="0"/>
                </a:lnTo>
                <a:lnTo>
                  <a:pt x="47578" y="1458039"/>
                </a:lnTo>
                <a:lnTo>
                  <a:pt x="0" y="14580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30285" y="1591437"/>
            <a:ext cx="6557715" cy="8695563"/>
          </a:xfrm>
          <a:custGeom>
            <a:avLst/>
            <a:gdLst/>
            <a:ahLst/>
            <a:cxnLst/>
            <a:rect l="l" t="t" r="r" b="b"/>
            <a:pathLst>
              <a:path w="6557715" h="8695563">
                <a:moveTo>
                  <a:pt x="0" y="0"/>
                </a:moveTo>
                <a:lnTo>
                  <a:pt x="6557715" y="0"/>
                </a:lnTo>
                <a:lnTo>
                  <a:pt x="6557715" y="8695563"/>
                </a:lnTo>
                <a:lnTo>
                  <a:pt x="0" y="86955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1025" r="-25494" b="-2104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65197" y="4863236"/>
            <a:ext cx="992695" cy="992695"/>
          </a:xfrm>
          <a:custGeom>
            <a:avLst/>
            <a:gdLst/>
            <a:ahLst/>
            <a:cxnLst/>
            <a:rect l="l" t="t" r="r" b="b"/>
            <a:pathLst>
              <a:path w="992695" h="992695">
                <a:moveTo>
                  <a:pt x="0" y="0"/>
                </a:moveTo>
                <a:lnTo>
                  <a:pt x="992695" y="0"/>
                </a:lnTo>
                <a:lnTo>
                  <a:pt x="992695" y="992696"/>
                </a:lnTo>
                <a:lnTo>
                  <a:pt x="0" y="9926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65197" y="3574771"/>
            <a:ext cx="1027062" cy="1027062"/>
          </a:xfrm>
          <a:custGeom>
            <a:avLst/>
            <a:gdLst/>
            <a:ahLst/>
            <a:cxnLst/>
            <a:rect l="l" t="t" r="r" b="b"/>
            <a:pathLst>
              <a:path w="1027062" h="1027062">
                <a:moveTo>
                  <a:pt x="0" y="0"/>
                </a:moveTo>
                <a:lnTo>
                  <a:pt x="1027062" y="0"/>
                </a:lnTo>
                <a:lnTo>
                  <a:pt x="1027062" y="1027061"/>
                </a:lnTo>
                <a:lnTo>
                  <a:pt x="0" y="10270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65197" y="6300540"/>
            <a:ext cx="980361" cy="980361"/>
          </a:xfrm>
          <a:custGeom>
            <a:avLst/>
            <a:gdLst/>
            <a:ahLst/>
            <a:cxnLst/>
            <a:rect l="l" t="t" r="r" b="b"/>
            <a:pathLst>
              <a:path w="980361" h="980361">
                <a:moveTo>
                  <a:pt x="0" y="0"/>
                </a:moveTo>
                <a:lnTo>
                  <a:pt x="980360" y="0"/>
                </a:lnTo>
                <a:lnTo>
                  <a:pt x="980360" y="980360"/>
                </a:lnTo>
                <a:lnTo>
                  <a:pt x="0" y="9803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144000" y="8552212"/>
            <a:ext cx="1905000" cy="1190625"/>
          </a:xfrm>
          <a:custGeom>
            <a:avLst/>
            <a:gdLst/>
            <a:ahLst/>
            <a:cxnLst/>
            <a:rect l="l" t="t" r="r" b="b"/>
            <a:pathLst>
              <a:path w="1905000" h="1076325">
                <a:moveTo>
                  <a:pt x="0" y="0"/>
                </a:moveTo>
                <a:lnTo>
                  <a:pt x="1905000" y="0"/>
                </a:lnTo>
                <a:lnTo>
                  <a:pt x="1905000" y="1076325"/>
                </a:lnTo>
                <a:lnTo>
                  <a:pt x="0" y="107632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537227" y="8552212"/>
            <a:ext cx="1905000" cy="1190625"/>
          </a:xfrm>
          <a:custGeom>
            <a:avLst/>
            <a:gdLst/>
            <a:ahLst/>
            <a:cxnLst/>
            <a:rect l="l" t="t" r="r" b="b"/>
            <a:pathLst>
              <a:path w="1905000" h="1190625">
                <a:moveTo>
                  <a:pt x="0" y="0"/>
                </a:moveTo>
                <a:lnTo>
                  <a:pt x="1905000" y="0"/>
                </a:lnTo>
                <a:lnTo>
                  <a:pt x="1905000" y="1190625"/>
                </a:lnTo>
                <a:lnTo>
                  <a:pt x="0" y="119062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7610982" y="288950"/>
            <a:ext cx="263804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E4DED5"/>
                </a:solidFill>
                <a:latin typeface="Poppins Medium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7434" y="8762467"/>
            <a:ext cx="5058565" cy="900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de-DE" sz="2700">
                <a:solidFill>
                  <a:srgbClr val="000000"/>
                </a:solidFill>
                <a:latin typeface="Open Sans Light"/>
              </a:rPr>
              <a:t>Ein Förderprogramm des MWK und des Stiferverbands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31193" y="6499946"/>
            <a:ext cx="3753383" cy="467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de-DE" sz="2799">
                <a:solidFill>
                  <a:srgbClr val="35393D"/>
                </a:solidFill>
                <a:latin typeface="Open Sans Light"/>
              </a:rPr>
              <a:t>Monatliches Workbook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31193" y="5168536"/>
            <a:ext cx="3934806" cy="467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de-DE" sz="2799">
                <a:solidFill>
                  <a:srgbClr val="35393D"/>
                </a:solidFill>
                <a:latin typeface="Open Sans Light"/>
              </a:rPr>
              <a:t>Blog- und Videobeiträge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31193" y="3837127"/>
            <a:ext cx="8021945" cy="467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de-DE" sz="2799">
                <a:solidFill>
                  <a:srgbClr val="35393D"/>
                </a:solidFill>
                <a:latin typeface="Open Sans Light"/>
              </a:rPr>
              <a:t>Fünf verschiedene Workshops + Reflexionssession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1E400945-C74D-D542-4E01-888E77875C48}"/>
              </a:ext>
            </a:extLst>
          </p:cNvPr>
          <p:cNvSpPr txBox="1"/>
          <p:nvPr/>
        </p:nvSpPr>
        <p:spPr>
          <a:xfrm>
            <a:off x="918491" y="805555"/>
            <a:ext cx="6210300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en-US" sz="7000" dirty="0">
                <a:solidFill>
                  <a:srgbClr val="444A72"/>
                </a:solidFill>
                <a:latin typeface="Open Sans Bold"/>
              </a:rPr>
              <a:t>REMIND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04E4BCC8-787E-2018-BCB0-902CBA603A48}"/>
              </a:ext>
            </a:extLst>
          </p:cNvPr>
          <p:cNvSpPr txBox="1"/>
          <p:nvPr/>
        </p:nvSpPr>
        <p:spPr>
          <a:xfrm>
            <a:off x="1028700" y="727195"/>
            <a:ext cx="10020302" cy="38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spc="459" dirty="0">
                <a:solidFill>
                  <a:srgbClr val="444A72"/>
                </a:solidFill>
                <a:latin typeface="Open Sans"/>
              </a:rPr>
              <a:t>KURSPLATTFORM FÜR RESLIENZ UND MINDFULNESS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4077" y="3884362"/>
            <a:ext cx="1866900" cy="1285865"/>
          </a:xfrm>
          <a:custGeom>
            <a:avLst/>
            <a:gdLst/>
            <a:ahLst/>
            <a:cxnLst/>
            <a:rect l="l" t="t" r="r" b="b"/>
            <a:pathLst>
              <a:path w="1866900" h="1285865">
                <a:moveTo>
                  <a:pt x="0" y="0"/>
                </a:moveTo>
                <a:lnTo>
                  <a:pt x="1866900" y="0"/>
                </a:lnTo>
                <a:lnTo>
                  <a:pt x="1866900" y="1285865"/>
                </a:lnTo>
                <a:lnTo>
                  <a:pt x="0" y="12858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38082" y="-63503"/>
            <a:ext cx="4235968" cy="4761547"/>
          </a:xfrm>
          <a:custGeom>
            <a:avLst/>
            <a:gdLst/>
            <a:ahLst/>
            <a:cxnLst/>
            <a:rect l="l" t="t" r="r" b="b"/>
            <a:pathLst>
              <a:path w="4235968" h="4761547">
                <a:moveTo>
                  <a:pt x="0" y="0"/>
                </a:moveTo>
                <a:lnTo>
                  <a:pt x="4235968" y="0"/>
                </a:lnTo>
                <a:lnTo>
                  <a:pt x="4235968" y="4761547"/>
                </a:lnTo>
                <a:lnTo>
                  <a:pt x="0" y="4761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19101" y="5706413"/>
            <a:ext cx="8796852" cy="1221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5"/>
              </a:lnSpc>
            </a:pPr>
            <a:r>
              <a:rPr lang="de-DE" sz="3000" i="1" dirty="0">
                <a:solidFill>
                  <a:srgbClr val="000000"/>
                </a:solidFill>
                <a:latin typeface="Open Sans Light"/>
              </a:rPr>
              <a:t>...bedeutet sich selbst und die Umwelt wahrzunehmen ohne etwas davon zu verurteilen.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8DA53719-94A9-31E0-5DA2-2516842BC4C2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Selbstbewusstheit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774F1711-E903-83B5-2E87-224E924A7DB5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rgbClr val="444A72"/>
                </a:solidFill>
                <a:latin typeface="Open Sans"/>
              </a:rPr>
              <a:t>RESILIENZ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6E0F8462-606C-75FA-1A06-B968C7C6F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54DAAB33-86AE-0EE9-6343-7E9026B2D6DD}"/>
              </a:ext>
            </a:extLst>
          </p:cNvPr>
          <p:cNvSpPr/>
          <p:nvPr/>
        </p:nvSpPr>
        <p:spPr>
          <a:xfrm>
            <a:off x="11730283" y="1591432"/>
            <a:ext cx="6557717" cy="8695568"/>
          </a:xfrm>
          <a:custGeom>
            <a:avLst/>
            <a:gdLst/>
            <a:ahLst/>
            <a:cxnLst/>
            <a:rect l="l" t="t" r="r" b="b"/>
            <a:pathLst>
              <a:path w="8229600" h="8695568">
                <a:moveTo>
                  <a:pt x="0" y="0"/>
                </a:moveTo>
                <a:lnTo>
                  <a:pt x="8229600" y="0"/>
                </a:lnTo>
                <a:lnTo>
                  <a:pt x="8229600" y="8695568"/>
                </a:lnTo>
                <a:lnTo>
                  <a:pt x="0" y="86955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1025" b="-21025"/>
            </a:stretch>
          </a:blipFill>
        </p:spPr>
      </p:sp>
    </p:spTree>
    <p:extLst>
      <p:ext uri="{BB962C8B-B14F-4D97-AF65-F5344CB8AC3E}">
        <p14:creationId xmlns:p14="http://schemas.microsoft.com/office/powerpoint/2010/main" val="776916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638082" y="-63503"/>
            <a:ext cx="4235968" cy="4761547"/>
          </a:xfrm>
          <a:custGeom>
            <a:avLst/>
            <a:gdLst/>
            <a:ahLst/>
            <a:cxnLst/>
            <a:rect l="l" t="t" r="r" b="b"/>
            <a:pathLst>
              <a:path w="4235968" h="4761547">
                <a:moveTo>
                  <a:pt x="0" y="0"/>
                </a:moveTo>
                <a:lnTo>
                  <a:pt x="4235968" y="0"/>
                </a:lnTo>
                <a:lnTo>
                  <a:pt x="4235968" y="4761547"/>
                </a:lnTo>
                <a:lnTo>
                  <a:pt x="0" y="4761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18491" y="3390900"/>
            <a:ext cx="8796852" cy="6543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1050" lvl="1" indent="-457200">
              <a:lnSpc>
                <a:spcPts val="4320"/>
              </a:lnSpc>
              <a:buFont typeface="Arial" panose="020B0604020202020204" pitchFamily="34" charset="0"/>
              <a:buChar char="•"/>
            </a:pPr>
            <a:r>
              <a:rPr lang="de-DE" sz="3000" dirty="0">
                <a:solidFill>
                  <a:srgbClr val="000000"/>
                </a:solidFill>
                <a:latin typeface="Open Sans Light"/>
              </a:rPr>
              <a:t>im Alltag sind wir meistens im Autopilotmodus </a:t>
            </a:r>
          </a:p>
          <a:p>
            <a:pPr>
              <a:lnSpc>
                <a:spcPts val="4320"/>
              </a:lnSpc>
            </a:pPr>
            <a:endParaRPr lang="de-DE" sz="3000" dirty="0">
              <a:solidFill>
                <a:srgbClr val="000000"/>
              </a:solidFill>
              <a:latin typeface="Open Sans Light"/>
            </a:endParaRPr>
          </a:p>
          <a:p>
            <a:pPr marL="647700" lvl="1" indent="-323850">
              <a:lnSpc>
                <a:spcPts val="4320"/>
              </a:lnSpc>
              <a:buFont typeface="Arial"/>
              <a:buChar char="•"/>
            </a:pPr>
            <a:r>
              <a:rPr lang="de-DE" sz="3000" dirty="0">
                <a:solidFill>
                  <a:srgbClr val="000000"/>
                </a:solidFill>
                <a:latin typeface="Open Sans Light"/>
              </a:rPr>
              <a:t>um Veränderungen zu initiieren ist es wichtig, </a:t>
            </a:r>
          </a:p>
          <a:p>
            <a:pPr>
              <a:lnSpc>
                <a:spcPts val="4320"/>
              </a:lnSpc>
            </a:pPr>
            <a:r>
              <a:rPr lang="de-DE" sz="3000" dirty="0">
                <a:solidFill>
                  <a:srgbClr val="000000"/>
                </a:solidFill>
                <a:latin typeface="Open Sans Light"/>
              </a:rPr>
              <a:t>      im Hier und Jetzt zu sein</a:t>
            </a:r>
          </a:p>
          <a:p>
            <a:pPr>
              <a:lnSpc>
                <a:spcPts val="4320"/>
              </a:lnSpc>
            </a:pPr>
            <a:endParaRPr lang="de-DE" sz="3000" i="1" dirty="0">
              <a:solidFill>
                <a:srgbClr val="000000"/>
              </a:solidFill>
              <a:latin typeface="Open Sans Light"/>
            </a:endParaRPr>
          </a:p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de-DE" sz="3000" i="1" dirty="0">
                <a:solidFill>
                  <a:srgbClr val="000000"/>
                </a:solidFill>
                <a:latin typeface="Open Sans Light"/>
              </a:rPr>
              <a:t>"Achtsamkeit bedeutet, auf eine bestimmte Weise aufmerksam zu sein: bewusst, im gegenwärtigen </a:t>
            </a:r>
          </a:p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de-DE" sz="3000" i="1" dirty="0">
                <a:solidFill>
                  <a:srgbClr val="000000"/>
                </a:solidFill>
                <a:latin typeface="Open Sans Light"/>
              </a:rPr>
              <a:t>Augenblick und ohne zu urteilen." </a:t>
            </a:r>
          </a:p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endParaRPr lang="en-US" sz="3000" i="1" dirty="0">
              <a:solidFill>
                <a:srgbClr val="000000"/>
              </a:solidFill>
              <a:latin typeface="Open Sans Light"/>
            </a:endParaRPr>
          </a:p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000" i="1" dirty="0">
                <a:solidFill>
                  <a:srgbClr val="000000"/>
                </a:solidFill>
                <a:latin typeface="Open Sans Light"/>
              </a:rPr>
              <a:t>- Jon Kabat-Zinn</a:t>
            </a:r>
            <a:endParaRPr lang="de-DE" sz="3000" i="1" dirty="0">
              <a:solidFill>
                <a:srgbClr val="000000"/>
              </a:solidFill>
              <a:latin typeface="Open Sans Light"/>
            </a:endParaRPr>
          </a:p>
          <a:p>
            <a:pPr algn="ctr">
              <a:lnSpc>
                <a:spcPts val="5025"/>
              </a:lnSpc>
            </a:pPr>
            <a:endParaRPr lang="de-DE" sz="3000" i="1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8DA53719-94A9-31E0-5DA2-2516842BC4C2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Selbstbewusstheit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774F1711-E903-83B5-2E87-224E924A7DB5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rgbClr val="444A72"/>
                </a:solidFill>
                <a:latin typeface="Open Sans"/>
              </a:rPr>
              <a:t>RESILIENZ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6E0F8462-606C-75FA-1A06-B968C7C6F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54DAAB33-86AE-0EE9-6343-7E9026B2D6DD}"/>
              </a:ext>
            </a:extLst>
          </p:cNvPr>
          <p:cNvSpPr/>
          <p:nvPr/>
        </p:nvSpPr>
        <p:spPr>
          <a:xfrm>
            <a:off x="11730283" y="1591432"/>
            <a:ext cx="6557717" cy="8695568"/>
          </a:xfrm>
          <a:custGeom>
            <a:avLst/>
            <a:gdLst/>
            <a:ahLst/>
            <a:cxnLst/>
            <a:rect l="l" t="t" r="r" b="b"/>
            <a:pathLst>
              <a:path w="8229600" h="8695568">
                <a:moveTo>
                  <a:pt x="0" y="0"/>
                </a:moveTo>
                <a:lnTo>
                  <a:pt x="8229600" y="0"/>
                </a:lnTo>
                <a:lnTo>
                  <a:pt x="8229600" y="8695568"/>
                </a:lnTo>
                <a:lnTo>
                  <a:pt x="0" y="86955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1025" b="-21025"/>
            </a:stretch>
          </a:blipFill>
        </p:spPr>
      </p:sp>
    </p:spTree>
    <p:extLst>
      <p:ext uri="{BB962C8B-B14F-4D97-AF65-F5344CB8AC3E}">
        <p14:creationId xmlns:p14="http://schemas.microsoft.com/office/powerpoint/2010/main" val="2462801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638082" y="-63503"/>
            <a:ext cx="4235968" cy="4761547"/>
          </a:xfrm>
          <a:custGeom>
            <a:avLst/>
            <a:gdLst/>
            <a:ahLst/>
            <a:cxnLst/>
            <a:rect l="l" t="t" r="r" b="b"/>
            <a:pathLst>
              <a:path w="4235968" h="4761547">
                <a:moveTo>
                  <a:pt x="0" y="0"/>
                </a:moveTo>
                <a:lnTo>
                  <a:pt x="4235968" y="0"/>
                </a:lnTo>
                <a:lnTo>
                  <a:pt x="4235968" y="4761547"/>
                </a:lnTo>
                <a:lnTo>
                  <a:pt x="0" y="4761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8DA53719-94A9-31E0-5DA2-2516842BC4C2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Selbstbewusstheit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774F1711-E903-83B5-2E87-224E924A7DB5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rgbClr val="444A72"/>
                </a:solidFill>
                <a:latin typeface="Open Sans"/>
              </a:rPr>
              <a:t>RESILIENZ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6E0F8462-606C-75FA-1A06-B968C7C6F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54DAAB33-86AE-0EE9-6343-7E9026B2D6DD}"/>
              </a:ext>
            </a:extLst>
          </p:cNvPr>
          <p:cNvSpPr/>
          <p:nvPr/>
        </p:nvSpPr>
        <p:spPr>
          <a:xfrm>
            <a:off x="11730283" y="1591432"/>
            <a:ext cx="6557717" cy="8695568"/>
          </a:xfrm>
          <a:custGeom>
            <a:avLst/>
            <a:gdLst/>
            <a:ahLst/>
            <a:cxnLst/>
            <a:rect l="l" t="t" r="r" b="b"/>
            <a:pathLst>
              <a:path w="8229600" h="8695568">
                <a:moveTo>
                  <a:pt x="0" y="0"/>
                </a:moveTo>
                <a:lnTo>
                  <a:pt x="8229600" y="0"/>
                </a:lnTo>
                <a:lnTo>
                  <a:pt x="8229600" y="8695568"/>
                </a:lnTo>
                <a:lnTo>
                  <a:pt x="0" y="86955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1025" b="-21025"/>
            </a:stretch>
          </a:blipFill>
        </p:spPr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6C35FA4A-C0DC-A2AA-43E1-9B52C23C34E2}"/>
              </a:ext>
            </a:extLst>
          </p:cNvPr>
          <p:cNvSpPr txBox="1"/>
          <p:nvPr/>
        </p:nvSpPr>
        <p:spPr>
          <a:xfrm>
            <a:off x="2059447" y="2777812"/>
            <a:ext cx="9382121" cy="671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50"/>
              </a:lnSpc>
            </a:pPr>
            <a:r>
              <a:rPr lang="de-DE" sz="3000" dirty="0">
                <a:solidFill>
                  <a:srgbClr val="000000"/>
                </a:solidFill>
                <a:latin typeface="Open Sans Light"/>
              </a:rPr>
              <a:t>Steigerung der Kreativität und Fokus</a:t>
            </a:r>
          </a:p>
          <a:p>
            <a:pPr>
              <a:lnSpc>
                <a:spcPts val="5850"/>
              </a:lnSpc>
            </a:pPr>
            <a:endParaRPr lang="de-DE" sz="3000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5850"/>
              </a:lnSpc>
            </a:pPr>
            <a:r>
              <a:rPr lang="de-DE" sz="3000" dirty="0">
                <a:solidFill>
                  <a:srgbClr val="000000"/>
                </a:solidFill>
                <a:latin typeface="Open Sans Light"/>
              </a:rPr>
              <a:t>Verbesserter Umgang mit Stress und Belastungen</a:t>
            </a:r>
          </a:p>
          <a:p>
            <a:pPr>
              <a:lnSpc>
                <a:spcPts val="5850"/>
              </a:lnSpc>
            </a:pPr>
            <a:endParaRPr lang="de-DE" sz="3000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5850"/>
              </a:lnSpc>
            </a:pPr>
            <a:r>
              <a:rPr lang="de-DE" sz="3000" dirty="0">
                <a:solidFill>
                  <a:srgbClr val="000000"/>
                </a:solidFill>
                <a:latin typeface="Open Sans Light"/>
              </a:rPr>
              <a:t>Gesteigertes Wohlbefinden und Stimmung</a:t>
            </a:r>
          </a:p>
          <a:p>
            <a:pPr>
              <a:lnSpc>
                <a:spcPts val="5850"/>
              </a:lnSpc>
            </a:pPr>
            <a:endParaRPr lang="de-DE" sz="3000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5850"/>
              </a:lnSpc>
            </a:pPr>
            <a:r>
              <a:rPr lang="de-DE" sz="3000" dirty="0">
                <a:solidFill>
                  <a:srgbClr val="000000"/>
                </a:solidFill>
                <a:latin typeface="Open Sans Light"/>
              </a:rPr>
              <a:t>Ruhe und Leichtigkeit im Alltag </a:t>
            </a:r>
          </a:p>
          <a:p>
            <a:pPr>
              <a:lnSpc>
                <a:spcPts val="5850"/>
              </a:lnSpc>
            </a:pPr>
            <a:endParaRPr lang="de-DE" sz="3000" dirty="0">
              <a:solidFill>
                <a:srgbClr val="000000"/>
              </a:solidFill>
              <a:latin typeface="Open Sans Light"/>
            </a:endParaRPr>
          </a:p>
          <a:p>
            <a:pPr algn="l">
              <a:lnSpc>
                <a:spcPts val="5850"/>
              </a:lnSpc>
            </a:pPr>
            <a:r>
              <a:rPr lang="de-DE" sz="3000" dirty="0">
                <a:solidFill>
                  <a:srgbClr val="000000"/>
                </a:solidFill>
                <a:latin typeface="Open Sans Light"/>
              </a:rPr>
              <a:t>Gesteigertes Mitgefühl und Empathie </a:t>
            </a: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F5D679DB-42D1-CD4B-CEA5-29488FA276D0}"/>
              </a:ext>
            </a:extLst>
          </p:cNvPr>
          <p:cNvSpPr/>
          <p:nvPr/>
        </p:nvSpPr>
        <p:spPr>
          <a:xfrm>
            <a:off x="1070041" y="2805743"/>
            <a:ext cx="724965" cy="833294"/>
          </a:xfrm>
          <a:custGeom>
            <a:avLst/>
            <a:gdLst/>
            <a:ahLst/>
            <a:cxnLst/>
            <a:rect l="l" t="t" r="r" b="b"/>
            <a:pathLst>
              <a:path w="724965" h="833294">
                <a:moveTo>
                  <a:pt x="0" y="0"/>
                </a:moveTo>
                <a:lnTo>
                  <a:pt x="724965" y="0"/>
                </a:lnTo>
                <a:lnTo>
                  <a:pt x="724965" y="833293"/>
                </a:lnTo>
                <a:lnTo>
                  <a:pt x="0" y="8332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EDFDC5BE-D7CB-703E-0561-0BEA5D58B06D}"/>
              </a:ext>
            </a:extLst>
          </p:cNvPr>
          <p:cNvSpPr/>
          <p:nvPr/>
        </p:nvSpPr>
        <p:spPr>
          <a:xfrm>
            <a:off x="1070041" y="4300612"/>
            <a:ext cx="677341" cy="734245"/>
          </a:xfrm>
          <a:custGeom>
            <a:avLst/>
            <a:gdLst/>
            <a:ahLst/>
            <a:cxnLst/>
            <a:rect l="l" t="t" r="r" b="b"/>
            <a:pathLst>
              <a:path w="677341" h="734245">
                <a:moveTo>
                  <a:pt x="0" y="0"/>
                </a:moveTo>
                <a:lnTo>
                  <a:pt x="677341" y="0"/>
                </a:lnTo>
                <a:lnTo>
                  <a:pt x="677341" y="734245"/>
                </a:lnTo>
                <a:lnTo>
                  <a:pt x="0" y="7342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F4E2384E-53DC-5230-FBB0-1DACF50FE00A}"/>
              </a:ext>
            </a:extLst>
          </p:cNvPr>
          <p:cNvSpPr/>
          <p:nvPr/>
        </p:nvSpPr>
        <p:spPr>
          <a:xfrm>
            <a:off x="1141940" y="5844482"/>
            <a:ext cx="628792" cy="628792"/>
          </a:xfrm>
          <a:custGeom>
            <a:avLst/>
            <a:gdLst/>
            <a:ahLst/>
            <a:cxnLst/>
            <a:rect l="l" t="t" r="r" b="b"/>
            <a:pathLst>
              <a:path w="628792" h="628792">
                <a:moveTo>
                  <a:pt x="0" y="0"/>
                </a:moveTo>
                <a:lnTo>
                  <a:pt x="628792" y="0"/>
                </a:lnTo>
                <a:lnTo>
                  <a:pt x="628792" y="628792"/>
                </a:lnTo>
                <a:lnTo>
                  <a:pt x="0" y="6287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C00FCEDA-6463-9BB7-233E-F45F556AE2AB}"/>
              </a:ext>
            </a:extLst>
          </p:cNvPr>
          <p:cNvSpPr/>
          <p:nvPr/>
        </p:nvSpPr>
        <p:spPr>
          <a:xfrm>
            <a:off x="1028700" y="7228142"/>
            <a:ext cx="855272" cy="750501"/>
          </a:xfrm>
          <a:custGeom>
            <a:avLst/>
            <a:gdLst/>
            <a:ahLst/>
            <a:cxnLst/>
            <a:rect l="l" t="t" r="r" b="b"/>
            <a:pathLst>
              <a:path w="855272" h="750501">
                <a:moveTo>
                  <a:pt x="0" y="0"/>
                </a:moveTo>
                <a:lnTo>
                  <a:pt x="855272" y="0"/>
                </a:lnTo>
                <a:lnTo>
                  <a:pt x="855272" y="750501"/>
                </a:lnTo>
                <a:lnTo>
                  <a:pt x="0" y="7505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EFEF7DDE-C263-61C3-743F-D2CC39E2D358}"/>
              </a:ext>
            </a:extLst>
          </p:cNvPr>
          <p:cNvSpPr/>
          <p:nvPr/>
        </p:nvSpPr>
        <p:spPr>
          <a:xfrm>
            <a:off x="1130067" y="8788268"/>
            <a:ext cx="664940" cy="709269"/>
          </a:xfrm>
          <a:custGeom>
            <a:avLst/>
            <a:gdLst/>
            <a:ahLst/>
            <a:cxnLst/>
            <a:rect l="l" t="t" r="r" b="b"/>
            <a:pathLst>
              <a:path w="664940" h="709269">
                <a:moveTo>
                  <a:pt x="0" y="0"/>
                </a:moveTo>
                <a:lnTo>
                  <a:pt x="664939" y="0"/>
                </a:lnTo>
                <a:lnTo>
                  <a:pt x="664939" y="709269"/>
                </a:lnTo>
                <a:lnTo>
                  <a:pt x="0" y="7092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5102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A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770721" y="5168153"/>
            <a:ext cx="14746557" cy="588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4"/>
              </a:lnSpc>
            </a:pPr>
            <a:r>
              <a:rPr lang="de-DE" sz="4999" spc="49" dirty="0">
                <a:solidFill>
                  <a:srgbClr val="F1EFEB"/>
                </a:solidFill>
                <a:latin typeface="Open Sans Light Italics"/>
              </a:rPr>
              <a:t>Die Rosinenübung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32B67F92-EE2E-8025-44B2-D2213192C638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chemeClr val="bg1"/>
                </a:solidFill>
                <a:latin typeface="Open Sans Bold"/>
              </a:rPr>
              <a:t>Übung im Plenum</a:t>
            </a:r>
            <a:endParaRPr lang="en-US" sz="7000" dirty="0">
              <a:solidFill>
                <a:schemeClr val="bg1"/>
              </a:solidFill>
              <a:latin typeface="Open Sans Bold"/>
            </a:endParaRP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B91FF9A7-AC12-FBAE-8628-37EB7529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AF1F11CB-C112-F16D-7511-F4EC15A61A63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chemeClr val="bg1"/>
                </a:solidFill>
                <a:latin typeface="Open Sans"/>
              </a:rPr>
              <a:t>RESILIENZ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8915400" y="5414962"/>
            <a:ext cx="8747912" cy="568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de-DE" sz="6999" dirty="0">
                <a:solidFill>
                  <a:srgbClr val="444A72"/>
                </a:solidFill>
                <a:latin typeface="Open Sans Bold"/>
              </a:rPr>
              <a:t>Akzeptanz</a:t>
            </a:r>
            <a:endParaRPr lang="en-US" sz="6999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B0D8253-6EF6-E55A-2185-247773D04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9B0FDB-C793-C098-CF80-D5124EF99344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1877712"/>
            <a:ext cx="6525520" cy="7074502"/>
            <a:chOff x="0" y="0"/>
            <a:chExt cx="5857240" cy="6350000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71AD0D3D-699F-8BFC-3030-4511B91047F6}"/>
                </a:ext>
              </a:extLst>
            </p:cNvPr>
            <p:cNvSpPr/>
            <p:nvPr/>
          </p:nvSpPr>
          <p:spPr>
            <a:xfrm>
              <a:off x="0" y="0"/>
              <a:ext cx="5857240" cy="6350000"/>
            </a:xfrm>
            <a:custGeom>
              <a:avLst/>
              <a:gdLst/>
              <a:ahLst/>
              <a:cxnLst/>
              <a:rect l="l" t="t" r="r" b="b"/>
              <a:pathLst>
                <a:path w="5857240" h="6350000">
                  <a:moveTo>
                    <a:pt x="2928620" y="0"/>
                  </a:moveTo>
                  <a:lnTo>
                    <a:pt x="2928620" y="0"/>
                  </a:lnTo>
                  <a:cubicBezTo>
                    <a:pt x="4546600" y="0"/>
                    <a:pt x="5857240" y="1310640"/>
                    <a:pt x="5857240" y="2928620"/>
                  </a:cubicBezTo>
                  <a:lnTo>
                    <a:pt x="5857240" y="6350000"/>
                  </a:lnTo>
                  <a:lnTo>
                    <a:pt x="585724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928620"/>
                  </a:lnTo>
                  <a:cubicBezTo>
                    <a:pt x="0" y="1310640"/>
                    <a:pt x="1310640" y="0"/>
                    <a:pt x="2928620" y="0"/>
                  </a:cubicBezTo>
                  <a:close/>
                </a:path>
              </a:pathLst>
            </a:custGeom>
            <a:blipFill>
              <a:blip r:embed="rId3"/>
              <a:stretch>
                <a:fillRect t="-2260" b="-226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754265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4077" y="3884362"/>
            <a:ext cx="1866900" cy="1285865"/>
          </a:xfrm>
          <a:custGeom>
            <a:avLst/>
            <a:gdLst/>
            <a:ahLst/>
            <a:cxnLst/>
            <a:rect l="l" t="t" r="r" b="b"/>
            <a:pathLst>
              <a:path w="1866900" h="1285865">
                <a:moveTo>
                  <a:pt x="0" y="0"/>
                </a:moveTo>
                <a:lnTo>
                  <a:pt x="1866900" y="0"/>
                </a:lnTo>
                <a:lnTo>
                  <a:pt x="1866900" y="1285865"/>
                </a:lnTo>
                <a:lnTo>
                  <a:pt x="0" y="12858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38082" y="-63503"/>
            <a:ext cx="4235968" cy="4761547"/>
          </a:xfrm>
          <a:custGeom>
            <a:avLst/>
            <a:gdLst/>
            <a:ahLst/>
            <a:cxnLst/>
            <a:rect l="l" t="t" r="r" b="b"/>
            <a:pathLst>
              <a:path w="4235968" h="4761547">
                <a:moveTo>
                  <a:pt x="0" y="0"/>
                </a:moveTo>
                <a:lnTo>
                  <a:pt x="4235968" y="0"/>
                </a:lnTo>
                <a:lnTo>
                  <a:pt x="4235968" y="4761547"/>
                </a:lnTo>
                <a:lnTo>
                  <a:pt x="0" y="4761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19101" y="5706413"/>
            <a:ext cx="8796852" cy="314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5"/>
              </a:lnSpc>
            </a:pPr>
            <a:r>
              <a:rPr lang="de-DE" sz="3000" i="1" dirty="0">
                <a:solidFill>
                  <a:srgbClr val="000000"/>
                </a:solidFill>
                <a:latin typeface="Open Sans Light"/>
              </a:rPr>
              <a:t>...die Fähigkeit, vergangene und aktuelle Erlebnisse anzunehmen und unveränderliche Dinge, die außerhalb unseres Einflussbereiches liegen, zu akzeptieren.</a:t>
            </a:r>
          </a:p>
          <a:p>
            <a:pPr algn="ctr">
              <a:lnSpc>
                <a:spcPts val="5025"/>
              </a:lnSpc>
            </a:pPr>
            <a:endParaRPr lang="de-DE" sz="3000" i="1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8DA53719-94A9-31E0-5DA2-2516842BC4C2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Akzeptanz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774F1711-E903-83B5-2E87-224E924A7DB5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rgbClr val="444A72"/>
                </a:solidFill>
                <a:latin typeface="Open Sans"/>
              </a:rPr>
              <a:t>RESILIENZ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6E0F8462-606C-75FA-1A06-B968C7C6F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C97EEA53-94C9-B5FB-7560-19D501CF9935}"/>
              </a:ext>
            </a:extLst>
          </p:cNvPr>
          <p:cNvSpPr/>
          <p:nvPr/>
        </p:nvSpPr>
        <p:spPr>
          <a:xfrm>
            <a:off x="11730283" y="1591432"/>
            <a:ext cx="6557717" cy="8695568"/>
          </a:xfrm>
          <a:custGeom>
            <a:avLst/>
            <a:gdLst/>
            <a:ahLst/>
            <a:cxnLst/>
            <a:rect l="l" t="t" r="r" b="b"/>
            <a:pathLst>
              <a:path w="7262622" h="8695568">
                <a:moveTo>
                  <a:pt x="0" y="0"/>
                </a:moveTo>
                <a:lnTo>
                  <a:pt x="7262622" y="0"/>
                </a:lnTo>
                <a:lnTo>
                  <a:pt x="7262622" y="8695568"/>
                </a:lnTo>
                <a:lnTo>
                  <a:pt x="0" y="86955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831" r="-2831"/>
            </a:stretch>
          </a:blipFill>
        </p:spPr>
      </p:sp>
    </p:spTree>
    <p:extLst>
      <p:ext uri="{BB962C8B-B14F-4D97-AF65-F5344CB8AC3E}">
        <p14:creationId xmlns:p14="http://schemas.microsoft.com/office/powerpoint/2010/main" val="3495211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638082" y="-63503"/>
            <a:ext cx="4235968" cy="4761547"/>
          </a:xfrm>
          <a:custGeom>
            <a:avLst/>
            <a:gdLst/>
            <a:ahLst/>
            <a:cxnLst/>
            <a:rect l="l" t="t" r="r" b="b"/>
            <a:pathLst>
              <a:path w="4235968" h="4761547">
                <a:moveTo>
                  <a:pt x="0" y="0"/>
                </a:moveTo>
                <a:lnTo>
                  <a:pt x="4235968" y="0"/>
                </a:lnTo>
                <a:lnTo>
                  <a:pt x="4235968" y="4761547"/>
                </a:lnTo>
                <a:lnTo>
                  <a:pt x="0" y="4761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8DA53719-94A9-31E0-5DA2-2516842BC4C2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Akzeptanz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774F1711-E903-83B5-2E87-224E924A7DB5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rgbClr val="444A72"/>
                </a:solidFill>
                <a:latin typeface="Open Sans"/>
              </a:rPr>
              <a:t>RESILIENZ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6E0F8462-606C-75FA-1A06-B968C7C6F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C97EEA53-94C9-B5FB-7560-19D501CF9935}"/>
              </a:ext>
            </a:extLst>
          </p:cNvPr>
          <p:cNvSpPr/>
          <p:nvPr/>
        </p:nvSpPr>
        <p:spPr>
          <a:xfrm>
            <a:off x="11730283" y="1591432"/>
            <a:ext cx="6557717" cy="8695568"/>
          </a:xfrm>
          <a:custGeom>
            <a:avLst/>
            <a:gdLst/>
            <a:ahLst/>
            <a:cxnLst/>
            <a:rect l="l" t="t" r="r" b="b"/>
            <a:pathLst>
              <a:path w="7262622" h="8695568">
                <a:moveTo>
                  <a:pt x="0" y="0"/>
                </a:moveTo>
                <a:lnTo>
                  <a:pt x="7262622" y="0"/>
                </a:lnTo>
                <a:lnTo>
                  <a:pt x="7262622" y="8695568"/>
                </a:lnTo>
                <a:lnTo>
                  <a:pt x="0" y="86955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31" r="-2831"/>
            </a:stretch>
          </a:blipFill>
        </p:spPr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7393D403-BA83-4BE2-611B-8ECDCCC7B59B}"/>
              </a:ext>
            </a:extLst>
          </p:cNvPr>
          <p:cNvSpPr txBox="1"/>
          <p:nvPr/>
        </p:nvSpPr>
        <p:spPr>
          <a:xfrm>
            <a:off x="1028700" y="3543300"/>
            <a:ext cx="9653833" cy="6309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endParaRPr lang="de-DE" dirty="0"/>
          </a:p>
          <a:p>
            <a:pPr>
              <a:lnSpc>
                <a:spcPts val="4320"/>
              </a:lnSpc>
            </a:pPr>
            <a:r>
              <a:rPr lang="de-DE" sz="3000" spc="30" dirty="0">
                <a:latin typeface="Open Sans Light Bold"/>
              </a:rPr>
              <a:t>Zwei Schritte:</a:t>
            </a:r>
          </a:p>
          <a:p>
            <a:pPr>
              <a:lnSpc>
                <a:spcPts val="4320"/>
              </a:lnSpc>
            </a:pPr>
            <a:endParaRPr lang="de-DE" sz="3000" spc="30" dirty="0">
              <a:latin typeface="Open Sans Light Bold"/>
            </a:endParaRPr>
          </a:p>
          <a:p>
            <a:pPr>
              <a:lnSpc>
                <a:spcPts val="4320"/>
              </a:lnSpc>
            </a:pPr>
            <a:r>
              <a:rPr lang="de-DE" sz="3000" spc="30" dirty="0">
                <a:latin typeface="Open Sans Light"/>
              </a:rPr>
              <a:t>1. Ist-Zustand bewusst wahrnehmen (Achtsamkeit)</a:t>
            </a:r>
          </a:p>
          <a:p>
            <a:pPr>
              <a:lnSpc>
                <a:spcPts val="4320"/>
              </a:lnSpc>
            </a:pPr>
            <a:endParaRPr lang="de-DE" sz="3000" spc="30" dirty="0">
              <a:latin typeface="Open Sans Light"/>
            </a:endParaRPr>
          </a:p>
          <a:p>
            <a:pPr>
              <a:lnSpc>
                <a:spcPts val="4320"/>
              </a:lnSpc>
            </a:pPr>
            <a:endParaRPr lang="de-DE" sz="3000" spc="30" dirty="0">
              <a:latin typeface="Open Sans Light"/>
            </a:endParaRPr>
          </a:p>
          <a:p>
            <a:pPr>
              <a:lnSpc>
                <a:spcPts val="4320"/>
              </a:lnSpc>
            </a:pPr>
            <a:r>
              <a:rPr lang="de-DE" sz="3000" spc="30" dirty="0">
                <a:latin typeface="Open Sans Light"/>
              </a:rPr>
              <a:t>2. Die Reaktion des Arrangieren wählen, sofern man nichts ändern kann (Akzeptanz)</a:t>
            </a:r>
          </a:p>
          <a:p>
            <a:pPr algn="ctr">
              <a:lnSpc>
                <a:spcPts val="5079"/>
              </a:lnSpc>
            </a:pPr>
            <a:endParaRPr lang="en-US" sz="3000" spc="30" dirty="0">
              <a:solidFill>
                <a:srgbClr val="464B52"/>
              </a:solidFill>
              <a:latin typeface="Open Sans Light"/>
            </a:endParaRPr>
          </a:p>
          <a:p>
            <a:pPr algn="ctr">
              <a:lnSpc>
                <a:spcPts val="5079"/>
              </a:lnSpc>
            </a:pPr>
            <a:endParaRPr lang="en-US" sz="3000" spc="30" dirty="0">
              <a:solidFill>
                <a:srgbClr val="464B52"/>
              </a:solidFill>
              <a:latin typeface="Open Sans Light"/>
            </a:endParaRPr>
          </a:p>
          <a:p>
            <a:pPr algn="ctr">
              <a:lnSpc>
                <a:spcPts val="5079"/>
              </a:lnSpc>
            </a:pPr>
            <a:endParaRPr lang="en-US" sz="3000" spc="30" dirty="0">
              <a:solidFill>
                <a:srgbClr val="464B52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74676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A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0">
            <a:extLst>
              <a:ext uri="{FF2B5EF4-FFF2-40B4-BE49-F238E27FC236}">
                <a16:creationId xmlns:a16="http://schemas.microsoft.com/office/drawing/2014/main" id="{32B67F92-EE2E-8025-44B2-D2213192C638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chemeClr val="bg1"/>
                </a:solidFill>
                <a:latin typeface="Open Sans Bold"/>
              </a:rPr>
              <a:t>Übung und Einzelarbeit</a:t>
            </a:r>
            <a:endParaRPr lang="en-US" sz="7000" dirty="0">
              <a:solidFill>
                <a:schemeClr val="bg1"/>
              </a:solidFill>
              <a:latin typeface="Open Sans Bold"/>
            </a:endParaRP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B91FF9A7-AC12-FBAE-8628-37EB7529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AF1F11CB-C112-F16D-7511-F4EC15A61A63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chemeClr val="bg1"/>
                </a:solidFill>
                <a:latin typeface="Open Sans"/>
              </a:rPr>
              <a:t>RESILIENZ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EC9F9E38-E92D-1134-FE8A-B4D55FD02463}"/>
              </a:ext>
            </a:extLst>
          </p:cNvPr>
          <p:cNvSpPr txBox="1"/>
          <p:nvPr/>
        </p:nvSpPr>
        <p:spPr>
          <a:xfrm>
            <a:off x="1028700" y="3464804"/>
            <a:ext cx="15310912" cy="5664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de-DE" sz="3000" spc="31" dirty="0">
                <a:solidFill>
                  <a:srgbClr val="F1EFEB"/>
                </a:solidFill>
                <a:latin typeface="Open Sans Light"/>
              </a:rPr>
              <a:t>Ihr hört nun eine Phantasiereise zur Selbstakzeptanz. </a:t>
            </a:r>
          </a:p>
          <a:p>
            <a:pPr>
              <a:lnSpc>
                <a:spcPts val="5599"/>
              </a:lnSpc>
            </a:pPr>
            <a:endParaRPr lang="de-DE" sz="3000" spc="31" dirty="0">
              <a:solidFill>
                <a:srgbClr val="F1EFEB"/>
              </a:solidFill>
              <a:latin typeface="Open Sans Light"/>
            </a:endParaRPr>
          </a:p>
          <a:p>
            <a:pPr>
              <a:lnSpc>
                <a:spcPts val="5599"/>
              </a:lnSpc>
            </a:pPr>
            <a:r>
              <a:rPr lang="de-DE" sz="3000" spc="31" dirty="0">
                <a:solidFill>
                  <a:srgbClr val="F1EFEB"/>
                </a:solidFill>
                <a:latin typeface="Open Sans Light"/>
              </a:rPr>
              <a:t>Reflektiert im Anschluss mithilfe des Workbooks. </a:t>
            </a:r>
          </a:p>
          <a:p>
            <a:pPr>
              <a:lnSpc>
                <a:spcPts val="5599"/>
              </a:lnSpc>
            </a:pPr>
            <a:endParaRPr lang="en-US" sz="3000" spc="31" dirty="0">
              <a:solidFill>
                <a:srgbClr val="F1EFEB"/>
              </a:solidFill>
              <a:latin typeface="Open Sans Light"/>
            </a:endParaRPr>
          </a:p>
          <a:p>
            <a:pPr marL="514350" indent="-514350">
              <a:lnSpc>
                <a:spcPts val="5599"/>
              </a:lnSpc>
              <a:buAutoNum type="arabicPeriod"/>
            </a:pPr>
            <a:r>
              <a:rPr lang="de-DE" sz="3000" spc="31" dirty="0">
                <a:solidFill>
                  <a:srgbClr val="F1EFEB"/>
                </a:solidFill>
                <a:latin typeface="Open Sans Light"/>
              </a:rPr>
              <a:t>Wie fühlt sich die Phantasiereise für dich an? Was denkst du über dich? </a:t>
            </a:r>
          </a:p>
          <a:p>
            <a:pPr marL="514350" indent="-514350">
              <a:lnSpc>
                <a:spcPts val="5599"/>
              </a:lnSpc>
              <a:buFontTx/>
              <a:buAutoNum type="arabicPeriod"/>
            </a:pPr>
            <a:r>
              <a:rPr lang="de-DE" sz="3000" spc="31" dirty="0">
                <a:solidFill>
                  <a:srgbClr val="F1EFEB"/>
                </a:solidFill>
                <a:latin typeface="Open Sans Light"/>
              </a:rPr>
              <a:t>Welchen positiven Effekt hat es auf dich? </a:t>
            </a:r>
          </a:p>
          <a:p>
            <a:pPr marL="514350" indent="-514350">
              <a:lnSpc>
                <a:spcPts val="5599"/>
              </a:lnSpc>
              <a:buAutoNum type="arabicPeriod"/>
            </a:pPr>
            <a:endParaRPr lang="de-DE" sz="3000" spc="31" dirty="0">
              <a:solidFill>
                <a:srgbClr val="F1EFEB"/>
              </a:solidFill>
              <a:latin typeface="Open Sans Light"/>
            </a:endParaRPr>
          </a:p>
          <a:p>
            <a:pPr>
              <a:lnSpc>
                <a:spcPts val="5599"/>
              </a:lnSpc>
            </a:pPr>
            <a:endParaRPr lang="de-DE" sz="3000" spc="31" dirty="0">
              <a:solidFill>
                <a:srgbClr val="F1EFEB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985821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8534400" y="5414962"/>
            <a:ext cx="9128912" cy="568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de-DE" sz="6999" dirty="0">
                <a:solidFill>
                  <a:srgbClr val="444A72"/>
                </a:solidFill>
                <a:latin typeface="Open Sans Bold"/>
              </a:rPr>
              <a:t>Eigenverantwortung</a:t>
            </a:r>
            <a:endParaRPr lang="en-US" sz="6999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B0D8253-6EF6-E55A-2185-247773D04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400315C6-768F-2901-CCA0-222BDC792234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1877712"/>
            <a:ext cx="6525520" cy="7074502"/>
            <a:chOff x="0" y="0"/>
            <a:chExt cx="5857240" cy="6350000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F2114EBD-01E6-28B9-9F5A-A7BDD8C21036}"/>
                </a:ext>
              </a:extLst>
            </p:cNvPr>
            <p:cNvSpPr/>
            <p:nvPr/>
          </p:nvSpPr>
          <p:spPr>
            <a:xfrm>
              <a:off x="0" y="0"/>
              <a:ext cx="5857240" cy="6350000"/>
            </a:xfrm>
            <a:custGeom>
              <a:avLst/>
              <a:gdLst/>
              <a:ahLst/>
              <a:cxnLst/>
              <a:rect l="l" t="t" r="r" b="b"/>
              <a:pathLst>
                <a:path w="5857240" h="6350000">
                  <a:moveTo>
                    <a:pt x="2928620" y="0"/>
                  </a:moveTo>
                  <a:lnTo>
                    <a:pt x="2928620" y="0"/>
                  </a:lnTo>
                  <a:cubicBezTo>
                    <a:pt x="4546600" y="0"/>
                    <a:pt x="5857240" y="1310640"/>
                    <a:pt x="5857240" y="2928620"/>
                  </a:cubicBezTo>
                  <a:lnTo>
                    <a:pt x="5857240" y="6350000"/>
                  </a:lnTo>
                  <a:lnTo>
                    <a:pt x="585724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928620"/>
                  </a:lnTo>
                  <a:cubicBezTo>
                    <a:pt x="0" y="1310640"/>
                    <a:pt x="1310640" y="0"/>
                    <a:pt x="2928620" y="0"/>
                  </a:cubicBezTo>
                  <a:close/>
                </a:path>
              </a:pathLst>
            </a:custGeom>
            <a:blipFill>
              <a:blip r:embed="rId3"/>
              <a:stretch>
                <a:fillRect l="-34863" r="-3486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333731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4077" y="3884362"/>
            <a:ext cx="1866900" cy="1285865"/>
          </a:xfrm>
          <a:custGeom>
            <a:avLst/>
            <a:gdLst/>
            <a:ahLst/>
            <a:cxnLst/>
            <a:rect l="l" t="t" r="r" b="b"/>
            <a:pathLst>
              <a:path w="1866900" h="1285865">
                <a:moveTo>
                  <a:pt x="0" y="0"/>
                </a:moveTo>
                <a:lnTo>
                  <a:pt x="1866900" y="0"/>
                </a:lnTo>
                <a:lnTo>
                  <a:pt x="1866900" y="1285865"/>
                </a:lnTo>
                <a:lnTo>
                  <a:pt x="0" y="12858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38082" y="-63503"/>
            <a:ext cx="4235968" cy="4761547"/>
          </a:xfrm>
          <a:custGeom>
            <a:avLst/>
            <a:gdLst/>
            <a:ahLst/>
            <a:cxnLst/>
            <a:rect l="l" t="t" r="r" b="b"/>
            <a:pathLst>
              <a:path w="4235968" h="4761547">
                <a:moveTo>
                  <a:pt x="0" y="0"/>
                </a:moveTo>
                <a:lnTo>
                  <a:pt x="4235968" y="0"/>
                </a:lnTo>
                <a:lnTo>
                  <a:pt x="4235968" y="4761547"/>
                </a:lnTo>
                <a:lnTo>
                  <a:pt x="0" y="4761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19101" y="5706413"/>
            <a:ext cx="8796852" cy="1862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5"/>
              </a:lnSpc>
            </a:pPr>
            <a:r>
              <a:rPr lang="de-DE" sz="3000" i="1" dirty="0">
                <a:solidFill>
                  <a:srgbClr val="000000"/>
                </a:solidFill>
                <a:latin typeface="Open Sans Light"/>
              </a:rPr>
              <a:t>...die Fähigkeit Verantwortung für sich und das eigene Handeln zu übernehmen und seine Grenzen zu kennen.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8DA53719-94A9-31E0-5DA2-2516842BC4C2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Eigenverantwortung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774F1711-E903-83B5-2E87-224E924A7DB5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rgbClr val="444A72"/>
                </a:solidFill>
                <a:latin typeface="Open Sans"/>
              </a:rPr>
              <a:t>RESILIENZ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6E0F8462-606C-75FA-1A06-B968C7C6F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12A2EF89-8AF2-E06F-CEC9-18CE348D094D}"/>
              </a:ext>
            </a:extLst>
          </p:cNvPr>
          <p:cNvSpPr/>
          <p:nvPr/>
        </p:nvSpPr>
        <p:spPr>
          <a:xfrm>
            <a:off x="11730283" y="1745425"/>
            <a:ext cx="6557717" cy="8541575"/>
          </a:xfrm>
          <a:custGeom>
            <a:avLst/>
            <a:gdLst/>
            <a:ahLst/>
            <a:cxnLst/>
            <a:rect l="l" t="t" r="r" b="b"/>
            <a:pathLst>
              <a:path w="7128092" h="8541575">
                <a:moveTo>
                  <a:pt x="0" y="0"/>
                </a:moveTo>
                <a:lnTo>
                  <a:pt x="7128092" y="0"/>
                </a:lnTo>
                <a:lnTo>
                  <a:pt x="7128092" y="8541575"/>
                </a:lnTo>
                <a:lnTo>
                  <a:pt x="0" y="85415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8747" r="-48852"/>
            </a:stretch>
          </a:blipFill>
        </p:spPr>
      </p:sp>
    </p:spTree>
    <p:extLst>
      <p:ext uri="{BB962C8B-B14F-4D97-AF65-F5344CB8AC3E}">
        <p14:creationId xmlns:p14="http://schemas.microsoft.com/office/powerpoint/2010/main" val="88955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006925"/>
            <a:ext cx="18287276" cy="2277094"/>
          </a:xfrm>
          <a:custGeom>
            <a:avLst/>
            <a:gdLst/>
            <a:ahLst/>
            <a:cxnLst/>
            <a:rect l="l" t="t" r="r" b="b"/>
            <a:pathLst>
              <a:path w="18287276" h="2277094">
                <a:moveTo>
                  <a:pt x="0" y="0"/>
                </a:moveTo>
                <a:lnTo>
                  <a:pt x="18287276" y="0"/>
                </a:lnTo>
                <a:lnTo>
                  <a:pt x="18287276" y="2277094"/>
                </a:lnTo>
                <a:lnTo>
                  <a:pt x="0" y="2277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8491" y="2632596"/>
            <a:ext cx="6600825" cy="5276850"/>
          </a:xfrm>
          <a:custGeom>
            <a:avLst/>
            <a:gdLst/>
            <a:ahLst/>
            <a:cxnLst/>
            <a:rect l="l" t="t" r="r" b="b"/>
            <a:pathLst>
              <a:path w="6600825" h="5276850">
                <a:moveTo>
                  <a:pt x="0" y="0"/>
                </a:moveTo>
                <a:lnTo>
                  <a:pt x="6600825" y="0"/>
                </a:lnTo>
                <a:lnTo>
                  <a:pt x="6600825" y="5276850"/>
                </a:lnTo>
                <a:lnTo>
                  <a:pt x="0" y="52768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489836" y="847725"/>
            <a:ext cx="5495925" cy="5257800"/>
          </a:xfrm>
          <a:custGeom>
            <a:avLst/>
            <a:gdLst/>
            <a:ahLst/>
            <a:cxnLst/>
            <a:rect l="l" t="t" r="r" b="b"/>
            <a:pathLst>
              <a:path w="5495925" h="5257800">
                <a:moveTo>
                  <a:pt x="0" y="0"/>
                </a:moveTo>
                <a:lnTo>
                  <a:pt x="5495925" y="0"/>
                </a:lnTo>
                <a:lnTo>
                  <a:pt x="5495925" y="5257800"/>
                </a:lnTo>
                <a:lnTo>
                  <a:pt x="0" y="5257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46306" y="6595548"/>
            <a:ext cx="3638550" cy="2038350"/>
          </a:xfrm>
          <a:custGeom>
            <a:avLst/>
            <a:gdLst/>
            <a:ahLst/>
            <a:cxnLst/>
            <a:rect l="l" t="t" r="r" b="b"/>
            <a:pathLst>
              <a:path w="3638550" h="2038350">
                <a:moveTo>
                  <a:pt x="0" y="0"/>
                </a:moveTo>
                <a:lnTo>
                  <a:pt x="3638550" y="0"/>
                </a:lnTo>
                <a:lnTo>
                  <a:pt x="3638550" y="2038350"/>
                </a:lnTo>
                <a:lnTo>
                  <a:pt x="0" y="20383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6633362"/>
            <a:ext cx="3543300" cy="2000250"/>
          </a:xfrm>
          <a:custGeom>
            <a:avLst/>
            <a:gdLst/>
            <a:ahLst/>
            <a:cxnLst/>
            <a:rect l="l" t="t" r="r" b="b"/>
            <a:pathLst>
              <a:path w="3543300" h="2000250">
                <a:moveTo>
                  <a:pt x="0" y="0"/>
                </a:moveTo>
                <a:lnTo>
                  <a:pt x="3543300" y="0"/>
                </a:lnTo>
                <a:lnTo>
                  <a:pt x="3543300" y="2000250"/>
                </a:lnTo>
                <a:lnTo>
                  <a:pt x="0" y="20002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30523" y="8601978"/>
            <a:ext cx="1098318" cy="1146172"/>
          </a:xfrm>
          <a:custGeom>
            <a:avLst/>
            <a:gdLst/>
            <a:ahLst/>
            <a:cxnLst/>
            <a:rect l="l" t="t" r="r" b="b"/>
            <a:pathLst>
              <a:path w="1098318" h="1146172">
                <a:moveTo>
                  <a:pt x="0" y="0"/>
                </a:moveTo>
                <a:lnTo>
                  <a:pt x="1098318" y="0"/>
                </a:lnTo>
                <a:lnTo>
                  <a:pt x="1098318" y="1146171"/>
                </a:lnTo>
                <a:lnTo>
                  <a:pt x="0" y="11461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18491" y="805555"/>
            <a:ext cx="6210300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en-US" sz="7000" dirty="0">
                <a:solidFill>
                  <a:srgbClr val="444A72"/>
                </a:solidFill>
                <a:latin typeface="Open Sans Bold"/>
              </a:rPr>
              <a:t>REMIND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50169" y="8917889"/>
            <a:ext cx="433834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700" dirty="0" err="1">
                <a:solidFill>
                  <a:srgbClr val="000000"/>
                </a:solidFill>
                <a:latin typeface="Open Sans Light"/>
              </a:rPr>
              <a:t>resilienz</a:t>
            </a:r>
            <a:r>
              <a:rPr lang="en-US" sz="2700" dirty="0">
                <a:solidFill>
                  <a:srgbClr val="000000"/>
                </a:solidFill>
                <a:latin typeface="Open Sans Light"/>
              </a:rPr>
              <a:t>-im-</a:t>
            </a:r>
            <a:r>
              <a:rPr lang="en-US" sz="2700" dirty="0" err="1">
                <a:solidFill>
                  <a:srgbClr val="000000"/>
                </a:solidFill>
                <a:latin typeface="Open Sans Light"/>
              </a:rPr>
              <a:t>studium</a:t>
            </a:r>
            <a:r>
              <a:rPr lang="en-US" sz="3000" dirty="0" err="1">
                <a:solidFill>
                  <a:srgbClr val="444A72"/>
                </a:solidFill>
                <a:latin typeface="Open Sans Italics"/>
              </a:rPr>
              <a:t>.</a:t>
            </a:r>
            <a:r>
              <a:rPr lang="en-US" sz="2700" dirty="0" err="1">
                <a:solidFill>
                  <a:srgbClr val="000000"/>
                </a:solidFill>
                <a:latin typeface="Open Sans Light"/>
              </a:rPr>
              <a:t>de</a:t>
            </a:r>
            <a:r>
              <a:rPr lang="en-US" sz="3000" dirty="0">
                <a:solidFill>
                  <a:srgbClr val="444A72"/>
                </a:solidFill>
                <a:latin typeface="Open Sans Italics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727195"/>
            <a:ext cx="10020302" cy="38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spc="459" dirty="0">
                <a:solidFill>
                  <a:srgbClr val="444A72"/>
                </a:solidFill>
                <a:latin typeface="Open Sans"/>
              </a:rPr>
              <a:t>KURSPLATTFORM FÜR RESLIENZ UND MINDFULNESS</a:t>
            </a: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CE90F24C-F2B9-16B1-720D-3332CC1D6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638082" y="-63503"/>
            <a:ext cx="4235968" cy="4761547"/>
          </a:xfrm>
          <a:custGeom>
            <a:avLst/>
            <a:gdLst/>
            <a:ahLst/>
            <a:cxnLst/>
            <a:rect l="l" t="t" r="r" b="b"/>
            <a:pathLst>
              <a:path w="4235968" h="4761547">
                <a:moveTo>
                  <a:pt x="0" y="0"/>
                </a:moveTo>
                <a:lnTo>
                  <a:pt x="4235968" y="0"/>
                </a:lnTo>
                <a:lnTo>
                  <a:pt x="4235968" y="4761547"/>
                </a:lnTo>
                <a:lnTo>
                  <a:pt x="0" y="4761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8DA53719-94A9-31E0-5DA2-2516842BC4C2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Eigenverantwortung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774F1711-E903-83B5-2E87-224E924A7DB5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rgbClr val="444A72"/>
                </a:solidFill>
                <a:latin typeface="Open Sans"/>
              </a:rPr>
              <a:t>RESILIENZ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6E0F8462-606C-75FA-1A06-B968C7C6F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12A2EF89-8AF2-E06F-CEC9-18CE348D094D}"/>
              </a:ext>
            </a:extLst>
          </p:cNvPr>
          <p:cNvSpPr/>
          <p:nvPr/>
        </p:nvSpPr>
        <p:spPr>
          <a:xfrm>
            <a:off x="11730283" y="1745425"/>
            <a:ext cx="6557717" cy="8541575"/>
          </a:xfrm>
          <a:custGeom>
            <a:avLst/>
            <a:gdLst/>
            <a:ahLst/>
            <a:cxnLst/>
            <a:rect l="l" t="t" r="r" b="b"/>
            <a:pathLst>
              <a:path w="7128092" h="8541575">
                <a:moveTo>
                  <a:pt x="0" y="0"/>
                </a:moveTo>
                <a:lnTo>
                  <a:pt x="7128092" y="0"/>
                </a:lnTo>
                <a:lnTo>
                  <a:pt x="7128092" y="8541575"/>
                </a:lnTo>
                <a:lnTo>
                  <a:pt x="0" y="85415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8747" r="-48852"/>
            </a:stretch>
          </a:blipFill>
        </p:spPr>
      </p:sp>
      <p:grpSp>
        <p:nvGrpSpPr>
          <p:cNvPr id="5" name="Group 15">
            <a:extLst>
              <a:ext uri="{FF2B5EF4-FFF2-40B4-BE49-F238E27FC236}">
                <a16:creationId xmlns:a16="http://schemas.microsoft.com/office/drawing/2014/main" id="{C6EC3997-5D9C-5E14-C446-46F6380356FD}"/>
              </a:ext>
            </a:extLst>
          </p:cNvPr>
          <p:cNvGrpSpPr/>
          <p:nvPr/>
        </p:nvGrpSpPr>
        <p:grpSpPr>
          <a:xfrm>
            <a:off x="1028700" y="3563542"/>
            <a:ext cx="9740073" cy="5694758"/>
            <a:chOff x="0" y="0"/>
            <a:chExt cx="12986764" cy="7593010"/>
          </a:xfrm>
        </p:grpSpPr>
        <p:grpSp>
          <p:nvGrpSpPr>
            <p:cNvPr id="6" name="Group 16">
              <a:extLst>
                <a:ext uri="{FF2B5EF4-FFF2-40B4-BE49-F238E27FC236}">
                  <a16:creationId xmlns:a16="http://schemas.microsoft.com/office/drawing/2014/main" id="{C582BE38-1392-15D7-7178-6B09BA62227B}"/>
                </a:ext>
              </a:extLst>
            </p:cNvPr>
            <p:cNvGrpSpPr/>
            <p:nvPr/>
          </p:nvGrpSpPr>
          <p:grpSpPr>
            <a:xfrm>
              <a:off x="0" y="0"/>
              <a:ext cx="7593010" cy="7593010"/>
              <a:chOff x="0" y="0"/>
              <a:chExt cx="812800" cy="812800"/>
            </a:xfrm>
          </p:grpSpPr>
          <p:sp>
            <p:nvSpPr>
              <p:cNvPr id="23" name="Freeform 17">
                <a:extLst>
                  <a:ext uri="{FF2B5EF4-FFF2-40B4-BE49-F238E27FC236}">
                    <a16:creationId xmlns:a16="http://schemas.microsoft.com/office/drawing/2014/main" id="{602215EB-B65E-3EE6-0FD7-41113AC8ED59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1EFEB"/>
              </a:solidFill>
              <a:ln w="38100">
                <a:solidFill>
                  <a:srgbClr val="FFFFFF"/>
                </a:solidFill>
              </a:ln>
            </p:spPr>
          </p:sp>
          <p:sp>
            <p:nvSpPr>
              <p:cNvPr id="24" name="TextBox 18">
                <a:extLst>
                  <a:ext uri="{FF2B5EF4-FFF2-40B4-BE49-F238E27FC236}">
                    <a16:creationId xmlns:a16="http://schemas.microsoft.com/office/drawing/2014/main" id="{E8DC78BD-C5B8-143B-CEE0-35B803E4A955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grpSp>
          <p:nvGrpSpPr>
            <p:cNvPr id="8" name="Group 19">
              <a:extLst>
                <a:ext uri="{FF2B5EF4-FFF2-40B4-BE49-F238E27FC236}">
                  <a16:creationId xmlns:a16="http://schemas.microsoft.com/office/drawing/2014/main" id="{33F54101-51BA-63F8-6978-0C37761984CD}"/>
                </a:ext>
              </a:extLst>
            </p:cNvPr>
            <p:cNvGrpSpPr/>
            <p:nvPr/>
          </p:nvGrpSpPr>
          <p:grpSpPr>
            <a:xfrm>
              <a:off x="1272268" y="1272268"/>
              <a:ext cx="5048474" cy="5048474"/>
              <a:chOff x="0" y="0"/>
              <a:chExt cx="812800" cy="812800"/>
            </a:xfrm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EA7A4FA5-530C-BF4B-68F6-19E626C539C1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4E5EF"/>
              </a:solidFill>
              <a:ln>
                <a:noFill/>
              </a:ln>
            </p:spPr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AE16846-15FE-F003-1ABE-288BEBFD4C04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grpSp>
          <p:nvGrpSpPr>
            <p:cNvPr id="11" name="Group 22">
              <a:extLst>
                <a:ext uri="{FF2B5EF4-FFF2-40B4-BE49-F238E27FC236}">
                  <a16:creationId xmlns:a16="http://schemas.microsoft.com/office/drawing/2014/main" id="{4AE0D847-AE44-CD03-A7A5-2FEDEA8AED70}"/>
                </a:ext>
              </a:extLst>
            </p:cNvPr>
            <p:cNvGrpSpPr/>
            <p:nvPr/>
          </p:nvGrpSpPr>
          <p:grpSpPr>
            <a:xfrm>
              <a:off x="2456089" y="2456089"/>
              <a:ext cx="2680831" cy="2680831"/>
              <a:chOff x="0" y="0"/>
              <a:chExt cx="812800" cy="812800"/>
            </a:xfrm>
          </p:grpSpPr>
          <p:sp>
            <p:nvSpPr>
              <p:cNvPr id="19" name="Freeform 23">
                <a:extLst>
                  <a:ext uri="{FF2B5EF4-FFF2-40B4-BE49-F238E27FC236}">
                    <a16:creationId xmlns:a16="http://schemas.microsoft.com/office/drawing/2014/main" id="{8FA8AFDB-5282-BC4A-C52F-2109A755BCE4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444A72"/>
              </a:solidFill>
            </p:spPr>
          </p:sp>
          <p:sp>
            <p:nvSpPr>
              <p:cNvPr id="20" name="TextBox 24">
                <a:extLst>
                  <a:ext uri="{FF2B5EF4-FFF2-40B4-BE49-F238E27FC236}">
                    <a16:creationId xmlns:a16="http://schemas.microsoft.com/office/drawing/2014/main" id="{141446C2-4E90-AD84-6839-C7FB8DBE38FF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13" name="AutoShape 25">
              <a:extLst>
                <a:ext uri="{FF2B5EF4-FFF2-40B4-BE49-F238E27FC236}">
                  <a16:creationId xmlns:a16="http://schemas.microsoft.com/office/drawing/2014/main" id="{8BA80642-6A99-B973-75A5-2C00CB053C92}"/>
                </a:ext>
              </a:extLst>
            </p:cNvPr>
            <p:cNvSpPr/>
            <p:nvPr/>
          </p:nvSpPr>
          <p:spPr>
            <a:xfrm flipV="1">
              <a:off x="5136921" y="670511"/>
              <a:ext cx="2884305" cy="1401125"/>
            </a:xfrm>
            <a:prstGeom prst="line">
              <a:avLst/>
            </a:prstGeom>
            <a:ln w="50800" cap="flat">
              <a:solidFill>
                <a:srgbClr val="464B52"/>
              </a:solidFill>
              <a:prstDash val="solid"/>
              <a:headEnd type="none" w="sm" len="sm"/>
              <a:tailEnd type="arrow" w="med" len="sm"/>
            </a:ln>
          </p:spPr>
        </p:sp>
        <p:sp>
          <p:nvSpPr>
            <p:cNvPr id="14" name="AutoShape 26">
              <a:extLst>
                <a:ext uri="{FF2B5EF4-FFF2-40B4-BE49-F238E27FC236}">
                  <a16:creationId xmlns:a16="http://schemas.microsoft.com/office/drawing/2014/main" id="{B9CE321A-1905-70D1-377F-D1AB3A52005C}"/>
                </a:ext>
              </a:extLst>
            </p:cNvPr>
            <p:cNvSpPr/>
            <p:nvPr/>
          </p:nvSpPr>
          <p:spPr>
            <a:xfrm flipV="1">
              <a:off x="4282873" y="3974390"/>
              <a:ext cx="4332029" cy="10376"/>
            </a:xfrm>
            <a:prstGeom prst="line">
              <a:avLst/>
            </a:prstGeom>
            <a:ln w="50800" cap="flat">
              <a:solidFill>
                <a:srgbClr val="464B52"/>
              </a:solidFill>
              <a:prstDash val="solid"/>
              <a:headEnd type="none" w="sm" len="sm"/>
              <a:tailEnd type="arrow" w="med" len="sm"/>
            </a:ln>
          </p:spPr>
        </p:sp>
        <p:sp>
          <p:nvSpPr>
            <p:cNvPr id="15" name="AutoShape 27">
              <a:extLst>
                <a:ext uri="{FF2B5EF4-FFF2-40B4-BE49-F238E27FC236}">
                  <a16:creationId xmlns:a16="http://schemas.microsoft.com/office/drawing/2014/main" id="{44CA30C6-B131-4B5B-D1B8-28D2E251B0F4}"/>
                </a:ext>
              </a:extLst>
            </p:cNvPr>
            <p:cNvSpPr/>
            <p:nvPr/>
          </p:nvSpPr>
          <p:spPr>
            <a:xfrm>
              <a:off x="5726974" y="6295342"/>
              <a:ext cx="2887989" cy="755807"/>
            </a:xfrm>
            <a:prstGeom prst="line">
              <a:avLst/>
            </a:prstGeom>
            <a:ln w="50800" cap="flat">
              <a:solidFill>
                <a:srgbClr val="464B52"/>
              </a:solidFill>
              <a:prstDash val="solid"/>
              <a:headEnd type="none" w="sm" len="sm"/>
              <a:tailEnd type="arrow" w="med" len="sm"/>
            </a:ln>
          </p:spPr>
        </p:sp>
        <p:sp>
          <p:nvSpPr>
            <p:cNvPr id="16" name="TextBox 28">
              <a:extLst>
                <a:ext uri="{FF2B5EF4-FFF2-40B4-BE49-F238E27FC236}">
                  <a16:creationId xmlns:a16="http://schemas.microsoft.com/office/drawing/2014/main" id="{ACE51E26-FA06-5283-9428-38CA52F44CC1}"/>
                </a:ext>
              </a:extLst>
            </p:cNvPr>
            <p:cNvSpPr txBox="1"/>
            <p:nvPr/>
          </p:nvSpPr>
          <p:spPr>
            <a:xfrm>
              <a:off x="8408880" y="210745"/>
              <a:ext cx="4111740" cy="668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20"/>
                </a:lnSpc>
              </a:pPr>
              <a:r>
                <a:rPr lang="en-US" sz="3000" spc="30">
                  <a:solidFill>
                    <a:srgbClr val="464B52"/>
                  </a:solidFill>
                  <a:latin typeface="Open Sans Light Italics"/>
                </a:rPr>
                <a:t>Circle of Influence</a:t>
              </a:r>
            </a:p>
          </p:txBody>
        </p:sp>
        <p:sp>
          <p:nvSpPr>
            <p:cNvPr id="17" name="TextBox 29">
              <a:extLst>
                <a:ext uri="{FF2B5EF4-FFF2-40B4-BE49-F238E27FC236}">
                  <a16:creationId xmlns:a16="http://schemas.microsoft.com/office/drawing/2014/main" id="{79315989-3521-F2BB-7E7C-A48DC2FE35F7}"/>
                </a:ext>
              </a:extLst>
            </p:cNvPr>
            <p:cNvSpPr txBox="1"/>
            <p:nvPr/>
          </p:nvSpPr>
          <p:spPr>
            <a:xfrm>
              <a:off x="8875023" y="3581325"/>
              <a:ext cx="4111740" cy="668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20"/>
                </a:lnSpc>
              </a:pPr>
              <a:r>
                <a:rPr lang="en-US" sz="3000" spc="30">
                  <a:solidFill>
                    <a:srgbClr val="464B52"/>
                  </a:solidFill>
                  <a:latin typeface="Open Sans Light Italics"/>
                </a:rPr>
                <a:t>Circle of Control </a:t>
              </a:r>
            </a:p>
          </p:txBody>
        </p:sp>
        <p:sp>
          <p:nvSpPr>
            <p:cNvPr id="18" name="TextBox 30">
              <a:extLst>
                <a:ext uri="{FF2B5EF4-FFF2-40B4-BE49-F238E27FC236}">
                  <a16:creationId xmlns:a16="http://schemas.microsoft.com/office/drawing/2014/main" id="{43F2207C-81C3-EBEE-0A36-CFA77B188361}"/>
                </a:ext>
              </a:extLst>
            </p:cNvPr>
            <p:cNvSpPr txBox="1"/>
            <p:nvPr/>
          </p:nvSpPr>
          <p:spPr>
            <a:xfrm>
              <a:off x="8875023" y="6708057"/>
              <a:ext cx="4111740" cy="668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20"/>
                </a:lnSpc>
              </a:pPr>
              <a:r>
                <a:rPr lang="en-US" sz="3000" spc="30">
                  <a:solidFill>
                    <a:srgbClr val="464B52"/>
                  </a:solidFill>
                  <a:latin typeface="Open Sans Light Italics"/>
                </a:rPr>
                <a:t>Circle of Concern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72191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A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28700" y="3464804"/>
            <a:ext cx="15310912" cy="4228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de-DE" sz="3000" spc="31" dirty="0">
                <a:solidFill>
                  <a:srgbClr val="F1EFEB"/>
                </a:solidFill>
                <a:latin typeface="Open Sans Light"/>
              </a:rPr>
              <a:t>1. Entscheidet euch jeweils für eure derzeit drei größten Stressfaktoren</a:t>
            </a:r>
          </a:p>
          <a:p>
            <a:pPr>
              <a:lnSpc>
                <a:spcPts val="5599"/>
              </a:lnSpc>
            </a:pPr>
            <a:endParaRPr lang="de-DE" sz="3000" spc="31" dirty="0">
              <a:solidFill>
                <a:srgbClr val="F1EFEB"/>
              </a:solidFill>
              <a:latin typeface="Open Sans Light"/>
            </a:endParaRPr>
          </a:p>
          <a:p>
            <a:pPr>
              <a:lnSpc>
                <a:spcPts val="5599"/>
              </a:lnSpc>
            </a:pPr>
            <a:r>
              <a:rPr lang="de-DE" sz="3000" spc="31" dirty="0">
                <a:solidFill>
                  <a:srgbClr val="F1EFEB"/>
                </a:solidFill>
                <a:latin typeface="Open Sans Light"/>
              </a:rPr>
              <a:t>2. Überlegt gemeinsam und füllt die Tabelle im Workbook aus: </a:t>
            </a:r>
          </a:p>
          <a:p>
            <a:pPr>
              <a:lnSpc>
                <a:spcPts val="5599"/>
              </a:lnSpc>
            </a:pPr>
            <a:r>
              <a:rPr lang="de-DE" sz="3000" spc="31" dirty="0">
                <a:solidFill>
                  <a:srgbClr val="F1EFEB"/>
                </a:solidFill>
                <a:latin typeface="Open Sans Light"/>
              </a:rPr>
              <a:t>Worauf habt ihr Einfluss? </a:t>
            </a:r>
          </a:p>
          <a:p>
            <a:pPr>
              <a:lnSpc>
                <a:spcPts val="5599"/>
              </a:lnSpc>
            </a:pPr>
            <a:r>
              <a:rPr lang="de-DE" sz="3000" spc="31" dirty="0">
                <a:solidFill>
                  <a:srgbClr val="F1EFEB"/>
                </a:solidFill>
                <a:latin typeface="Open Sans Light"/>
              </a:rPr>
              <a:t>Was ist eher nur eine Sorge? </a:t>
            </a:r>
          </a:p>
          <a:p>
            <a:pPr>
              <a:lnSpc>
                <a:spcPts val="5599"/>
              </a:lnSpc>
            </a:pPr>
            <a:r>
              <a:rPr lang="de-DE" sz="3000" spc="31" dirty="0">
                <a:solidFill>
                  <a:srgbClr val="F1EFEB"/>
                </a:solidFill>
                <a:latin typeface="Open Sans Light"/>
              </a:rPr>
              <a:t>(</a:t>
            </a:r>
            <a:r>
              <a:rPr lang="de-DE" sz="3000" spc="31" dirty="0" err="1">
                <a:solidFill>
                  <a:srgbClr val="F1EFEB"/>
                </a:solidFill>
                <a:latin typeface="Open Sans Light"/>
              </a:rPr>
              <a:t>Concern</a:t>
            </a:r>
            <a:r>
              <a:rPr lang="de-DE" sz="3000" spc="31" dirty="0">
                <a:solidFill>
                  <a:srgbClr val="F1EFEB"/>
                </a:solidFill>
                <a:latin typeface="Open Sans Light"/>
              </a:rPr>
              <a:t>, </a:t>
            </a:r>
            <a:r>
              <a:rPr lang="de-DE" sz="3000" spc="31" dirty="0" err="1">
                <a:solidFill>
                  <a:srgbClr val="F1EFEB"/>
                </a:solidFill>
                <a:latin typeface="Open Sans Light"/>
              </a:rPr>
              <a:t>Influence</a:t>
            </a:r>
            <a:r>
              <a:rPr lang="de-DE" sz="3000" spc="31" dirty="0">
                <a:solidFill>
                  <a:srgbClr val="F1EFEB"/>
                </a:solidFill>
                <a:latin typeface="Open Sans Light"/>
              </a:rPr>
              <a:t> oder Control)?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885ACBA5-A2E2-0828-C04C-07E51C1603E0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chemeClr val="bg1"/>
                </a:solidFill>
                <a:latin typeface="Open Sans Bold"/>
              </a:rPr>
              <a:t>Tandemarbeit</a:t>
            </a:r>
            <a:endParaRPr lang="en-US" sz="7000" dirty="0">
              <a:solidFill>
                <a:schemeClr val="bg1"/>
              </a:solidFill>
              <a:latin typeface="Open Sans Bold"/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45F902D-21D5-EB90-D50A-AD601CFAD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769B9911-464A-D415-C575-E3CE6E88236C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chemeClr val="bg1"/>
                </a:solidFill>
                <a:latin typeface="Open Sans"/>
              </a:rPr>
              <a:t>UMGANG MIT (PRÜFUNGS-) STRESS </a:t>
            </a:r>
          </a:p>
        </p:txBody>
      </p:sp>
    </p:spTree>
    <p:extLst>
      <p:ext uri="{BB962C8B-B14F-4D97-AF65-F5344CB8AC3E}">
        <p14:creationId xmlns:p14="http://schemas.microsoft.com/office/powerpoint/2010/main" val="78705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8458200" y="5600700"/>
            <a:ext cx="9205112" cy="568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de-DE" sz="6999" dirty="0">
                <a:solidFill>
                  <a:srgbClr val="444A72"/>
                </a:solidFill>
                <a:latin typeface="Open Sans Bold"/>
              </a:rPr>
              <a:t>Lösungsorientierung</a:t>
            </a:r>
            <a:endParaRPr lang="en-US" sz="6999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B0D8253-6EF6-E55A-2185-247773D04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93E4E1-65EF-3ECD-E3AB-21A7A0166BF0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1877712"/>
            <a:ext cx="6525520" cy="7074502"/>
            <a:chOff x="0" y="0"/>
            <a:chExt cx="5857240" cy="6350000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EC1F7B6D-314B-1882-E1DE-5D97F1D2BC4C}"/>
                </a:ext>
              </a:extLst>
            </p:cNvPr>
            <p:cNvSpPr/>
            <p:nvPr/>
          </p:nvSpPr>
          <p:spPr>
            <a:xfrm>
              <a:off x="0" y="0"/>
              <a:ext cx="5857240" cy="6350000"/>
            </a:xfrm>
            <a:custGeom>
              <a:avLst/>
              <a:gdLst/>
              <a:ahLst/>
              <a:cxnLst/>
              <a:rect l="l" t="t" r="r" b="b"/>
              <a:pathLst>
                <a:path w="5857240" h="6350000">
                  <a:moveTo>
                    <a:pt x="2928620" y="0"/>
                  </a:moveTo>
                  <a:lnTo>
                    <a:pt x="2928620" y="0"/>
                  </a:lnTo>
                  <a:cubicBezTo>
                    <a:pt x="4546600" y="0"/>
                    <a:pt x="5857240" y="1310640"/>
                    <a:pt x="5857240" y="2928620"/>
                  </a:cubicBezTo>
                  <a:lnTo>
                    <a:pt x="5857240" y="6350000"/>
                  </a:lnTo>
                  <a:lnTo>
                    <a:pt x="585724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928620"/>
                  </a:lnTo>
                  <a:cubicBezTo>
                    <a:pt x="0" y="1310640"/>
                    <a:pt x="1310640" y="0"/>
                    <a:pt x="2928620" y="0"/>
                  </a:cubicBezTo>
                  <a:close/>
                </a:path>
              </a:pathLst>
            </a:custGeom>
            <a:blipFill>
              <a:blip r:embed="rId3"/>
              <a:stretch>
                <a:fillRect l="-31360" r="-3136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733175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4077" y="3265089"/>
            <a:ext cx="1866900" cy="1285865"/>
          </a:xfrm>
          <a:custGeom>
            <a:avLst/>
            <a:gdLst/>
            <a:ahLst/>
            <a:cxnLst/>
            <a:rect l="l" t="t" r="r" b="b"/>
            <a:pathLst>
              <a:path w="1866900" h="1285865">
                <a:moveTo>
                  <a:pt x="0" y="0"/>
                </a:moveTo>
                <a:lnTo>
                  <a:pt x="1866900" y="0"/>
                </a:lnTo>
                <a:lnTo>
                  <a:pt x="1866900" y="1285865"/>
                </a:lnTo>
                <a:lnTo>
                  <a:pt x="0" y="12858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38082" y="-63503"/>
            <a:ext cx="4235968" cy="4761547"/>
          </a:xfrm>
          <a:custGeom>
            <a:avLst/>
            <a:gdLst/>
            <a:ahLst/>
            <a:cxnLst/>
            <a:rect l="l" t="t" r="r" b="b"/>
            <a:pathLst>
              <a:path w="4235968" h="4761547">
                <a:moveTo>
                  <a:pt x="0" y="0"/>
                </a:moveTo>
                <a:lnTo>
                  <a:pt x="4235968" y="0"/>
                </a:lnTo>
                <a:lnTo>
                  <a:pt x="4235968" y="4761547"/>
                </a:lnTo>
                <a:lnTo>
                  <a:pt x="0" y="4761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90550" y="5226449"/>
            <a:ext cx="9453953" cy="4254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2"/>
              </a:lnSpc>
            </a:pPr>
            <a:r>
              <a:rPr lang="de-DE" sz="3000" i="1" dirty="0">
                <a:solidFill>
                  <a:srgbClr val="000000"/>
                </a:solidFill>
                <a:latin typeface="Open Sans Light"/>
              </a:rPr>
              <a:t>...ist eine Haltung und Aufmerksamkeitslenkung bei stressauslösenden Erlebnissen, die auf die Lösung statt auf das Problem abzielt. </a:t>
            </a:r>
          </a:p>
          <a:p>
            <a:pPr algn="ctr">
              <a:lnSpc>
                <a:spcPts val="4752"/>
              </a:lnSpc>
            </a:pPr>
            <a:endParaRPr lang="de-DE" sz="3000" i="1" dirty="0">
              <a:solidFill>
                <a:srgbClr val="000000"/>
              </a:solidFill>
              <a:latin typeface="Open Sans Light"/>
            </a:endParaRPr>
          </a:p>
          <a:p>
            <a:pPr algn="ctr">
              <a:lnSpc>
                <a:spcPts val="4752"/>
              </a:lnSpc>
            </a:pPr>
            <a:r>
              <a:rPr lang="de-DE" sz="3000" i="1" dirty="0">
                <a:solidFill>
                  <a:srgbClr val="000000"/>
                </a:solidFill>
                <a:latin typeface="Open Sans Light"/>
              </a:rPr>
              <a:t>Dabei wird der Fokus auf Denkmuster und Verhaltensweisen gelegt, die sich in der Vergangenheit bereits bewährt haben.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8DA53719-94A9-31E0-5DA2-2516842BC4C2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Lösungsorientierung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774F1711-E903-83B5-2E87-224E924A7DB5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rgbClr val="444A72"/>
                </a:solidFill>
                <a:latin typeface="Open Sans"/>
              </a:rPr>
              <a:t>RESILIENZ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6E0F8462-606C-75FA-1A06-B968C7C6F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9C1D1C89-6CE9-974A-3A27-ADAEBF413D3E}"/>
              </a:ext>
            </a:extLst>
          </p:cNvPr>
          <p:cNvSpPr/>
          <p:nvPr/>
        </p:nvSpPr>
        <p:spPr>
          <a:xfrm>
            <a:off x="11730283" y="1591432"/>
            <a:ext cx="6557717" cy="8695568"/>
          </a:xfrm>
          <a:custGeom>
            <a:avLst/>
            <a:gdLst/>
            <a:ahLst/>
            <a:cxnLst/>
            <a:rect l="l" t="t" r="r" b="b"/>
            <a:pathLst>
              <a:path w="8229600" h="8695568">
                <a:moveTo>
                  <a:pt x="0" y="0"/>
                </a:moveTo>
                <a:lnTo>
                  <a:pt x="8229600" y="0"/>
                </a:lnTo>
                <a:lnTo>
                  <a:pt x="8229600" y="8695568"/>
                </a:lnTo>
                <a:lnTo>
                  <a:pt x="0" y="86955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1223" r="-61223"/>
            </a:stretch>
          </a:blipFill>
        </p:spPr>
      </p:sp>
    </p:spTree>
    <p:extLst>
      <p:ext uri="{BB962C8B-B14F-4D97-AF65-F5344CB8AC3E}">
        <p14:creationId xmlns:p14="http://schemas.microsoft.com/office/powerpoint/2010/main" val="10708369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638082" y="-63503"/>
            <a:ext cx="4235968" cy="4761547"/>
          </a:xfrm>
          <a:custGeom>
            <a:avLst/>
            <a:gdLst/>
            <a:ahLst/>
            <a:cxnLst/>
            <a:rect l="l" t="t" r="r" b="b"/>
            <a:pathLst>
              <a:path w="4235968" h="4761547">
                <a:moveTo>
                  <a:pt x="0" y="0"/>
                </a:moveTo>
                <a:lnTo>
                  <a:pt x="4235968" y="0"/>
                </a:lnTo>
                <a:lnTo>
                  <a:pt x="4235968" y="4761547"/>
                </a:lnTo>
                <a:lnTo>
                  <a:pt x="0" y="4761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8DA53719-94A9-31E0-5DA2-2516842BC4C2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Lösungsorientierung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774F1711-E903-83B5-2E87-224E924A7DB5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rgbClr val="444A72"/>
                </a:solidFill>
                <a:latin typeface="Open Sans"/>
              </a:rPr>
              <a:t>RESILIENZ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6E0F8462-606C-75FA-1A06-B968C7C6F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9C1D1C89-6CE9-974A-3A27-ADAEBF413D3E}"/>
              </a:ext>
            </a:extLst>
          </p:cNvPr>
          <p:cNvSpPr/>
          <p:nvPr/>
        </p:nvSpPr>
        <p:spPr>
          <a:xfrm>
            <a:off x="11730283" y="1591432"/>
            <a:ext cx="6557717" cy="8695568"/>
          </a:xfrm>
          <a:custGeom>
            <a:avLst/>
            <a:gdLst/>
            <a:ahLst/>
            <a:cxnLst/>
            <a:rect l="l" t="t" r="r" b="b"/>
            <a:pathLst>
              <a:path w="8229600" h="8695568">
                <a:moveTo>
                  <a:pt x="0" y="0"/>
                </a:moveTo>
                <a:lnTo>
                  <a:pt x="8229600" y="0"/>
                </a:lnTo>
                <a:lnTo>
                  <a:pt x="8229600" y="8695568"/>
                </a:lnTo>
                <a:lnTo>
                  <a:pt x="0" y="86955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223" r="-61223"/>
            </a:stretch>
          </a:blipFill>
        </p:spPr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27204717-D3CD-6EDE-B139-A686D5D27BF4}"/>
              </a:ext>
            </a:extLst>
          </p:cNvPr>
          <p:cNvGrpSpPr/>
          <p:nvPr/>
        </p:nvGrpSpPr>
        <p:grpSpPr>
          <a:xfrm>
            <a:off x="1042147" y="3903093"/>
            <a:ext cx="3249185" cy="4761547"/>
            <a:chOff x="1086302" y="2833998"/>
            <a:chExt cx="3718832" cy="5449796"/>
          </a:xfrm>
        </p:grpSpPr>
        <p:grpSp>
          <p:nvGrpSpPr>
            <p:cNvPr id="8" name="Group 18">
              <a:extLst>
                <a:ext uri="{FF2B5EF4-FFF2-40B4-BE49-F238E27FC236}">
                  <a16:creationId xmlns:a16="http://schemas.microsoft.com/office/drawing/2014/main" id="{728AF6B4-9E21-FB3E-2E3D-AF16AFB2A904}"/>
                </a:ext>
              </a:extLst>
            </p:cNvPr>
            <p:cNvGrpSpPr/>
            <p:nvPr/>
          </p:nvGrpSpPr>
          <p:grpSpPr>
            <a:xfrm>
              <a:off x="1086302" y="2833998"/>
              <a:ext cx="3718832" cy="881743"/>
              <a:chOff x="0" y="0"/>
              <a:chExt cx="979446" cy="232229"/>
            </a:xfrm>
          </p:grpSpPr>
          <p:sp>
            <p:nvSpPr>
              <p:cNvPr id="11" name="Freeform 19">
                <a:extLst>
                  <a:ext uri="{FF2B5EF4-FFF2-40B4-BE49-F238E27FC236}">
                    <a16:creationId xmlns:a16="http://schemas.microsoft.com/office/drawing/2014/main" id="{8225C6BA-44D6-9654-EFFA-73A524F3CFC1}"/>
                  </a:ext>
                </a:extLst>
              </p:cNvPr>
              <p:cNvSpPr/>
              <p:nvPr/>
            </p:nvSpPr>
            <p:spPr>
              <a:xfrm>
                <a:off x="0" y="0"/>
                <a:ext cx="979446" cy="232229"/>
              </a:xfrm>
              <a:custGeom>
                <a:avLst/>
                <a:gdLst/>
                <a:ahLst/>
                <a:cxnLst/>
                <a:rect l="l" t="t" r="r" b="b"/>
                <a:pathLst>
                  <a:path w="979446" h="232229">
                    <a:moveTo>
                      <a:pt x="106173" y="0"/>
                    </a:moveTo>
                    <a:lnTo>
                      <a:pt x="873273" y="0"/>
                    </a:lnTo>
                    <a:cubicBezTo>
                      <a:pt x="931910" y="0"/>
                      <a:pt x="979446" y="47535"/>
                      <a:pt x="979446" y="106173"/>
                    </a:cubicBezTo>
                    <a:lnTo>
                      <a:pt x="979446" y="126056"/>
                    </a:lnTo>
                    <a:cubicBezTo>
                      <a:pt x="979446" y="184694"/>
                      <a:pt x="931910" y="232229"/>
                      <a:pt x="873273" y="232229"/>
                    </a:cubicBezTo>
                    <a:lnTo>
                      <a:pt x="106173" y="232229"/>
                    </a:lnTo>
                    <a:cubicBezTo>
                      <a:pt x="47535" y="232229"/>
                      <a:pt x="0" y="184694"/>
                      <a:pt x="0" y="126056"/>
                    </a:cubicBezTo>
                    <a:lnTo>
                      <a:pt x="0" y="106173"/>
                    </a:lnTo>
                    <a:cubicBezTo>
                      <a:pt x="0" y="47535"/>
                      <a:pt x="47535" y="0"/>
                      <a:pt x="106173" y="0"/>
                    </a:cubicBezTo>
                    <a:close/>
                  </a:path>
                </a:pathLst>
              </a:custGeom>
              <a:solidFill>
                <a:srgbClr val="D4E5EF"/>
              </a:solidFill>
            </p:spPr>
          </p:sp>
          <p:sp>
            <p:nvSpPr>
              <p:cNvPr id="13" name="TextBox 20">
                <a:extLst>
                  <a:ext uri="{FF2B5EF4-FFF2-40B4-BE49-F238E27FC236}">
                    <a16:creationId xmlns:a16="http://schemas.microsoft.com/office/drawing/2014/main" id="{FFD4A2B2-3742-0043-14DA-C49407829D9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14" name="TextBox 21">
              <a:extLst>
                <a:ext uri="{FF2B5EF4-FFF2-40B4-BE49-F238E27FC236}">
                  <a16:creationId xmlns:a16="http://schemas.microsoft.com/office/drawing/2014/main" id="{99FE67AA-EF14-F417-90D4-4C0A5D8F1E8A}"/>
                </a:ext>
              </a:extLst>
            </p:cNvPr>
            <p:cNvSpPr txBox="1"/>
            <p:nvPr/>
          </p:nvSpPr>
          <p:spPr>
            <a:xfrm>
              <a:off x="2006135" y="2986856"/>
              <a:ext cx="1954792" cy="5760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dirty="0">
                  <a:solidFill>
                    <a:srgbClr val="000000"/>
                  </a:solidFill>
                  <a:latin typeface="Open Sans Light"/>
                </a:rPr>
                <a:t>Stressor</a:t>
              </a:r>
            </a:p>
          </p:txBody>
        </p:sp>
        <p:grpSp>
          <p:nvGrpSpPr>
            <p:cNvPr id="15" name="Group 22">
              <a:extLst>
                <a:ext uri="{FF2B5EF4-FFF2-40B4-BE49-F238E27FC236}">
                  <a16:creationId xmlns:a16="http://schemas.microsoft.com/office/drawing/2014/main" id="{4F57A248-3742-2063-C287-C4BFD925439F}"/>
                </a:ext>
              </a:extLst>
            </p:cNvPr>
            <p:cNvGrpSpPr/>
            <p:nvPr/>
          </p:nvGrpSpPr>
          <p:grpSpPr>
            <a:xfrm>
              <a:off x="1086302" y="5120134"/>
              <a:ext cx="3718832" cy="881743"/>
              <a:chOff x="0" y="0"/>
              <a:chExt cx="979446" cy="232229"/>
            </a:xfrm>
          </p:grpSpPr>
          <p:sp>
            <p:nvSpPr>
              <p:cNvPr id="16" name="Freeform 23">
                <a:extLst>
                  <a:ext uri="{FF2B5EF4-FFF2-40B4-BE49-F238E27FC236}">
                    <a16:creationId xmlns:a16="http://schemas.microsoft.com/office/drawing/2014/main" id="{F52D7949-BF5D-FFB7-73A9-C8902FB58C06}"/>
                  </a:ext>
                </a:extLst>
              </p:cNvPr>
              <p:cNvSpPr/>
              <p:nvPr/>
            </p:nvSpPr>
            <p:spPr>
              <a:xfrm>
                <a:off x="0" y="0"/>
                <a:ext cx="979446" cy="232229"/>
              </a:xfrm>
              <a:custGeom>
                <a:avLst/>
                <a:gdLst/>
                <a:ahLst/>
                <a:cxnLst/>
                <a:rect l="l" t="t" r="r" b="b"/>
                <a:pathLst>
                  <a:path w="979446" h="232229">
                    <a:moveTo>
                      <a:pt x="106173" y="0"/>
                    </a:moveTo>
                    <a:lnTo>
                      <a:pt x="873273" y="0"/>
                    </a:lnTo>
                    <a:cubicBezTo>
                      <a:pt x="931910" y="0"/>
                      <a:pt x="979446" y="47535"/>
                      <a:pt x="979446" y="106173"/>
                    </a:cubicBezTo>
                    <a:lnTo>
                      <a:pt x="979446" y="126056"/>
                    </a:lnTo>
                    <a:cubicBezTo>
                      <a:pt x="979446" y="184694"/>
                      <a:pt x="931910" y="232229"/>
                      <a:pt x="873273" y="232229"/>
                    </a:cubicBezTo>
                    <a:lnTo>
                      <a:pt x="106173" y="232229"/>
                    </a:lnTo>
                    <a:cubicBezTo>
                      <a:pt x="47535" y="232229"/>
                      <a:pt x="0" y="184694"/>
                      <a:pt x="0" y="126056"/>
                    </a:cubicBezTo>
                    <a:lnTo>
                      <a:pt x="0" y="106173"/>
                    </a:lnTo>
                    <a:cubicBezTo>
                      <a:pt x="0" y="47535"/>
                      <a:pt x="47535" y="0"/>
                      <a:pt x="106173" y="0"/>
                    </a:cubicBezTo>
                    <a:close/>
                  </a:path>
                </a:pathLst>
              </a:custGeom>
              <a:solidFill>
                <a:srgbClr val="D4E5EF"/>
              </a:solidFill>
            </p:spPr>
          </p:sp>
          <p:sp>
            <p:nvSpPr>
              <p:cNvPr id="17" name="TextBox 24">
                <a:extLst>
                  <a:ext uri="{FF2B5EF4-FFF2-40B4-BE49-F238E27FC236}">
                    <a16:creationId xmlns:a16="http://schemas.microsoft.com/office/drawing/2014/main" id="{381DCA0D-1525-EEBA-4600-346C4154AF4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18" name="TextBox 25">
              <a:extLst>
                <a:ext uri="{FF2B5EF4-FFF2-40B4-BE49-F238E27FC236}">
                  <a16:creationId xmlns:a16="http://schemas.microsoft.com/office/drawing/2014/main" id="{EFD3E354-F66E-EDFE-E09B-CDF8CA9A95F5}"/>
                </a:ext>
              </a:extLst>
            </p:cNvPr>
            <p:cNvSpPr txBox="1"/>
            <p:nvPr/>
          </p:nvSpPr>
          <p:spPr>
            <a:xfrm>
              <a:off x="1171971" y="5275255"/>
              <a:ext cx="3547494" cy="5760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de-DE" sz="3000" dirty="0">
                  <a:solidFill>
                    <a:srgbClr val="000000"/>
                  </a:solidFill>
                  <a:latin typeface="Open Sans Light"/>
                </a:rPr>
                <a:t>Stressbewertung</a:t>
              </a:r>
            </a:p>
          </p:txBody>
        </p:sp>
        <p:grpSp>
          <p:nvGrpSpPr>
            <p:cNvPr id="19" name="Group 26">
              <a:extLst>
                <a:ext uri="{FF2B5EF4-FFF2-40B4-BE49-F238E27FC236}">
                  <a16:creationId xmlns:a16="http://schemas.microsoft.com/office/drawing/2014/main" id="{20F38631-9922-2E31-1656-75A442239584}"/>
                </a:ext>
              </a:extLst>
            </p:cNvPr>
            <p:cNvGrpSpPr/>
            <p:nvPr/>
          </p:nvGrpSpPr>
          <p:grpSpPr>
            <a:xfrm>
              <a:off x="1086302" y="7402051"/>
              <a:ext cx="3718832" cy="881743"/>
              <a:chOff x="0" y="0"/>
              <a:chExt cx="979446" cy="232229"/>
            </a:xfrm>
          </p:grpSpPr>
          <p:sp>
            <p:nvSpPr>
              <p:cNvPr id="20" name="Freeform 27">
                <a:extLst>
                  <a:ext uri="{FF2B5EF4-FFF2-40B4-BE49-F238E27FC236}">
                    <a16:creationId xmlns:a16="http://schemas.microsoft.com/office/drawing/2014/main" id="{F86B1D24-9476-DD24-F2E3-8EC623C89DE4}"/>
                  </a:ext>
                </a:extLst>
              </p:cNvPr>
              <p:cNvSpPr/>
              <p:nvPr/>
            </p:nvSpPr>
            <p:spPr>
              <a:xfrm>
                <a:off x="0" y="0"/>
                <a:ext cx="979446" cy="232229"/>
              </a:xfrm>
              <a:custGeom>
                <a:avLst/>
                <a:gdLst/>
                <a:ahLst/>
                <a:cxnLst/>
                <a:rect l="l" t="t" r="r" b="b"/>
                <a:pathLst>
                  <a:path w="979446" h="232229">
                    <a:moveTo>
                      <a:pt x="106173" y="0"/>
                    </a:moveTo>
                    <a:lnTo>
                      <a:pt x="873273" y="0"/>
                    </a:lnTo>
                    <a:cubicBezTo>
                      <a:pt x="931910" y="0"/>
                      <a:pt x="979446" y="47535"/>
                      <a:pt x="979446" y="106173"/>
                    </a:cubicBezTo>
                    <a:lnTo>
                      <a:pt x="979446" y="126056"/>
                    </a:lnTo>
                    <a:cubicBezTo>
                      <a:pt x="979446" y="184694"/>
                      <a:pt x="931910" y="232229"/>
                      <a:pt x="873273" y="232229"/>
                    </a:cubicBezTo>
                    <a:lnTo>
                      <a:pt x="106173" y="232229"/>
                    </a:lnTo>
                    <a:cubicBezTo>
                      <a:pt x="47535" y="232229"/>
                      <a:pt x="0" y="184694"/>
                      <a:pt x="0" y="126056"/>
                    </a:cubicBezTo>
                    <a:lnTo>
                      <a:pt x="0" y="106173"/>
                    </a:lnTo>
                    <a:cubicBezTo>
                      <a:pt x="0" y="47535"/>
                      <a:pt x="47535" y="0"/>
                      <a:pt x="106173" y="0"/>
                    </a:cubicBezTo>
                    <a:close/>
                  </a:path>
                </a:pathLst>
              </a:custGeom>
              <a:solidFill>
                <a:srgbClr val="D4E5EF"/>
              </a:solidFill>
            </p:spPr>
          </p:sp>
          <p:sp>
            <p:nvSpPr>
              <p:cNvPr id="21" name="TextBox 28">
                <a:extLst>
                  <a:ext uri="{FF2B5EF4-FFF2-40B4-BE49-F238E27FC236}">
                    <a16:creationId xmlns:a16="http://schemas.microsoft.com/office/drawing/2014/main" id="{A5EE128B-6716-9524-E9B7-EC00B2024AE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22" name="TextBox 29">
              <a:extLst>
                <a:ext uri="{FF2B5EF4-FFF2-40B4-BE49-F238E27FC236}">
                  <a16:creationId xmlns:a16="http://schemas.microsoft.com/office/drawing/2014/main" id="{43F0B954-97D3-9A0A-0283-290EF947CBD8}"/>
                </a:ext>
              </a:extLst>
            </p:cNvPr>
            <p:cNvSpPr txBox="1"/>
            <p:nvPr/>
          </p:nvSpPr>
          <p:spPr>
            <a:xfrm>
              <a:off x="1454979" y="7568506"/>
              <a:ext cx="2981477" cy="5760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de-DE" sz="3000" dirty="0">
                  <a:solidFill>
                    <a:srgbClr val="000000"/>
                  </a:solidFill>
                  <a:latin typeface="Open Sans Light"/>
                </a:rPr>
                <a:t>Stressreaktion</a:t>
              </a:r>
            </a:p>
          </p:txBody>
        </p:sp>
        <p:sp>
          <p:nvSpPr>
            <p:cNvPr id="23" name="AutoShape 30">
              <a:extLst>
                <a:ext uri="{FF2B5EF4-FFF2-40B4-BE49-F238E27FC236}">
                  <a16:creationId xmlns:a16="http://schemas.microsoft.com/office/drawing/2014/main" id="{3C2BDECD-F158-6739-926D-676CE78DC9DE}"/>
                </a:ext>
              </a:extLst>
            </p:cNvPr>
            <p:cNvSpPr/>
            <p:nvPr/>
          </p:nvSpPr>
          <p:spPr>
            <a:xfrm>
              <a:off x="2983531" y="3895446"/>
              <a:ext cx="0" cy="968148"/>
            </a:xfrm>
            <a:prstGeom prst="line">
              <a:avLst/>
            </a:prstGeom>
            <a:ln w="38100" cap="flat">
              <a:solidFill>
                <a:srgbClr val="464B52"/>
              </a:solidFill>
              <a:prstDash val="solid"/>
              <a:headEnd type="arrow" w="med" len="sm"/>
              <a:tailEnd type="arrow" w="med" len="sm"/>
            </a:ln>
          </p:spPr>
        </p:sp>
        <p:sp>
          <p:nvSpPr>
            <p:cNvPr id="24" name="AutoShape 31">
              <a:extLst>
                <a:ext uri="{FF2B5EF4-FFF2-40B4-BE49-F238E27FC236}">
                  <a16:creationId xmlns:a16="http://schemas.microsoft.com/office/drawing/2014/main" id="{E320697D-9697-C50E-85BF-FED58012FFF0}"/>
                </a:ext>
              </a:extLst>
            </p:cNvPr>
            <p:cNvSpPr/>
            <p:nvPr/>
          </p:nvSpPr>
          <p:spPr>
            <a:xfrm>
              <a:off x="3002581" y="6183854"/>
              <a:ext cx="0" cy="968148"/>
            </a:xfrm>
            <a:prstGeom prst="line">
              <a:avLst/>
            </a:prstGeom>
            <a:ln w="38100" cap="flat">
              <a:solidFill>
                <a:srgbClr val="464B52"/>
              </a:solidFill>
              <a:prstDash val="solid"/>
              <a:headEnd type="arrow" w="med" len="sm"/>
              <a:tailEnd type="arrow" w="med" len="sm"/>
            </a:ln>
          </p:spPr>
        </p:sp>
      </p:grpSp>
      <p:sp>
        <p:nvSpPr>
          <p:cNvPr id="25" name="TextBox 32">
            <a:extLst>
              <a:ext uri="{FF2B5EF4-FFF2-40B4-BE49-F238E27FC236}">
                <a16:creationId xmlns:a16="http://schemas.microsoft.com/office/drawing/2014/main" id="{8DBEC61F-7010-E4FD-5E5F-D4119DDBC031}"/>
              </a:ext>
            </a:extLst>
          </p:cNvPr>
          <p:cNvSpPr txBox="1"/>
          <p:nvPr/>
        </p:nvSpPr>
        <p:spPr>
          <a:xfrm>
            <a:off x="4701554" y="5753100"/>
            <a:ext cx="6557717" cy="13170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53" lvl="1" indent="-269876">
              <a:lnSpc>
                <a:spcPts val="3500"/>
              </a:lnSpc>
              <a:buFont typeface="Arial"/>
              <a:buChar char="•"/>
            </a:pPr>
            <a:r>
              <a:rPr lang="de-DE" sz="2500" dirty="0">
                <a:solidFill>
                  <a:srgbClr val="000000"/>
                </a:solidFill>
                <a:latin typeface="Open Sans Light"/>
              </a:rPr>
              <a:t>Erste Einschätzung des Reizes</a:t>
            </a:r>
          </a:p>
          <a:p>
            <a:pPr marL="539753" lvl="1" indent="-269876">
              <a:lnSpc>
                <a:spcPts val="3500"/>
              </a:lnSpc>
              <a:buFont typeface="Arial"/>
              <a:buChar char="•"/>
            </a:pPr>
            <a:r>
              <a:rPr lang="de-DE" sz="2500" dirty="0">
                <a:solidFill>
                  <a:srgbClr val="000000"/>
                </a:solidFill>
                <a:latin typeface="Open Sans Light"/>
              </a:rPr>
              <a:t>Coping Optionen &amp; Ressourcen abwägen</a:t>
            </a:r>
          </a:p>
          <a:p>
            <a:pPr marL="539753" lvl="1" indent="-269876">
              <a:lnSpc>
                <a:spcPts val="3500"/>
              </a:lnSpc>
              <a:buFont typeface="Arial"/>
              <a:buChar char="•"/>
            </a:pPr>
            <a:r>
              <a:rPr lang="de-DE" sz="2500" dirty="0">
                <a:solidFill>
                  <a:srgbClr val="000000"/>
                </a:solidFill>
                <a:latin typeface="Open Sans Light"/>
              </a:rPr>
              <a:t>Neubewertung der Situation</a:t>
            </a:r>
          </a:p>
        </p:txBody>
      </p:sp>
    </p:spTree>
    <p:extLst>
      <p:ext uri="{BB962C8B-B14F-4D97-AF65-F5344CB8AC3E}">
        <p14:creationId xmlns:p14="http://schemas.microsoft.com/office/powerpoint/2010/main" val="36733746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9">
            <a:extLst>
              <a:ext uri="{FF2B5EF4-FFF2-40B4-BE49-F238E27FC236}">
                <a16:creationId xmlns:a16="http://schemas.microsoft.com/office/drawing/2014/main" id="{3045CCB5-0FF4-1A2A-A2C3-9C3439E5328B}"/>
              </a:ext>
            </a:extLst>
          </p:cNvPr>
          <p:cNvSpPr/>
          <p:nvPr/>
        </p:nvSpPr>
        <p:spPr>
          <a:xfrm>
            <a:off x="5791878" y="5212742"/>
            <a:ext cx="4976494" cy="858292"/>
          </a:xfrm>
          <a:custGeom>
            <a:avLst/>
            <a:gdLst/>
            <a:ahLst/>
            <a:cxnLst/>
            <a:rect l="l" t="t" r="r" b="b"/>
            <a:pathLst>
              <a:path w="979446" h="232229">
                <a:moveTo>
                  <a:pt x="106173" y="0"/>
                </a:moveTo>
                <a:lnTo>
                  <a:pt x="873273" y="0"/>
                </a:lnTo>
                <a:cubicBezTo>
                  <a:pt x="931910" y="0"/>
                  <a:pt x="979446" y="47535"/>
                  <a:pt x="979446" y="106173"/>
                </a:cubicBezTo>
                <a:lnTo>
                  <a:pt x="979446" y="126056"/>
                </a:lnTo>
                <a:cubicBezTo>
                  <a:pt x="979446" y="184694"/>
                  <a:pt x="931910" y="232229"/>
                  <a:pt x="873273" y="232229"/>
                </a:cubicBezTo>
                <a:lnTo>
                  <a:pt x="106173" y="232229"/>
                </a:lnTo>
                <a:cubicBezTo>
                  <a:pt x="47535" y="232229"/>
                  <a:pt x="0" y="184694"/>
                  <a:pt x="0" y="126056"/>
                </a:cubicBezTo>
                <a:lnTo>
                  <a:pt x="0" y="106173"/>
                </a:lnTo>
                <a:cubicBezTo>
                  <a:pt x="0" y="47535"/>
                  <a:pt x="47535" y="0"/>
                  <a:pt x="106173" y="0"/>
                </a:cubicBezTo>
                <a:close/>
              </a:path>
            </a:pathLst>
          </a:custGeom>
          <a:solidFill>
            <a:srgbClr val="D4E5EF"/>
          </a:solidFill>
        </p:spPr>
      </p:sp>
      <p:sp>
        <p:nvSpPr>
          <p:cNvPr id="2" name="Freeform 19">
            <a:extLst>
              <a:ext uri="{FF2B5EF4-FFF2-40B4-BE49-F238E27FC236}">
                <a16:creationId xmlns:a16="http://schemas.microsoft.com/office/drawing/2014/main" id="{49C8EBE6-D4A1-7591-14B7-878BBCF17179}"/>
              </a:ext>
            </a:extLst>
          </p:cNvPr>
          <p:cNvSpPr/>
          <p:nvPr/>
        </p:nvSpPr>
        <p:spPr>
          <a:xfrm>
            <a:off x="1028700" y="5198744"/>
            <a:ext cx="3249185" cy="770389"/>
          </a:xfrm>
          <a:custGeom>
            <a:avLst/>
            <a:gdLst/>
            <a:ahLst/>
            <a:cxnLst/>
            <a:rect l="l" t="t" r="r" b="b"/>
            <a:pathLst>
              <a:path w="979446" h="232229">
                <a:moveTo>
                  <a:pt x="106173" y="0"/>
                </a:moveTo>
                <a:lnTo>
                  <a:pt x="873273" y="0"/>
                </a:lnTo>
                <a:cubicBezTo>
                  <a:pt x="931910" y="0"/>
                  <a:pt x="979446" y="47535"/>
                  <a:pt x="979446" y="106173"/>
                </a:cubicBezTo>
                <a:lnTo>
                  <a:pt x="979446" y="126056"/>
                </a:lnTo>
                <a:cubicBezTo>
                  <a:pt x="979446" y="184694"/>
                  <a:pt x="931910" y="232229"/>
                  <a:pt x="873273" y="232229"/>
                </a:cubicBezTo>
                <a:lnTo>
                  <a:pt x="106173" y="232229"/>
                </a:lnTo>
                <a:cubicBezTo>
                  <a:pt x="47535" y="232229"/>
                  <a:pt x="0" y="184694"/>
                  <a:pt x="0" y="126056"/>
                </a:cubicBezTo>
                <a:lnTo>
                  <a:pt x="0" y="106173"/>
                </a:lnTo>
                <a:cubicBezTo>
                  <a:pt x="0" y="47535"/>
                  <a:pt x="47535" y="0"/>
                  <a:pt x="106173" y="0"/>
                </a:cubicBezTo>
                <a:close/>
              </a:path>
            </a:pathLst>
          </a:custGeom>
          <a:solidFill>
            <a:srgbClr val="D4E5EF"/>
          </a:solidFill>
        </p:spPr>
      </p:sp>
      <p:sp>
        <p:nvSpPr>
          <p:cNvPr id="3" name="Freeform 3"/>
          <p:cNvSpPr/>
          <p:nvPr/>
        </p:nvSpPr>
        <p:spPr>
          <a:xfrm>
            <a:off x="10638082" y="-63503"/>
            <a:ext cx="4235968" cy="4761547"/>
          </a:xfrm>
          <a:custGeom>
            <a:avLst/>
            <a:gdLst/>
            <a:ahLst/>
            <a:cxnLst/>
            <a:rect l="l" t="t" r="r" b="b"/>
            <a:pathLst>
              <a:path w="4235968" h="4761547">
                <a:moveTo>
                  <a:pt x="0" y="0"/>
                </a:moveTo>
                <a:lnTo>
                  <a:pt x="4235968" y="0"/>
                </a:lnTo>
                <a:lnTo>
                  <a:pt x="4235968" y="4761547"/>
                </a:lnTo>
                <a:lnTo>
                  <a:pt x="0" y="4761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8DA53719-94A9-31E0-5DA2-2516842BC4C2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Lösungsorientierung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774F1711-E903-83B5-2E87-224E924A7DB5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rgbClr val="444A72"/>
                </a:solidFill>
                <a:latin typeface="Open Sans"/>
              </a:rPr>
              <a:t>RESILIENZ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6E0F8462-606C-75FA-1A06-B968C7C6F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9C1D1C89-6CE9-974A-3A27-ADAEBF413D3E}"/>
              </a:ext>
            </a:extLst>
          </p:cNvPr>
          <p:cNvSpPr/>
          <p:nvPr/>
        </p:nvSpPr>
        <p:spPr>
          <a:xfrm>
            <a:off x="11730283" y="1591432"/>
            <a:ext cx="6557717" cy="8695568"/>
          </a:xfrm>
          <a:custGeom>
            <a:avLst/>
            <a:gdLst/>
            <a:ahLst/>
            <a:cxnLst/>
            <a:rect l="l" t="t" r="r" b="b"/>
            <a:pathLst>
              <a:path w="8229600" h="8695568">
                <a:moveTo>
                  <a:pt x="0" y="0"/>
                </a:moveTo>
                <a:lnTo>
                  <a:pt x="8229600" y="0"/>
                </a:lnTo>
                <a:lnTo>
                  <a:pt x="8229600" y="8695568"/>
                </a:lnTo>
                <a:lnTo>
                  <a:pt x="0" y="86955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223" r="-61223"/>
            </a:stretch>
          </a:blipFill>
        </p:spPr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C864B897-4162-E17C-727E-E75FD1CD6C35}"/>
              </a:ext>
            </a:extLst>
          </p:cNvPr>
          <p:cNvSpPr txBox="1"/>
          <p:nvPr/>
        </p:nvSpPr>
        <p:spPr>
          <a:xfrm>
            <a:off x="5206080" y="5379273"/>
            <a:ext cx="6148090" cy="730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de-DE" sz="2400" spc="21" dirty="0">
                <a:latin typeface="Open Sans Light"/>
              </a:rPr>
              <a:t>Stress + gute Copingstrategien = Herausforderung</a:t>
            </a:r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5F83219A-2F95-0C80-EE50-6BA996A19FC2}"/>
              </a:ext>
            </a:extLst>
          </p:cNvPr>
          <p:cNvSpPr txBox="1"/>
          <p:nvPr/>
        </p:nvSpPr>
        <p:spPr>
          <a:xfrm>
            <a:off x="1028700" y="5478512"/>
            <a:ext cx="3249185" cy="358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de-DE" sz="2400" spc="21" dirty="0">
                <a:latin typeface="Open Sans Light"/>
              </a:rPr>
              <a:t>Stress = Bedrohung </a:t>
            </a:r>
          </a:p>
        </p:txBody>
      </p:sp>
      <p:sp>
        <p:nvSpPr>
          <p:cNvPr id="26" name="TextBox 33">
            <a:extLst>
              <a:ext uri="{FF2B5EF4-FFF2-40B4-BE49-F238E27FC236}">
                <a16:creationId xmlns:a16="http://schemas.microsoft.com/office/drawing/2014/main" id="{189147BD-81DE-413F-35AE-48E63DA0A90E}"/>
              </a:ext>
            </a:extLst>
          </p:cNvPr>
          <p:cNvSpPr txBox="1"/>
          <p:nvPr/>
        </p:nvSpPr>
        <p:spPr>
          <a:xfrm>
            <a:off x="4711304" y="5456716"/>
            <a:ext cx="528492" cy="356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de-DE" sz="2400" b="1" spc="21" dirty="0" err="1">
                <a:latin typeface="Open Sans Light"/>
              </a:rPr>
              <a:t>vs</a:t>
            </a:r>
            <a:endParaRPr lang="de-DE" sz="2400" b="1" spc="21" dirty="0">
              <a:latin typeface="Open Sans Light"/>
            </a:endParaRPr>
          </a:p>
        </p:txBody>
      </p:sp>
      <p:sp>
        <p:nvSpPr>
          <p:cNvPr id="27" name="TextBox 34">
            <a:extLst>
              <a:ext uri="{FF2B5EF4-FFF2-40B4-BE49-F238E27FC236}">
                <a16:creationId xmlns:a16="http://schemas.microsoft.com/office/drawing/2014/main" id="{09192D23-7FEA-9159-9806-0310856DDAF3}"/>
              </a:ext>
            </a:extLst>
          </p:cNvPr>
          <p:cNvSpPr txBox="1"/>
          <p:nvPr/>
        </p:nvSpPr>
        <p:spPr>
          <a:xfrm>
            <a:off x="0" y="7302250"/>
            <a:ext cx="11401029" cy="1122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de-DE" sz="3000" i="1" spc="21" dirty="0">
                <a:latin typeface="Open Sans Light"/>
              </a:rPr>
              <a:t>Coping 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de-DE" sz="3000" i="1" spc="21" dirty="0">
                <a:latin typeface="Open Sans Light"/>
              </a:rPr>
              <a:t>= Bewältigung von Stress in Krisen oder schwierigen Lebenssituationen</a:t>
            </a:r>
          </a:p>
        </p:txBody>
      </p:sp>
    </p:spTree>
    <p:extLst>
      <p:ext uri="{BB962C8B-B14F-4D97-AF65-F5344CB8AC3E}">
        <p14:creationId xmlns:p14="http://schemas.microsoft.com/office/powerpoint/2010/main" val="4140653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A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28700" y="3464804"/>
            <a:ext cx="15310912" cy="2074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de-DE" sz="3000" spc="31" dirty="0">
                <a:solidFill>
                  <a:srgbClr val="F1EFEB"/>
                </a:solidFill>
                <a:latin typeface="Open Sans Light"/>
              </a:rPr>
              <a:t>Sammelt in Tandems auf Moderationskarten: </a:t>
            </a:r>
          </a:p>
          <a:p>
            <a:pPr>
              <a:lnSpc>
                <a:spcPts val="5599"/>
              </a:lnSpc>
            </a:pPr>
            <a:endParaRPr lang="de-DE" sz="3000" spc="31" dirty="0">
              <a:solidFill>
                <a:srgbClr val="F1EFEB"/>
              </a:solidFill>
              <a:latin typeface="Open Sans Light"/>
            </a:endParaRPr>
          </a:p>
          <a:p>
            <a:pPr>
              <a:lnSpc>
                <a:spcPts val="5599"/>
              </a:lnSpc>
            </a:pPr>
            <a:r>
              <a:rPr lang="de-DE" sz="3000" spc="31" dirty="0">
                <a:solidFill>
                  <a:srgbClr val="F1EFEB"/>
                </a:solidFill>
                <a:latin typeface="Open Sans Light"/>
              </a:rPr>
              <a:t>Was glaubt ihr, sind Copingstrategien um mit Stress umzugehen?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885ACBA5-A2E2-0828-C04C-07E51C1603E0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chemeClr val="bg1"/>
                </a:solidFill>
                <a:latin typeface="Open Sans Bold"/>
              </a:rPr>
              <a:t>Tandemarbeit</a:t>
            </a:r>
            <a:endParaRPr lang="en-US" sz="7000" dirty="0">
              <a:solidFill>
                <a:schemeClr val="bg1"/>
              </a:solidFill>
              <a:latin typeface="Open Sans Bold"/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45F902D-21D5-EB90-D50A-AD601CFAD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769B9911-464A-D415-C575-E3CE6E88236C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chemeClr val="bg1"/>
                </a:solidFill>
                <a:latin typeface="Open Sans"/>
              </a:rPr>
              <a:t>UMGANG MIT (PRÜFUNGS-) STRESS </a:t>
            </a:r>
          </a:p>
        </p:txBody>
      </p:sp>
    </p:spTree>
    <p:extLst>
      <p:ext uri="{BB962C8B-B14F-4D97-AF65-F5344CB8AC3E}">
        <p14:creationId xmlns:p14="http://schemas.microsoft.com/office/powerpoint/2010/main" val="558781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638082" y="-63503"/>
            <a:ext cx="4235968" cy="4761547"/>
          </a:xfrm>
          <a:custGeom>
            <a:avLst/>
            <a:gdLst/>
            <a:ahLst/>
            <a:cxnLst/>
            <a:rect l="l" t="t" r="r" b="b"/>
            <a:pathLst>
              <a:path w="4235968" h="4761547">
                <a:moveTo>
                  <a:pt x="0" y="0"/>
                </a:moveTo>
                <a:lnTo>
                  <a:pt x="4235968" y="0"/>
                </a:lnTo>
                <a:lnTo>
                  <a:pt x="4235968" y="4761547"/>
                </a:lnTo>
                <a:lnTo>
                  <a:pt x="0" y="4761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8DA53719-94A9-31E0-5DA2-2516842BC4C2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Lösungsorientierung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774F1711-E903-83B5-2E87-224E924A7DB5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rgbClr val="444A72"/>
                </a:solidFill>
                <a:latin typeface="Open Sans"/>
              </a:rPr>
              <a:t>RESILIENZ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6E0F8462-606C-75FA-1A06-B968C7C6F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9C1D1C89-6CE9-974A-3A27-ADAEBF413D3E}"/>
              </a:ext>
            </a:extLst>
          </p:cNvPr>
          <p:cNvSpPr/>
          <p:nvPr/>
        </p:nvSpPr>
        <p:spPr>
          <a:xfrm>
            <a:off x="11730283" y="1591432"/>
            <a:ext cx="6557717" cy="8695568"/>
          </a:xfrm>
          <a:custGeom>
            <a:avLst/>
            <a:gdLst/>
            <a:ahLst/>
            <a:cxnLst/>
            <a:rect l="l" t="t" r="r" b="b"/>
            <a:pathLst>
              <a:path w="8229600" h="8695568">
                <a:moveTo>
                  <a:pt x="0" y="0"/>
                </a:moveTo>
                <a:lnTo>
                  <a:pt x="8229600" y="0"/>
                </a:lnTo>
                <a:lnTo>
                  <a:pt x="8229600" y="8695568"/>
                </a:lnTo>
                <a:lnTo>
                  <a:pt x="0" y="86955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223" r="-61223"/>
            </a:stretch>
          </a:blipFill>
        </p:spPr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78DE8F1F-F268-33C4-7D60-739F7876608D}"/>
              </a:ext>
            </a:extLst>
          </p:cNvPr>
          <p:cNvSpPr txBox="1"/>
          <p:nvPr/>
        </p:nvSpPr>
        <p:spPr>
          <a:xfrm>
            <a:off x="1028700" y="3004674"/>
            <a:ext cx="9590782" cy="5369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22591" lvl="1">
              <a:lnSpc>
                <a:spcPts val="3031"/>
              </a:lnSpc>
            </a:pPr>
            <a:r>
              <a:rPr lang="de-DE" sz="2400" b="1" spc="20" dirty="0">
                <a:solidFill>
                  <a:srgbClr val="000000"/>
                </a:solidFill>
                <a:latin typeface="Open Sans Light"/>
              </a:rPr>
              <a:t>1. Problemorientiertes Coping: </a:t>
            </a:r>
          </a:p>
          <a:p>
            <a:pPr marL="222591" lvl="1">
              <a:lnSpc>
                <a:spcPts val="3031"/>
              </a:lnSpc>
            </a:pPr>
            <a:r>
              <a:rPr lang="de-DE" sz="2400" spc="20" dirty="0">
                <a:solidFill>
                  <a:srgbClr val="000000"/>
                </a:solidFill>
                <a:latin typeface="Open Sans Light"/>
                <a:sym typeface="Wingdings" pitchFamily="2" charset="2"/>
              </a:rPr>
              <a:t> </a:t>
            </a:r>
            <a:r>
              <a:rPr lang="de-DE" sz="2400" spc="20" dirty="0">
                <a:solidFill>
                  <a:srgbClr val="000000"/>
                </a:solidFill>
                <a:latin typeface="Open Sans Light"/>
              </a:rPr>
              <a:t>Situation analysieren, Handlungsoptionen mehren, Lösungsalternativen suchen, rationale soziale Unterstützung</a:t>
            </a:r>
          </a:p>
          <a:p>
            <a:pPr marL="222591" lvl="1">
              <a:lnSpc>
                <a:spcPts val="3031"/>
              </a:lnSpc>
            </a:pPr>
            <a:endParaRPr lang="de-DE" sz="2400" spc="20" dirty="0">
              <a:solidFill>
                <a:srgbClr val="000000"/>
              </a:solidFill>
              <a:latin typeface="Open Sans Light"/>
            </a:endParaRPr>
          </a:p>
          <a:p>
            <a:pPr marL="222591" lvl="1">
              <a:lnSpc>
                <a:spcPts val="3031"/>
              </a:lnSpc>
            </a:pPr>
            <a:r>
              <a:rPr lang="de-DE" sz="2400" b="1" spc="20" dirty="0">
                <a:solidFill>
                  <a:srgbClr val="000000"/>
                </a:solidFill>
                <a:latin typeface="Open Sans Light"/>
              </a:rPr>
              <a:t>2. Emotionsorientiertes Coping:  </a:t>
            </a:r>
          </a:p>
          <a:p>
            <a:pPr marL="222591" lvl="1">
              <a:lnSpc>
                <a:spcPts val="3031"/>
              </a:lnSpc>
            </a:pPr>
            <a:r>
              <a:rPr lang="de-DE" sz="2400" spc="20" dirty="0">
                <a:solidFill>
                  <a:srgbClr val="000000"/>
                </a:solidFill>
                <a:latin typeface="Open Sans Light"/>
                <a:sym typeface="Wingdings" pitchFamily="2" charset="2"/>
              </a:rPr>
              <a:t> </a:t>
            </a:r>
            <a:r>
              <a:rPr lang="de-DE" sz="2400" spc="20" dirty="0">
                <a:solidFill>
                  <a:srgbClr val="000000"/>
                </a:solidFill>
                <a:latin typeface="Open Sans Light"/>
              </a:rPr>
              <a:t>positive Selbstinstruktion / Neubewertung, Musik / Bewegung (Ablenkung), Meditation (Spannungsreduktion), emotionale soziale Unterstützung</a:t>
            </a:r>
          </a:p>
          <a:p>
            <a:pPr marL="222591" lvl="1">
              <a:lnSpc>
                <a:spcPts val="3031"/>
              </a:lnSpc>
            </a:pPr>
            <a:endParaRPr lang="de-DE" sz="2400" spc="20" dirty="0">
              <a:solidFill>
                <a:srgbClr val="000000"/>
              </a:solidFill>
              <a:latin typeface="Open Sans Light"/>
            </a:endParaRPr>
          </a:p>
          <a:p>
            <a:pPr marL="222591" lvl="1">
              <a:lnSpc>
                <a:spcPts val="3031"/>
              </a:lnSpc>
            </a:pPr>
            <a:r>
              <a:rPr lang="de-DE" sz="2400" b="1" spc="20" dirty="0">
                <a:solidFill>
                  <a:srgbClr val="000000"/>
                </a:solidFill>
                <a:latin typeface="Open Sans Light"/>
              </a:rPr>
              <a:t>3. Vermeidendes Coping: </a:t>
            </a:r>
          </a:p>
          <a:p>
            <a:pPr marL="222591" lvl="1">
              <a:lnSpc>
                <a:spcPts val="3031"/>
              </a:lnSpc>
            </a:pPr>
            <a:r>
              <a:rPr lang="de-DE" sz="2400" spc="20" dirty="0">
                <a:solidFill>
                  <a:srgbClr val="000000"/>
                </a:solidFill>
                <a:latin typeface="Open Sans Light"/>
                <a:sym typeface="Wingdings" pitchFamily="2" charset="2"/>
              </a:rPr>
              <a:t> </a:t>
            </a:r>
            <a:r>
              <a:rPr lang="de-DE" sz="2400" spc="20" dirty="0">
                <a:solidFill>
                  <a:srgbClr val="000000"/>
                </a:solidFill>
                <a:latin typeface="Open Sans Light"/>
              </a:rPr>
              <a:t>Leugnen, Ablenken, Vermeiden von Problemen / Stress</a:t>
            </a:r>
          </a:p>
          <a:p>
            <a:pPr>
              <a:lnSpc>
                <a:spcPts val="3031"/>
              </a:lnSpc>
            </a:pPr>
            <a:endParaRPr lang="de-DE" sz="2400" i="1" spc="20" dirty="0">
              <a:solidFill>
                <a:srgbClr val="000000"/>
              </a:solidFill>
              <a:latin typeface="Open Sans Light"/>
            </a:endParaRPr>
          </a:p>
          <a:p>
            <a:pPr algn="l">
              <a:lnSpc>
                <a:spcPts val="3031"/>
              </a:lnSpc>
            </a:pPr>
            <a:r>
              <a:rPr lang="de-DE" sz="2400" i="1" spc="20" dirty="0">
                <a:solidFill>
                  <a:srgbClr val="000000"/>
                </a:solidFill>
                <a:latin typeface="Open Sans Light"/>
              </a:rPr>
              <a:t>Copingstrategien können auch dysfunktional in verschiedenen Lebenssituationen sein, nicht immer hilfreich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3ADEA9BD-88D1-0DA2-6C4C-1039C3BE9334}"/>
              </a:ext>
            </a:extLst>
          </p:cNvPr>
          <p:cNvSpPr txBox="1"/>
          <p:nvPr/>
        </p:nvSpPr>
        <p:spPr>
          <a:xfrm>
            <a:off x="1028700" y="8985471"/>
            <a:ext cx="9829056" cy="358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  <a:spcBef>
                <a:spcPct val="0"/>
              </a:spcBef>
            </a:pPr>
            <a:r>
              <a:rPr lang="de-DE" sz="2400" b="1" spc="21" dirty="0">
                <a:solidFill>
                  <a:srgbClr val="000000"/>
                </a:solidFill>
                <a:latin typeface="Open Sans Light"/>
              </a:rPr>
              <a:t>Ziel: </a:t>
            </a:r>
            <a:r>
              <a:rPr lang="de-DE" sz="2400" spc="21" dirty="0">
                <a:solidFill>
                  <a:srgbClr val="000000"/>
                </a:solidFill>
                <a:latin typeface="Open Sans Light"/>
              </a:rPr>
              <a:t>situationsbezogenes Anwenden verschiedener Copingstrategien </a:t>
            </a:r>
          </a:p>
        </p:txBody>
      </p:sp>
    </p:spTree>
    <p:extLst>
      <p:ext uri="{BB962C8B-B14F-4D97-AF65-F5344CB8AC3E}">
        <p14:creationId xmlns:p14="http://schemas.microsoft.com/office/powerpoint/2010/main" val="25692451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A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10771" y="3127046"/>
            <a:ext cx="15310912" cy="5831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de-DE" sz="3000" b="1" spc="31" dirty="0">
                <a:solidFill>
                  <a:srgbClr val="F1EFEB"/>
                </a:solidFill>
                <a:latin typeface="Open Sans Light"/>
              </a:rPr>
              <a:t>Einzelarbeit: </a:t>
            </a:r>
          </a:p>
          <a:p>
            <a:pPr>
              <a:lnSpc>
                <a:spcPts val="4480"/>
              </a:lnSpc>
            </a:pPr>
            <a:r>
              <a:rPr lang="de-DE" sz="3000" spc="31" dirty="0">
                <a:solidFill>
                  <a:srgbClr val="F1EFEB"/>
                </a:solidFill>
                <a:latin typeface="Open Sans Light"/>
              </a:rPr>
              <a:t>Denkt an eine Herausforderung / stressige Situation in der ihr euch gerade befindet und notiert sie euch.</a:t>
            </a:r>
          </a:p>
          <a:p>
            <a:pPr>
              <a:lnSpc>
                <a:spcPts val="4480"/>
              </a:lnSpc>
            </a:pPr>
            <a:endParaRPr lang="de-DE" sz="3000" spc="31" dirty="0">
              <a:solidFill>
                <a:srgbClr val="F1EFEB"/>
              </a:solidFill>
              <a:latin typeface="Open Sans Light"/>
            </a:endParaRPr>
          </a:p>
          <a:p>
            <a:pPr>
              <a:lnSpc>
                <a:spcPts val="4480"/>
              </a:lnSpc>
            </a:pPr>
            <a:r>
              <a:rPr lang="de-DE" sz="3000" b="1" spc="31" dirty="0">
                <a:solidFill>
                  <a:srgbClr val="F1EFEB"/>
                </a:solidFill>
                <a:latin typeface="Open Sans Light"/>
              </a:rPr>
              <a:t>Tandemarbeit: </a:t>
            </a:r>
          </a:p>
          <a:p>
            <a:pPr>
              <a:lnSpc>
                <a:spcPts val="4480"/>
              </a:lnSpc>
            </a:pPr>
            <a:r>
              <a:rPr lang="de-DE" sz="3000" spc="31" dirty="0">
                <a:solidFill>
                  <a:srgbClr val="F1EFEB"/>
                </a:solidFill>
                <a:latin typeface="Open Sans Light"/>
              </a:rPr>
              <a:t>Beschreibt eure stressige Situation dem Gegenüber und überlegt gemeinsam: </a:t>
            </a:r>
          </a:p>
          <a:p>
            <a:pPr>
              <a:lnSpc>
                <a:spcPts val="4480"/>
              </a:lnSpc>
            </a:pPr>
            <a:endParaRPr lang="de-DE" sz="3000" spc="31" dirty="0">
              <a:solidFill>
                <a:srgbClr val="F1EFEB"/>
              </a:solidFill>
              <a:latin typeface="Open Sans Light"/>
            </a:endParaRPr>
          </a:p>
          <a:p>
            <a:pPr>
              <a:lnSpc>
                <a:spcPts val="4480"/>
              </a:lnSpc>
            </a:pPr>
            <a:r>
              <a:rPr lang="de-DE" sz="3000" spc="31" dirty="0">
                <a:solidFill>
                  <a:srgbClr val="F1EFEB"/>
                </a:solidFill>
                <a:latin typeface="Open Sans Light"/>
              </a:rPr>
              <a:t>1. Wie kann ich diese Situation meistern? </a:t>
            </a:r>
          </a:p>
          <a:p>
            <a:pPr>
              <a:lnSpc>
                <a:spcPts val="4480"/>
              </a:lnSpc>
            </a:pPr>
            <a:r>
              <a:rPr lang="de-DE" sz="3000" spc="31" dirty="0">
                <a:solidFill>
                  <a:srgbClr val="F1EFEB"/>
                </a:solidFill>
                <a:latin typeface="Open Sans Light"/>
              </a:rPr>
              <a:t>2. Welche Copingstrategien können für mich hilfreich sein?</a:t>
            </a:r>
          </a:p>
          <a:p>
            <a:pPr>
              <a:lnSpc>
                <a:spcPts val="5599"/>
              </a:lnSpc>
            </a:pPr>
            <a:endParaRPr lang="de-DE" sz="3000" spc="31" dirty="0">
              <a:solidFill>
                <a:srgbClr val="F1EFEB"/>
              </a:solidFill>
              <a:latin typeface="Open Sans Light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885ACBA5-A2E2-0828-C04C-07E51C1603E0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chemeClr val="bg1"/>
                </a:solidFill>
                <a:latin typeface="Open Sans Bold"/>
              </a:rPr>
              <a:t>Tandemarbeit</a:t>
            </a:r>
            <a:endParaRPr lang="en-US" sz="7000" dirty="0">
              <a:solidFill>
                <a:schemeClr val="bg1"/>
              </a:solidFill>
              <a:latin typeface="Open Sans Bold"/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45F902D-21D5-EB90-D50A-AD601CFAD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769B9911-464A-D415-C575-E3CE6E88236C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chemeClr val="bg1"/>
                </a:solidFill>
                <a:latin typeface="Open Sans"/>
              </a:rPr>
              <a:t>UMGANG MIT (PRÜFUNGS-) STRESS </a:t>
            </a:r>
          </a:p>
        </p:txBody>
      </p:sp>
    </p:spTree>
    <p:extLst>
      <p:ext uri="{BB962C8B-B14F-4D97-AF65-F5344CB8AC3E}">
        <p14:creationId xmlns:p14="http://schemas.microsoft.com/office/powerpoint/2010/main" val="3882939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0">
            <a:extLst>
              <a:ext uri="{FF2B5EF4-FFF2-40B4-BE49-F238E27FC236}">
                <a16:creationId xmlns:a16="http://schemas.microsoft.com/office/drawing/2014/main" id="{36CB8C6C-A1AF-6CFF-F1C7-B6239D2BE8C3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AT" sz="7000" dirty="0" err="1">
                <a:solidFill>
                  <a:srgbClr val="444A72"/>
                </a:solidFill>
                <a:latin typeface="Open Sans Bold"/>
              </a:rPr>
              <a:t>Resilienzschlüssel</a:t>
            </a:r>
            <a:endParaRPr lang="de-AT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F0EBC3CC-9755-BCEF-263D-33E2EFF5D462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rgbClr val="444A72"/>
                </a:solidFill>
                <a:latin typeface="Open Sans"/>
              </a:rPr>
              <a:t>RESILIENZ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9D6B68-FD0B-6ABC-7BD3-0EBBFFB33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 dirty="0"/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D3119A15-6E5B-F53F-944F-9212F90E4F59}"/>
              </a:ext>
            </a:extLst>
          </p:cNvPr>
          <p:cNvGrpSpPr>
            <a:grpSpLocks noChangeAspect="1"/>
          </p:cNvGrpSpPr>
          <p:nvPr/>
        </p:nvGrpSpPr>
        <p:grpSpPr>
          <a:xfrm>
            <a:off x="1396500" y="2777258"/>
            <a:ext cx="2367523" cy="2367513"/>
            <a:chOff x="0" y="0"/>
            <a:chExt cx="6350000" cy="6349975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ED96232E-0F00-158B-BB60-A9A4B90BD432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8996" r="-8996"/>
              </a:stretch>
            </a:blipFill>
          </p:spPr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A5D9B59C-8324-47EC-E620-25EF14C628E6}"/>
              </a:ext>
            </a:extLst>
          </p:cNvPr>
          <p:cNvGrpSpPr>
            <a:grpSpLocks noChangeAspect="1"/>
          </p:cNvGrpSpPr>
          <p:nvPr/>
        </p:nvGrpSpPr>
        <p:grpSpPr>
          <a:xfrm>
            <a:off x="6985125" y="6695790"/>
            <a:ext cx="2367523" cy="2367513"/>
            <a:chOff x="0" y="0"/>
            <a:chExt cx="6350000" cy="6349975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BFCA6ADB-A81D-ACBF-F489-3738F59E225B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8277" r="-28277"/>
              </a:stretch>
            </a:blipFill>
          </p:spPr>
        </p:sp>
      </p:grpSp>
      <p:grpSp>
        <p:nvGrpSpPr>
          <p:cNvPr id="14" name="Group 7">
            <a:extLst>
              <a:ext uri="{FF2B5EF4-FFF2-40B4-BE49-F238E27FC236}">
                <a16:creationId xmlns:a16="http://schemas.microsoft.com/office/drawing/2014/main" id="{B210F982-C1EB-D6E4-630C-D6046F8B32A1}"/>
              </a:ext>
            </a:extLst>
          </p:cNvPr>
          <p:cNvGrpSpPr>
            <a:grpSpLocks noChangeAspect="1"/>
          </p:cNvGrpSpPr>
          <p:nvPr/>
        </p:nvGrpSpPr>
        <p:grpSpPr>
          <a:xfrm>
            <a:off x="14742937" y="2757087"/>
            <a:ext cx="2367523" cy="2367513"/>
            <a:chOff x="0" y="0"/>
            <a:chExt cx="6350000" cy="6349975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70EEB38A-06D5-291F-3D78-9BDD9CCA82C6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4999" r="-24999"/>
              </a:stretch>
            </a:blipFill>
          </p:spPr>
        </p:sp>
      </p:grpSp>
      <p:grpSp>
        <p:nvGrpSpPr>
          <p:cNvPr id="16" name="Group 9">
            <a:extLst>
              <a:ext uri="{FF2B5EF4-FFF2-40B4-BE49-F238E27FC236}">
                <a16:creationId xmlns:a16="http://schemas.microsoft.com/office/drawing/2014/main" id="{7869B022-C740-C253-8D67-93AB4FB168DA}"/>
              </a:ext>
            </a:extLst>
          </p:cNvPr>
          <p:cNvGrpSpPr>
            <a:grpSpLocks noChangeAspect="1"/>
          </p:cNvGrpSpPr>
          <p:nvPr/>
        </p:nvGrpSpPr>
        <p:grpSpPr>
          <a:xfrm>
            <a:off x="1419008" y="6695790"/>
            <a:ext cx="2367523" cy="2367513"/>
            <a:chOff x="0" y="0"/>
            <a:chExt cx="6350000" cy="6349975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411CF0B3-F9D3-C8CE-5876-281274B46042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6657" b="-6657"/>
              </a:stretch>
            </a:blipFill>
          </p:spPr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4BFAB8F9-30A0-1467-62A0-30FE2EEA509E}"/>
              </a:ext>
            </a:extLst>
          </p:cNvPr>
          <p:cNvGrpSpPr>
            <a:grpSpLocks noChangeAspect="1"/>
          </p:cNvGrpSpPr>
          <p:nvPr/>
        </p:nvGrpSpPr>
        <p:grpSpPr>
          <a:xfrm>
            <a:off x="5599176" y="2757087"/>
            <a:ext cx="2367523" cy="2367513"/>
            <a:chOff x="0" y="0"/>
            <a:chExt cx="6350000" cy="6349975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9880D462-9A90-B5FD-4182-E8848A635EF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4906" r="-24906"/>
              </a:stretch>
            </a:blipFill>
          </p:spPr>
        </p:sp>
      </p:grpSp>
      <p:grpSp>
        <p:nvGrpSpPr>
          <p:cNvPr id="20" name="Group 13">
            <a:extLst>
              <a:ext uri="{FF2B5EF4-FFF2-40B4-BE49-F238E27FC236}">
                <a16:creationId xmlns:a16="http://schemas.microsoft.com/office/drawing/2014/main" id="{83E20567-6AA5-2AA8-27C7-696FF60B6F4D}"/>
              </a:ext>
            </a:extLst>
          </p:cNvPr>
          <p:cNvGrpSpPr>
            <a:grpSpLocks noChangeAspect="1"/>
          </p:cNvGrpSpPr>
          <p:nvPr/>
        </p:nvGrpSpPr>
        <p:grpSpPr>
          <a:xfrm>
            <a:off x="12757529" y="6695790"/>
            <a:ext cx="2367523" cy="2367513"/>
            <a:chOff x="0" y="0"/>
            <a:chExt cx="6350000" cy="6349975"/>
          </a:xfrm>
        </p:grpSpPr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6C451CD8-146E-0476-E41E-D676E0DAEBA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33777" t="-12496" r="-43262" b="-5456"/>
              </a:stretch>
            </a:blipFill>
          </p:spPr>
        </p:sp>
      </p:grpSp>
      <p:sp>
        <p:nvSpPr>
          <p:cNvPr id="22" name="TextBox 19">
            <a:extLst>
              <a:ext uri="{FF2B5EF4-FFF2-40B4-BE49-F238E27FC236}">
                <a16:creationId xmlns:a16="http://schemas.microsoft.com/office/drawing/2014/main" id="{2FAC56BB-D8C9-40F9-134B-C1677374B5A8}"/>
              </a:ext>
            </a:extLst>
          </p:cNvPr>
          <p:cNvSpPr txBox="1"/>
          <p:nvPr/>
        </p:nvSpPr>
        <p:spPr>
          <a:xfrm>
            <a:off x="1007480" y="5420279"/>
            <a:ext cx="3145564" cy="467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3"/>
              </a:lnSpc>
            </a:pPr>
            <a:r>
              <a:rPr lang="en-US" sz="2823">
                <a:solidFill>
                  <a:srgbClr val="000000"/>
                </a:solidFill>
                <a:latin typeface="Open Sans Light"/>
              </a:rPr>
              <a:t>Selbstmanagement</a:t>
            </a: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7197DBBC-FDD1-C8EC-2283-E1661B5B680B}"/>
              </a:ext>
            </a:extLst>
          </p:cNvPr>
          <p:cNvSpPr txBox="1"/>
          <p:nvPr/>
        </p:nvSpPr>
        <p:spPr>
          <a:xfrm>
            <a:off x="5797915" y="5420279"/>
            <a:ext cx="1970043" cy="467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3"/>
              </a:lnSpc>
            </a:pPr>
            <a:r>
              <a:rPr lang="en-US" sz="2823">
                <a:solidFill>
                  <a:srgbClr val="000000"/>
                </a:solidFill>
                <a:latin typeface="Open Sans Light"/>
              </a:rPr>
              <a:t>Optimismus</a:t>
            </a:r>
          </a:p>
        </p:txBody>
      </p:sp>
      <p:sp>
        <p:nvSpPr>
          <p:cNvPr id="24" name="TextBox 21">
            <a:extLst>
              <a:ext uri="{FF2B5EF4-FFF2-40B4-BE49-F238E27FC236}">
                <a16:creationId xmlns:a16="http://schemas.microsoft.com/office/drawing/2014/main" id="{D0C65093-3F3D-4212-F4E8-E03E48EC27AE}"/>
              </a:ext>
            </a:extLst>
          </p:cNvPr>
          <p:cNvSpPr txBox="1"/>
          <p:nvPr/>
        </p:nvSpPr>
        <p:spPr>
          <a:xfrm>
            <a:off x="14451222" y="5400108"/>
            <a:ext cx="2950953" cy="467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3"/>
              </a:lnSpc>
            </a:pPr>
            <a:r>
              <a:rPr lang="en-US" sz="2823">
                <a:solidFill>
                  <a:srgbClr val="000000"/>
                </a:solidFill>
                <a:latin typeface="Open Sans Light"/>
              </a:rPr>
              <a:t>Selbstbewusstheit</a:t>
            </a:r>
          </a:p>
        </p:txBody>
      </p:sp>
      <p:sp>
        <p:nvSpPr>
          <p:cNvPr id="25" name="TextBox 22">
            <a:extLst>
              <a:ext uri="{FF2B5EF4-FFF2-40B4-BE49-F238E27FC236}">
                <a16:creationId xmlns:a16="http://schemas.microsoft.com/office/drawing/2014/main" id="{0FBCE64F-05B1-74F2-4D2E-BCFA2C01BB5E}"/>
              </a:ext>
            </a:extLst>
          </p:cNvPr>
          <p:cNvSpPr txBox="1"/>
          <p:nvPr/>
        </p:nvSpPr>
        <p:spPr>
          <a:xfrm>
            <a:off x="1768046" y="9338811"/>
            <a:ext cx="1669448" cy="467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3"/>
              </a:lnSpc>
            </a:pPr>
            <a:r>
              <a:rPr lang="en-US" sz="2823">
                <a:solidFill>
                  <a:srgbClr val="000000"/>
                </a:solidFill>
                <a:latin typeface="Open Sans Light"/>
              </a:rPr>
              <a:t>Akzeptanz</a:t>
            </a:r>
          </a:p>
        </p:txBody>
      </p:sp>
      <p:sp>
        <p:nvSpPr>
          <p:cNvPr id="26" name="TextBox 23">
            <a:extLst>
              <a:ext uri="{FF2B5EF4-FFF2-40B4-BE49-F238E27FC236}">
                <a16:creationId xmlns:a16="http://schemas.microsoft.com/office/drawing/2014/main" id="{47D8147B-ED56-8D12-239A-D5AD1D2095CF}"/>
              </a:ext>
            </a:extLst>
          </p:cNvPr>
          <p:cNvSpPr txBox="1"/>
          <p:nvPr/>
        </p:nvSpPr>
        <p:spPr>
          <a:xfrm>
            <a:off x="6555021" y="9338811"/>
            <a:ext cx="3272746" cy="467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3"/>
              </a:lnSpc>
            </a:pPr>
            <a:r>
              <a:rPr lang="en-US" sz="2823">
                <a:solidFill>
                  <a:srgbClr val="000000"/>
                </a:solidFill>
                <a:latin typeface="Open Sans Light"/>
              </a:rPr>
              <a:t>Eigenverantwortung</a:t>
            </a:r>
          </a:p>
        </p:txBody>
      </p:sp>
      <p:sp>
        <p:nvSpPr>
          <p:cNvPr id="27" name="TextBox 24">
            <a:extLst>
              <a:ext uri="{FF2B5EF4-FFF2-40B4-BE49-F238E27FC236}">
                <a16:creationId xmlns:a16="http://schemas.microsoft.com/office/drawing/2014/main" id="{D0AE52BF-18A6-1040-F488-B13FF2448FEC}"/>
              </a:ext>
            </a:extLst>
          </p:cNvPr>
          <p:cNvSpPr txBox="1"/>
          <p:nvPr/>
        </p:nvSpPr>
        <p:spPr>
          <a:xfrm>
            <a:off x="12259965" y="9338811"/>
            <a:ext cx="3362651" cy="467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3"/>
              </a:lnSpc>
            </a:pPr>
            <a:r>
              <a:rPr lang="en-US" sz="2823">
                <a:solidFill>
                  <a:srgbClr val="000000"/>
                </a:solidFill>
                <a:latin typeface="Open Sans Light"/>
              </a:rPr>
              <a:t>Lösungsorientierung</a:t>
            </a:r>
          </a:p>
        </p:txBody>
      </p:sp>
      <p:grpSp>
        <p:nvGrpSpPr>
          <p:cNvPr id="28" name="Group 25">
            <a:extLst>
              <a:ext uri="{FF2B5EF4-FFF2-40B4-BE49-F238E27FC236}">
                <a16:creationId xmlns:a16="http://schemas.microsoft.com/office/drawing/2014/main" id="{CE7AB05F-5C3A-278F-52A5-5F6A50DF4290}"/>
              </a:ext>
            </a:extLst>
          </p:cNvPr>
          <p:cNvGrpSpPr>
            <a:grpSpLocks noChangeAspect="1"/>
          </p:cNvGrpSpPr>
          <p:nvPr/>
        </p:nvGrpSpPr>
        <p:grpSpPr>
          <a:xfrm>
            <a:off x="10298586" y="2757087"/>
            <a:ext cx="2367523" cy="2367513"/>
            <a:chOff x="0" y="0"/>
            <a:chExt cx="6350000" cy="6349975"/>
          </a:xfrm>
        </p:grpSpPr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246221B0-1146-1B70-778C-6D32668CB86D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25046" r="-25046"/>
              </a:stretch>
            </a:blipFill>
          </p:spPr>
        </p:sp>
      </p:grpSp>
      <p:sp>
        <p:nvSpPr>
          <p:cNvPr id="30" name="TextBox 27">
            <a:extLst>
              <a:ext uri="{FF2B5EF4-FFF2-40B4-BE49-F238E27FC236}">
                <a16:creationId xmlns:a16="http://schemas.microsoft.com/office/drawing/2014/main" id="{C9265E88-FB5F-2B3F-4D6B-7983E07E4F0C}"/>
              </a:ext>
            </a:extLst>
          </p:cNvPr>
          <p:cNvSpPr txBox="1"/>
          <p:nvPr/>
        </p:nvSpPr>
        <p:spPr>
          <a:xfrm>
            <a:off x="9714498" y="5400108"/>
            <a:ext cx="3535699" cy="467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3"/>
              </a:lnSpc>
            </a:pPr>
            <a:r>
              <a:rPr lang="en-US" sz="2823">
                <a:solidFill>
                  <a:srgbClr val="000000"/>
                </a:solidFill>
                <a:latin typeface="Open Sans Light"/>
              </a:rPr>
              <a:t>Netzwerkorientierung</a:t>
            </a:r>
          </a:p>
        </p:txBody>
      </p:sp>
    </p:spTree>
    <p:extLst>
      <p:ext uri="{BB962C8B-B14F-4D97-AF65-F5344CB8AC3E}">
        <p14:creationId xmlns:p14="http://schemas.microsoft.com/office/powerpoint/2010/main" val="3874686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006925"/>
            <a:ext cx="18287276" cy="2277094"/>
          </a:xfrm>
          <a:custGeom>
            <a:avLst/>
            <a:gdLst/>
            <a:ahLst/>
            <a:cxnLst/>
            <a:rect l="l" t="t" r="r" b="b"/>
            <a:pathLst>
              <a:path w="18287276" h="2277094">
                <a:moveTo>
                  <a:pt x="0" y="0"/>
                </a:moveTo>
                <a:lnTo>
                  <a:pt x="18287276" y="0"/>
                </a:lnTo>
                <a:lnTo>
                  <a:pt x="18287276" y="2277094"/>
                </a:lnTo>
                <a:lnTo>
                  <a:pt x="0" y="2277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3507076"/>
            <a:ext cx="4886325" cy="3924300"/>
          </a:xfrm>
          <a:custGeom>
            <a:avLst/>
            <a:gdLst/>
            <a:ahLst/>
            <a:cxnLst/>
            <a:rect l="l" t="t" r="r" b="b"/>
            <a:pathLst>
              <a:path w="4886325" h="3924300">
                <a:moveTo>
                  <a:pt x="0" y="0"/>
                </a:moveTo>
                <a:lnTo>
                  <a:pt x="4886325" y="0"/>
                </a:lnTo>
                <a:lnTo>
                  <a:pt x="4886325" y="3924300"/>
                </a:lnTo>
                <a:lnTo>
                  <a:pt x="0" y="3924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12319" y="847725"/>
            <a:ext cx="5010150" cy="9010650"/>
          </a:xfrm>
          <a:custGeom>
            <a:avLst/>
            <a:gdLst/>
            <a:ahLst/>
            <a:cxnLst/>
            <a:rect l="l" t="t" r="r" b="b"/>
            <a:pathLst>
              <a:path w="5010150" h="9010650">
                <a:moveTo>
                  <a:pt x="0" y="0"/>
                </a:moveTo>
                <a:lnTo>
                  <a:pt x="5010150" y="0"/>
                </a:lnTo>
                <a:lnTo>
                  <a:pt x="5010150" y="9010650"/>
                </a:lnTo>
                <a:lnTo>
                  <a:pt x="0" y="90106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36559" y="1943005"/>
            <a:ext cx="2952750" cy="5495925"/>
          </a:xfrm>
          <a:custGeom>
            <a:avLst/>
            <a:gdLst/>
            <a:ahLst/>
            <a:cxnLst/>
            <a:rect l="l" t="t" r="r" b="b"/>
            <a:pathLst>
              <a:path w="2952750" h="5495925">
                <a:moveTo>
                  <a:pt x="0" y="0"/>
                </a:moveTo>
                <a:lnTo>
                  <a:pt x="2952750" y="0"/>
                </a:lnTo>
                <a:lnTo>
                  <a:pt x="2952750" y="5495925"/>
                </a:lnTo>
                <a:lnTo>
                  <a:pt x="0" y="5495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57965" y="8670239"/>
            <a:ext cx="1009650" cy="1009650"/>
          </a:xfrm>
          <a:custGeom>
            <a:avLst/>
            <a:gdLst/>
            <a:ahLst/>
            <a:cxnLst/>
            <a:rect l="l" t="t" r="r" b="b"/>
            <a:pathLst>
              <a:path w="1009650" h="1009650">
                <a:moveTo>
                  <a:pt x="0" y="0"/>
                </a:moveTo>
                <a:lnTo>
                  <a:pt x="1009650" y="0"/>
                </a:lnTo>
                <a:lnTo>
                  <a:pt x="1009650" y="1009650"/>
                </a:lnTo>
                <a:lnTo>
                  <a:pt x="0" y="10096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E9A25349-85F9-72C4-6A46-E484250898CC}"/>
              </a:ext>
            </a:extLst>
          </p:cNvPr>
          <p:cNvSpPr txBox="1"/>
          <p:nvPr/>
        </p:nvSpPr>
        <p:spPr>
          <a:xfrm>
            <a:off x="922176" y="805652"/>
            <a:ext cx="6210300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en-US" sz="7000" dirty="0">
                <a:solidFill>
                  <a:srgbClr val="444A72"/>
                </a:solidFill>
                <a:latin typeface="Open Sans Bold"/>
              </a:rPr>
              <a:t>REMIND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6EBFBA-D636-DC26-0A67-63D78C2564CA}"/>
              </a:ext>
            </a:extLst>
          </p:cNvPr>
          <p:cNvSpPr txBox="1"/>
          <p:nvPr/>
        </p:nvSpPr>
        <p:spPr>
          <a:xfrm>
            <a:off x="1028700" y="727195"/>
            <a:ext cx="10020302" cy="38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spc="459" dirty="0">
                <a:solidFill>
                  <a:srgbClr val="444A72"/>
                </a:solidFill>
                <a:latin typeface="Open Sans"/>
              </a:rPr>
              <a:t>KURSPLATTFORM FÜR RESLIENZ UND MINDFULNESS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EB1DD482-3AEF-1D46-40D3-A0E3BA4CDA42}"/>
              </a:ext>
            </a:extLst>
          </p:cNvPr>
          <p:cNvSpPr txBox="1"/>
          <p:nvPr/>
        </p:nvSpPr>
        <p:spPr>
          <a:xfrm>
            <a:off x="2350169" y="8917889"/>
            <a:ext cx="433834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700" dirty="0">
                <a:solidFill>
                  <a:srgbClr val="000000"/>
                </a:solidFill>
                <a:latin typeface="Open Sans Light"/>
              </a:rPr>
              <a:t>@</a:t>
            </a:r>
            <a:r>
              <a:rPr lang="en-US" sz="2700" dirty="0" err="1">
                <a:solidFill>
                  <a:srgbClr val="000000"/>
                </a:solidFill>
                <a:latin typeface="Open Sans Light"/>
              </a:rPr>
              <a:t>resilienz_im_studium</a:t>
            </a:r>
            <a:r>
              <a:rPr lang="en-US" sz="3000" dirty="0">
                <a:solidFill>
                  <a:srgbClr val="444A72"/>
                </a:solidFill>
                <a:latin typeface="Open Sans Italics"/>
              </a:rPr>
              <a:t> 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49EE5AC6-631E-E3D6-E7F6-3DE576E15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A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390945" y="5097609"/>
            <a:ext cx="15313924" cy="1198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de-DE" sz="3000" spc="31" dirty="0">
                <a:solidFill>
                  <a:srgbClr val="F1EFEB"/>
                </a:solidFill>
                <a:latin typeface="Open Sans Light"/>
              </a:rPr>
              <a:t>Welche Erkenntnisse und Übungen wollt ihr mit in euren Studienalltag nehmen, </a:t>
            </a:r>
          </a:p>
          <a:p>
            <a:pPr algn="ctr">
              <a:lnSpc>
                <a:spcPts val="4899"/>
              </a:lnSpc>
            </a:pPr>
            <a:r>
              <a:rPr lang="de-DE" sz="3000" spc="31" dirty="0">
                <a:solidFill>
                  <a:srgbClr val="F1EFEB"/>
                </a:solidFill>
                <a:latin typeface="Open Sans Light"/>
              </a:rPr>
              <a:t>um eure </a:t>
            </a:r>
            <a:r>
              <a:rPr lang="de-DE" sz="3000" spc="31" dirty="0" err="1">
                <a:solidFill>
                  <a:srgbClr val="F1EFEB"/>
                </a:solidFill>
                <a:latin typeface="Open Sans Light"/>
              </a:rPr>
              <a:t>Resilienzfähigkeit</a:t>
            </a:r>
            <a:r>
              <a:rPr lang="de-DE" sz="3000" spc="31" dirty="0">
                <a:solidFill>
                  <a:srgbClr val="F1EFEB"/>
                </a:solidFill>
                <a:latin typeface="Open Sans Light"/>
              </a:rPr>
              <a:t> zu stärken? 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153D26AC-3393-A4A4-BA27-0C60FDDE2FE8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 err="1">
                <a:solidFill>
                  <a:schemeClr val="bg1"/>
                </a:solidFill>
                <a:latin typeface="Open Sans Bold"/>
              </a:rPr>
              <a:t>ReMind</a:t>
            </a:r>
            <a:r>
              <a:rPr lang="de-DE" sz="7000" dirty="0">
                <a:solidFill>
                  <a:schemeClr val="bg1"/>
                </a:solidFill>
                <a:latin typeface="Open Sans Bold"/>
              </a:rPr>
              <a:t> Glas</a:t>
            </a:r>
            <a:endParaRPr lang="en-US" sz="7000" dirty="0">
              <a:solidFill>
                <a:schemeClr val="bg1"/>
              </a:solidFill>
              <a:latin typeface="Open Sans Bold"/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FC97989-1C01-FEDC-9555-FB9656BB9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028139CE-6680-9030-B578-84969C47FF63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chemeClr val="bg1"/>
                </a:solidFill>
                <a:latin typeface="Open Sans"/>
              </a:rPr>
              <a:t>UMGANG MIT (PRÜFUNGS-) STRESS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0">
            <a:extLst>
              <a:ext uri="{FF2B5EF4-FFF2-40B4-BE49-F238E27FC236}">
                <a16:creationId xmlns:a16="http://schemas.microsoft.com/office/drawing/2014/main" id="{D39CC892-8E49-775C-8304-34BEA25E997B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Protokoll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143C1176-2817-3798-2D0D-BE09854DCCFF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rgbClr val="444A72"/>
                </a:solidFill>
                <a:latin typeface="Open Sans"/>
              </a:rPr>
              <a:t>SELBSTMANAGEMENT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6ED04B-F7D1-CCDE-9FB9-4FDEE02D9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3" name="Grafik 2" descr="Ein Bild, das Text, Brief, Papier, Buch enthält.&#10;&#10;Automatisch generierte Beschreibung">
            <a:extLst>
              <a:ext uri="{FF2B5EF4-FFF2-40B4-BE49-F238E27FC236}">
                <a16:creationId xmlns:a16="http://schemas.microsoft.com/office/drawing/2014/main" id="{1F48BE45-3109-AA4C-708E-6C6494C261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1" b="19415"/>
          <a:stretch/>
        </p:blipFill>
        <p:spPr>
          <a:xfrm>
            <a:off x="7620000" y="2857500"/>
            <a:ext cx="5715000" cy="5926667"/>
          </a:xfrm>
          <a:prstGeom prst="rect">
            <a:avLst/>
          </a:prstGeom>
        </p:spPr>
      </p:pic>
      <p:pic>
        <p:nvPicPr>
          <p:cNvPr id="5" name="Grafik 4" descr="Ein Bild, das Text, Whiteboard, Handschrift, Im Haus enthält.&#10;&#10;Automatisch generierte Beschreibung">
            <a:extLst>
              <a:ext uri="{FF2B5EF4-FFF2-40B4-BE49-F238E27FC236}">
                <a16:creationId xmlns:a16="http://schemas.microsoft.com/office/drawing/2014/main" id="{3344B541-429E-7460-F430-99898CD8A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2857500"/>
            <a:ext cx="5864782" cy="592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89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141B1BE0-3F47-E03B-CAD7-970FA9659410}"/>
              </a:ext>
            </a:extLst>
          </p:cNvPr>
          <p:cNvSpPr/>
          <p:nvPr/>
        </p:nvSpPr>
        <p:spPr>
          <a:xfrm>
            <a:off x="0" y="8006934"/>
            <a:ext cx="18287276" cy="2277094"/>
          </a:xfrm>
          <a:custGeom>
            <a:avLst/>
            <a:gdLst/>
            <a:ahLst/>
            <a:cxnLst/>
            <a:rect l="l" t="t" r="r" b="b"/>
            <a:pathLst>
              <a:path w="18287276" h="2277094">
                <a:moveTo>
                  <a:pt x="0" y="0"/>
                </a:moveTo>
                <a:lnTo>
                  <a:pt x="18287276" y="0"/>
                </a:lnTo>
                <a:lnTo>
                  <a:pt x="18287276" y="2277094"/>
                </a:lnTo>
                <a:lnTo>
                  <a:pt x="0" y="2277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965197" y="5300424"/>
            <a:ext cx="15967167" cy="622411"/>
          </a:xfrm>
          <a:custGeom>
            <a:avLst/>
            <a:gdLst/>
            <a:ahLst/>
            <a:cxnLst/>
            <a:rect l="l" t="t" r="r" b="b"/>
            <a:pathLst>
              <a:path w="15967167" h="622411">
                <a:moveTo>
                  <a:pt x="0" y="0"/>
                </a:moveTo>
                <a:lnTo>
                  <a:pt x="15967167" y="0"/>
                </a:lnTo>
                <a:lnTo>
                  <a:pt x="15967167" y="622412"/>
                </a:lnTo>
                <a:lnTo>
                  <a:pt x="0" y="622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97297" y="3915870"/>
            <a:ext cx="3109322" cy="406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de-DE" sz="2400" dirty="0">
                <a:solidFill>
                  <a:srgbClr val="35393D"/>
                </a:solidFill>
                <a:latin typeface="Open Sans Bold"/>
              </a:rPr>
              <a:t>Selbstmanagement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74398" y="3915870"/>
            <a:ext cx="1540602" cy="416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de-DE" sz="2400">
                <a:solidFill>
                  <a:srgbClr val="35393D"/>
                </a:solidFill>
                <a:latin typeface="Open Sans Bold"/>
              </a:rPr>
              <a:t>Resilienz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02280" y="3915870"/>
            <a:ext cx="2693785" cy="406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de-DE" sz="2400" dirty="0">
                <a:solidFill>
                  <a:srgbClr val="35393D"/>
                </a:solidFill>
                <a:latin typeface="Open Sans Bold"/>
              </a:rPr>
              <a:t>(Prüfungs-)stress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599115" y="3915870"/>
            <a:ext cx="3109322" cy="416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de-DE" sz="2400">
                <a:solidFill>
                  <a:srgbClr val="35393D"/>
                </a:solidFill>
                <a:latin typeface="Open Sans Bold"/>
              </a:rPr>
              <a:t>Stärkenorientierung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692789" y="3915870"/>
            <a:ext cx="3171977" cy="416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de-DE" sz="2400">
                <a:solidFill>
                  <a:srgbClr val="35393D"/>
                </a:solidFill>
                <a:latin typeface="Open Sans Bold"/>
              </a:rPr>
              <a:t>Zukunftsperspektive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4561" y="5923169"/>
            <a:ext cx="2723112" cy="383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2"/>
              </a:lnSpc>
            </a:pPr>
            <a:r>
              <a:rPr lang="de-DE" sz="2287">
                <a:solidFill>
                  <a:srgbClr val="35393D"/>
                </a:solidFill>
                <a:latin typeface="Open Sans"/>
              </a:rPr>
              <a:t>05. April, 14-18 Uhr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34781" y="5923169"/>
            <a:ext cx="2600849" cy="383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2"/>
              </a:lnSpc>
            </a:pPr>
            <a:r>
              <a:rPr lang="de-DE" sz="2287">
                <a:solidFill>
                  <a:srgbClr val="35393D"/>
                </a:solidFill>
                <a:latin typeface="Open Sans"/>
              </a:rPr>
              <a:t>03. Mai, 14-18 Uhr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95217" y="5923169"/>
            <a:ext cx="2600849" cy="383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2"/>
              </a:lnSpc>
            </a:pPr>
            <a:r>
              <a:rPr lang="de-DE" sz="2287">
                <a:solidFill>
                  <a:srgbClr val="35393D"/>
                </a:solidFill>
                <a:latin typeface="Open Sans"/>
              </a:rPr>
              <a:t>10. Juni, 10-16 Uhr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139126" y="5923169"/>
            <a:ext cx="2424474" cy="383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2"/>
              </a:lnSpc>
            </a:pPr>
            <a:r>
              <a:rPr lang="de-DE" sz="2287">
                <a:solidFill>
                  <a:srgbClr val="35393D"/>
                </a:solidFill>
                <a:latin typeface="Open Sans"/>
              </a:rPr>
              <a:t>15. Juli, 12-16 Uhr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793649" y="5923169"/>
            <a:ext cx="2969790" cy="383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02"/>
              </a:lnSpc>
            </a:pPr>
            <a:r>
              <a:rPr lang="de-DE" sz="2287">
                <a:solidFill>
                  <a:srgbClr val="35393D"/>
                </a:solidFill>
                <a:latin typeface="Open Sans"/>
              </a:rPr>
              <a:t>05. August, 10-16 Uhr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456755" y="8701307"/>
            <a:ext cx="2984049" cy="858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74"/>
              </a:lnSpc>
            </a:pPr>
            <a:r>
              <a:rPr lang="de-DE" sz="2599">
                <a:solidFill>
                  <a:srgbClr val="444A72"/>
                </a:solidFill>
                <a:latin typeface="Open Sans Bold"/>
              </a:rPr>
              <a:t>ANMELDUNG </a:t>
            </a:r>
            <a:r>
              <a:rPr lang="de-DE" sz="2599">
                <a:solidFill>
                  <a:srgbClr val="000000"/>
                </a:solidFill>
                <a:latin typeface="Open Sans Italics"/>
                <a:hlinkClick r:id="rId6" tooltip="https://eveeno.com/remind"/>
              </a:rPr>
              <a:t>eveeno.de/remind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7AA369DB-A77E-289F-93B3-984C89271538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Workshops </a:t>
            </a:r>
            <a:r>
              <a:rPr lang="de-DE" sz="7000" dirty="0" err="1">
                <a:solidFill>
                  <a:srgbClr val="444A72"/>
                </a:solidFill>
                <a:latin typeface="Open Sans Bold"/>
              </a:rPr>
              <a:t>SoSe</a:t>
            </a:r>
            <a:r>
              <a:rPr lang="de-DE" sz="7000" dirty="0">
                <a:solidFill>
                  <a:srgbClr val="444A72"/>
                </a:solidFill>
                <a:latin typeface="Open Sans Bold"/>
              </a:rPr>
              <a:t> 2023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AE9D259C-E1E6-4A39-EC05-D6D76B209452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rgbClr val="444A72"/>
                </a:solidFill>
                <a:latin typeface="Open Sans"/>
              </a:rPr>
              <a:t>UMGANG MIT (PRÜFUNGS-) STRESS </a:t>
            </a:r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1235ABEE-1D16-EE22-47FD-9E2502538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062372" y="5446638"/>
            <a:ext cx="1571311" cy="1571301"/>
            <a:chOff x="0" y="0"/>
            <a:chExt cx="2095081" cy="20950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94992" cy="2094992"/>
            </a:xfrm>
            <a:custGeom>
              <a:avLst/>
              <a:gdLst/>
              <a:ahLst/>
              <a:cxnLst/>
              <a:rect l="l" t="t" r="r" b="b"/>
              <a:pathLst>
                <a:path w="2094992" h="2094992">
                  <a:moveTo>
                    <a:pt x="1047496" y="0"/>
                  </a:moveTo>
                  <a:cubicBezTo>
                    <a:pt x="469011" y="0"/>
                    <a:pt x="0" y="469011"/>
                    <a:pt x="0" y="1047496"/>
                  </a:cubicBezTo>
                  <a:cubicBezTo>
                    <a:pt x="0" y="1625981"/>
                    <a:pt x="469011" y="2094992"/>
                    <a:pt x="1047496" y="2094992"/>
                  </a:cubicBezTo>
                  <a:cubicBezTo>
                    <a:pt x="1625981" y="2094992"/>
                    <a:pt x="2094992" y="1625981"/>
                    <a:pt x="2094992" y="1047496"/>
                  </a:cubicBezTo>
                  <a:cubicBezTo>
                    <a:pt x="2094992" y="469011"/>
                    <a:pt x="1626108" y="0"/>
                    <a:pt x="1047496" y="0"/>
                  </a:cubicBezTo>
                  <a:close/>
                </a:path>
              </a:pathLst>
            </a:custGeom>
            <a:blipFill>
              <a:blip r:embed="rId2"/>
              <a:stretch>
                <a:fillRect t="-9570" r="-4" b="-30635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018232" y="8486942"/>
            <a:ext cx="7965938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dirty="0" err="1">
                <a:solidFill>
                  <a:srgbClr val="444A72"/>
                </a:solidFill>
                <a:latin typeface="Moontime"/>
              </a:rPr>
              <a:t>Vielen</a:t>
            </a:r>
            <a:r>
              <a:rPr lang="en-US" sz="6000" dirty="0">
                <a:solidFill>
                  <a:srgbClr val="444A72"/>
                </a:solidFill>
                <a:latin typeface="Moontime"/>
              </a:rPr>
              <a:t> Dank für </a:t>
            </a:r>
            <a:r>
              <a:rPr lang="en-US" sz="6000" dirty="0" err="1">
                <a:solidFill>
                  <a:srgbClr val="444A72"/>
                </a:solidFill>
                <a:latin typeface="Moontime"/>
              </a:rPr>
              <a:t>eure</a:t>
            </a:r>
            <a:r>
              <a:rPr lang="en-US" sz="6000" dirty="0">
                <a:solidFill>
                  <a:srgbClr val="444A72"/>
                </a:solidFill>
                <a:latin typeface="Moontime"/>
              </a:rPr>
              <a:t> </a:t>
            </a:r>
            <a:r>
              <a:rPr lang="en-US" sz="6000" dirty="0" err="1">
                <a:solidFill>
                  <a:srgbClr val="444A72"/>
                </a:solidFill>
                <a:latin typeface="Moontime"/>
              </a:rPr>
              <a:t>Aufmerksamkeit</a:t>
            </a:r>
            <a:r>
              <a:rPr lang="en-US" sz="6000" dirty="0">
                <a:solidFill>
                  <a:srgbClr val="444A72"/>
                </a:solidFill>
                <a:latin typeface="Moontime"/>
              </a:rPr>
              <a:t>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8232" y="5540264"/>
            <a:ext cx="8115248" cy="2589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49"/>
              </a:lnSpc>
            </a:pPr>
            <a:r>
              <a:rPr lang="en-US" sz="2499" dirty="0" err="1">
                <a:latin typeface="Open Sans Bold"/>
              </a:rPr>
              <a:t>Reflexionssession</a:t>
            </a:r>
            <a:r>
              <a:rPr lang="en-US" sz="2499" dirty="0">
                <a:latin typeface="Open Sans Bold"/>
              </a:rPr>
              <a:t> ”</a:t>
            </a:r>
            <a:r>
              <a:rPr lang="en-US" sz="2499" dirty="0" err="1">
                <a:latin typeface="Open Sans Bold"/>
              </a:rPr>
              <a:t>Resilienz</a:t>
            </a:r>
            <a:r>
              <a:rPr lang="en-US" sz="2499" dirty="0">
                <a:latin typeface="Open Sans Bold"/>
              </a:rPr>
              <a:t>" </a:t>
            </a:r>
          </a:p>
          <a:p>
            <a:pPr marL="342900" indent="-342900" algn="l">
              <a:lnSpc>
                <a:spcPts val="3449"/>
              </a:lnSpc>
              <a:buFont typeface="Arial" panose="020B0604020202020204" pitchFamily="34" charset="0"/>
              <a:buChar char="•"/>
            </a:pPr>
            <a:r>
              <a:rPr lang="en-US" sz="2499" dirty="0">
                <a:latin typeface="Open Sans Light"/>
              </a:rPr>
              <a:t>15. Mai, 19 </a:t>
            </a:r>
            <a:r>
              <a:rPr lang="en-US" sz="2499" dirty="0" err="1">
                <a:latin typeface="Open Sans Light"/>
              </a:rPr>
              <a:t>Uhr</a:t>
            </a:r>
            <a:endParaRPr lang="en-US" sz="2499" dirty="0">
              <a:latin typeface="Open Sans Light"/>
            </a:endParaRPr>
          </a:p>
          <a:p>
            <a:pPr algn="r">
              <a:lnSpc>
                <a:spcPts val="3449"/>
              </a:lnSpc>
            </a:pPr>
            <a:endParaRPr lang="en-US" sz="2499" dirty="0">
              <a:solidFill>
                <a:srgbClr val="35393D"/>
              </a:solidFill>
              <a:latin typeface="Open Sans Light"/>
            </a:endParaRPr>
          </a:p>
          <a:p>
            <a:pPr algn="just">
              <a:lnSpc>
                <a:spcPts val="3449"/>
              </a:lnSpc>
            </a:pPr>
            <a:r>
              <a:rPr lang="en-US" sz="2499" dirty="0">
                <a:solidFill>
                  <a:srgbClr val="35393D"/>
                </a:solidFill>
                <a:latin typeface="Open Sans Light"/>
                <a:hlinkClick r:id="rId3" tooltip="https://hft-stuttgart-de.zoom.us/j/64914191384"/>
              </a:rPr>
              <a:t>https://hft-stuttgart-de.zoom.us/j/64914191384 </a:t>
            </a:r>
          </a:p>
          <a:p>
            <a:pPr algn="just">
              <a:lnSpc>
                <a:spcPts val="3449"/>
              </a:lnSpc>
            </a:pPr>
            <a:r>
              <a:rPr lang="en-US" sz="2499" dirty="0">
                <a:latin typeface="Open Sans Light"/>
              </a:rPr>
              <a:t>Meeting-ID: 649 1419 1384</a:t>
            </a:r>
          </a:p>
          <a:p>
            <a:pPr algn="l">
              <a:lnSpc>
                <a:spcPts val="3449"/>
              </a:lnSpc>
            </a:pPr>
            <a:r>
              <a:rPr lang="en-US" sz="2499" dirty="0" err="1">
                <a:latin typeface="Open Sans Light"/>
              </a:rPr>
              <a:t>Kenncode</a:t>
            </a:r>
            <a:r>
              <a:rPr lang="en-US" sz="2499" dirty="0">
                <a:latin typeface="Open Sans Light"/>
              </a:rPr>
              <a:t>: </a:t>
            </a:r>
            <a:r>
              <a:rPr lang="en-US" sz="2499" dirty="0" err="1">
                <a:latin typeface="Open Sans Light"/>
              </a:rPr>
              <a:t>ReMind</a:t>
            </a:r>
            <a:endParaRPr lang="en-US" sz="2499" dirty="0">
              <a:latin typeface="Open Sans Ligh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039600" y="5553409"/>
            <a:ext cx="5628331" cy="1281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49"/>
              </a:lnSpc>
            </a:pPr>
            <a:r>
              <a:rPr lang="en-US" sz="2499" dirty="0">
                <a:latin typeface="Open Sans Bold"/>
              </a:rPr>
              <a:t>Joana Julie Scheppe </a:t>
            </a:r>
            <a:r>
              <a:rPr lang="en-US" sz="2499" dirty="0" err="1">
                <a:latin typeface="Open Sans Light"/>
              </a:rPr>
              <a:t>Wirtschaftspsychologin</a:t>
            </a:r>
            <a:r>
              <a:rPr lang="en-US" sz="2499" dirty="0">
                <a:latin typeface="Open Sans Light"/>
              </a:rPr>
              <a:t> M.Sc. </a:t>
            </a:r>
            <a:r>
              <a:rPr lang="en-US" sz="2499" dirty="0" err="1">
                <a:latin typeface="Open Sans Light"/>
              </a:rPr>
              <a:t>joanajulie.scheppe@hft-stuttgart.de</a:t>
            </a:r>
            <a:endParaRPr lang="en-US" sz="2499" dirty="0">
              <a:latin typeface="Open Sans Light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9DF51162-12A1-EFD6-0FE5-7AE1CA9A18B0}"/>
              </a:ext>
            </a:extLst>
          </p:cNvPr>
          <p:cNvSpPr/>
          <p:nvPr/>
        </p:nvSpPr>
        <p:spPr>
          <a:xfrm>
            <a:off x="0" y="-209883"/>
            <a:ext cx="18288000" cy="5110779"/>
          </a:xfrm>
          <a:custGeom>
            <a:avLst/>
            <a:gdLst/>
            <a:ahLst/>
            <a:cxnLst/>
            <a:rect l="l" t="t" r="r" b="b"/>
            <a:pathLst>
              <a:path w="18288000" h="5110779">
                <a:moveTo>
                  <a:pt x="0" y="0"/>
                </a:moveTo>
                <a:lnTo>
                  <a:pt x="18288000" y="0"/>
                </a:lnTo>
                <a:lnTo>
                  <a:pt x="18288000" y="5110779"/>
                </a:lnTo>
                <a:lnTo>
                  <a:pt x="0" y="5110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1213" b="-37341"/>
            </a:stretch>
          </a:blipFill>
        </p:spPr>
      </p:sp>
      <p:grpSp>
        <p:nvGrpSpPr>
          <p:cNvPr id="9" name="Group 7">
            <a:extLst>
              <a:ext uri="{FF2B5EF4-FFF2-40B4-BE49-F238E27FC236}">
                <a16:creationId xmlns:a16="http://schemas.microsoft.com/office/drawing/2014/main" id="{E1F12546-47AC-012D-CB7A-2F4749F355F9}"/>
              </a:ext>
            </a:extLst>
          </p:cNvPr>
          <p:cNvGrpSpPr>
            <a:grpSpLocks noChangeAspect="1"/>
          </p:cNvGrpSpPr>
          <p:nvPr/>
        </p:nvGrpSpPr>
        <p:grpSpPr>
          <a:xfrm>
            <a:off x="10035478" y="7595974"/>
            <a:ext cx="1571307" cy="1571300"/>
            <a:chOff x="0" y="0"/>
            <a:chExt cx="6350000" cy="6349975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CB52C361-0D6D-6B42-2E48-DF0C3E2F7FE8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45170" t="-14051" r="-44881" b="-12650"/>
              </a:stretch>
            </a:blipFill>
          </p:spPr>
        </p:sp>
      </p:grpSp>
      <p:sp>
        <p:nvSpPr>
          <p:cNvPr id="11" name="TextBox 9">
            <a:extLst>
              <a:ext uri="{FF2B5EF4-FFF2-40B4-BE49-F238E27FC236}">
                <a16:creationId xmlns:a16="http://schemas.microsoft.com/office/drawing/2014/main" id="{F51D6881-002A-60CA-2167-9971825E3F25}"/>
              </a:ext>
            </a:extLst>
          </p:cNvPr>
          <p:cNvSpPr txBox="1"/>
          <p:nvPr/>
        </p:nvSpPr>
        <p:spPr>
          <a:xfrm>
            <a:off x="12099946" y="7708524"/>
            <a:ext cx="8743588" cy="1317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dirty="0">
                <a:latin typeface="Open Sans Bold"/>
              </a:rPr>
              <a:t>Klara </a:t>
            </a:r>
            <a:r>
              <a:rPr lang="en-US" sz="2499" dirty="0" err="1">
                <a:latin typeface="Open Sans Bold"/>
              </a:rPr>
              <a:t>Ehrmann</a:t>
            </a:r>
            <a:endParaRPr lang="en-US" sz="2499" dirty="0">
              <a:latin typeface="Open Sans Bold"/>
            </a:endParaRPr>
          </a:p>
          <a:p>
            <a:pPr>
              <a:lnSpc>
                <a:spcPts val="3499"/>
              </a:lnSpc>
            </a:pPr>
            <a:r>
              <a:rPr lang="en-US" sz="2499" dirty="0" err="1">
                <a:latin typeface="Open Sans Light"/>
              </a:rPr>
              <a:t>Wirtschaftspsychologin</a:t>
            </a:r>
            <a:r>
              <a:rPr lang="en-US" sz="2499" dirty="0">
                <a:latin typeface="Open Sans Light"/>
              </a:rPr>
              <a:t> M.Sc.</a:t>
            </a:r>
          </a:p>
          <a:p>
            <a:pPr>
              <a:lnSpc>
                <a:spcPts val="3499"/>
              </a:lnSpc>
            </a:pPr>
            <a:r>
              <a:rPr lang="en-US" sz="2499" dirty="0">
                <a:latin typeface="Open Sans Light"/>
              </a:rPr>
              <a:t>02ehkl1mwp@hft-stuttgart.de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96746" y="5410534"/>
            <a:ext cx="9094508" cy="3540328"/>
          </a:xfrm>
          <a:custGeom>
            <a:avLst/>
            <a:gdLst/>
            <a:ahLst/>
            <a:cxnLst/>
            <a:rect l="l" t="t" r="r" b="b"/>
            <a:pathLst>
              <a:path w="9094508" h="3540328">
                <a:moveTo>
                  <a:pt x="0" y="0"/>
                </a:moveTo>
                <a:lnTo>
                  <a:pt x="9094508" y="0"/>
                </a:lnTo>
                <a:lnTo>
                  <a:pt x="9094508" y="3540328"/>
                </a:lnTo>
                <a:lnTo>
                  <a:pt x="0" y="35403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246956" y="6742281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0" y="0"/>
                </a:moveTo>
                <a:lnTo>
                  <a:pt x="609600" y="0"/>
                </a:lnTo>
                <a:lnTo>
                  <a:pt x="60960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607969" y="7688113"/>
            <a:ext cx="1671237" cy="699649"/>
            <a:chOff x="0" y="0"/>
            <a:chExt cx="1671244" cy="699643"/>
          </a:xfrm>
        </p:grpSpPr>
        <p:sp>
          <p:nvSpPr>
            <p:cNvPr id="5" name="Freeform 5"/>
            <p:cNvSpPr/>
            <p:nvPr/>
          </p:nvSpPr>
          <p:spPr>
            <a:xfrm>
              <a:off x="63754" y="75819"/>
              <a:ext cx="1537081" cy="560324"/>
            </a:xfrm>
            <a:custGeom>
              <a:avLst/>
              <a:gdLst/>
              <a:ahLst/>
              <a:cxnLst/>
              <a:rect l="l" t="t" r="r" b="b"/>
              <a:pathLst>
                <a:path w="1537081" h="560324">
                  <a:moveTo>
                    <a:pt x="774446" y="43815"/>
                  </a:moveTo>
                  <a:cubicBezTo>
                    <a:pt x="814705" y="43815"/>
                    <a:pt x="849630" y="66421"/>
                    <a:pt x="879475" y="111760"/>
                  </a:cubicBezTo>
                  <a:cubicBezTo>
                    <a:pt x="912622" y="175641"/>
                    <a:pt x="917067" y="242316"/>
                    <a:pt x="892810" y="311785"/>
                  </a:cubicBezTo>
                  <a:cubicBezTo>
                    <a:pt x="885952" y="326898"/>
                    <a:pt x="878332" y="341249"/>
                    <a:pt x="869950" y="354584"/>
                  </a:cubicBezTo>
                  <a:cubicBezTo>
                    <a:pt x="794004" y="329057"/>
                    <a:pt x="740156" y="292481"/>
                    <a:pt x="708533" y="244475"/>
                  </a:cubicBezTo>
                  <a:cubicBezTo>
                    <a:pt x="689610" y="208534"/>
                    <a:pt x="682879" y="166243"/>
                    <a:pt x="688213" y="117602"/>
                  </a:cubicBezTo>
                  <a:cubicBezTo>
                    <a:pt x="694690" y="80518"/>
                    <a:pt x="712343" y="57531"/>
                    <a:pt x="741426" y="48641"/>
                  </a:cubicBezTo>
                  <a:cubicBezTo>
                    <a:pt x="752856" y="45466"/>
                    <a:pt x="763778" y="43815"/>
                    <a:pt x="774446" y="43815"/>
                  </a:cubicBezTo>
                  <a:close/>
                  <a:moveTo>
                    <a:pt x="774954" y="0"/>
                  </a:moveTo>
                  <a:cubicBezTo>
                    <a:pt x="759968" y="0"/>
                    <a:pt x="744347" y="2032"/>
                    <a:pt x="727964" y="6096"/>
                  </a:cubicBezTo>
                  <a:cubicBezTo>
                    <a:pt x="686054" y="21082"/>
                    <a:pt x="659130" y="50673"/>
                    <a:pt x="647192" y="94869"/>
                  </a:cubicBezTo>
                  <a:cubicBezTo>
                    <a:pt x="635762" y="139700"/>
                    <a:pt x="639445" y="190881"/>
                    <a:pt x="658368" y="248285"/>
                  </a:cubicBezTo>
                  <a:cubicBezTo>
                    <a:pt x="688086" y="310642"/>
                    <a:pt x="749046" y="358902"/>
                    <a:pt x="841375" y="393319"/>
                  </a:cubicBezTo>
                  <a:cubicBezTo>
                    <a:pt x="777367" y="467360"/>
                    <a:pt x="680720" y="507238"/>
                    <a:pt x="551561" y="512953"/>
                  </a:cubicBezTo>
                  <a:cubicBezTo>
                    <a:pt x="540893" y="513461"/>
                    <a:pt x="530225" y="513715"/>
                    <a:pt x="519557" y="513715"/>
                  </a:cubicBezTo>
                  <a:cubicBezTo>
                    <a:pt x="430022" y="513715"/>
                    <a:pt x="342392" y="495046"/>
                    <a:pt x="256921" y="457708"/>
                  </a:cubicBezTo>
                  <a:cubicBezTo>
                    <a:pt x="182499" y="425450"/>
                    <a:pt x="101727" y="364236"/>
                    <a:pt x="14732" y="273812"/>
                  </a:cubicBezTo>
                  <a:lnTo>
                    <a:pt x="7239" y="266827"/>
                  </a:lnTo>
                  <a:lnTo>
                    <a:pt x="7239" y="266827"/>
                  </a:lnTo>
                  <a:lnTo>
                    <a:pt x="7239" y="266827"/>
                  </a:lnTo>
                  <a:cubicBezTo>
                    <a:pt x="11303" y="271780"/>
                    <a:pt x="13335" y="276098"/>
                    <a:pt x="13462" y="279908"/>
                  </a:cubicBezTo>
                  <a:lnTo>
                    <a:pt x="0" y="311785"/>
                  </a:lnTo>
                  <a:lnTo>
                    <a:pt x="762" y="322199"/>
                  </a:lnTo>
                  <a:lnTo>
                    <a:pt x="4191" y="331089"/>
                  </a:lnTo>
                  <a:cubicBezTo>
                    <a:pt x="9525" y="343408"/>
                    <a:pt x="15367" y="352171"/>
                    <a:pt x="21463" y="357632"/>
                  </a:cubicBezTo>
                  <a:cubicBezTo>
                    <a:pt x="53340" y="391033"/>
                    <a:pt x="103505" y="427990"/>
                    <a:pt x="172212" y="468503"/>
                  </a:cubicBezTo>
                  <a:cubicBezTo>
                    <a:pt x="274447" y="528955"/>
                    <a:pt x="396621" y="559562"/>
                    <a:pt x="538734" y="560324"/>
                  </a:cubicBezTo>
                  <a:cubicBezTo>
                    <a:pt x="635254" y="558165"/>
                    <a:pt x="721868" y="534543"/>
                    <a:pt x="798576" y="489331"/>
                  </a:cubicBezTo>
                  <a:cubicBezTo>
                    <a:pt x="833374" y="467487"/>
                    <a:pt x="863219" y="440563"/>
                    <a:pt x="887984" y="408559"/>
                  </a:cubicBezTo>
                  <a:cubicBezTo>
                    <a:pt x="892429" y="409829"/>
                    <a:pt x="896874" y="411099"/>
                    <a:pt x="901446" y="412369"/>
                  </a:cubicBezTo>
                  <a:cubicBezTo>
                    <a:pt x="960120" y="426466"/>
                    <a:pt x="1015492" y="433451"/>
                    <a:pt x="1067435" y="433451"/>
                  </a:cubicBezTo>
                  <a:cubicBezTo>
                    <a:pt x="1127506" y="433451"/>
                    <a:pt x="1183005" y="424053"/>
                    <a:pt x="1234186" y="405384"/>
                  </a:cubicBezTo>
                  <a:cubicBezTo>
                    <a:pt x="1317498" y="377952"/>
                    <a:pt x="1391412" y="343154"/>
                    <a:pt x="1455801" y="301117"/>
                  </a:cubicBezTo>
                  <a:cubicBezTo>
                    <a:pt x="1488313" y="279019"/>
                    <a:pt x="1513840" y="258699"/>
                    <a:pt x="1532382" y="240411"/>
                  </a:cubicBezTo>
                  <a:cubicBezTo>
                    <a:pt x="1537081" y="235712"/>
                    <a:pt x="1535303" y="227330"/>
                    <a:pt x="1527175" y="215138"/>
                  </a:cubicBezTo>
                  <a:cubicBezTo>
                    <a:pt x="1518793" y="208280"/>
                    <a:pt x="1511173" y="204851"/>
                    <a:pt x="1504442" y="204851"/>
                  </a:cubicBezTo>
                  <a:cubicBezTo>
                    <a:pt x="1501648" y="204851"/>
                    <a:pt x="1499108" y="205486"/>
                    <a:pt x="1496568" y="206629"/>
                  </a:cubicBezTo>
                  <a:lnTo>
                    <a:pt x="1473835" y="219710"/>
                  </a:lnTo>
                  <a:lnTo>
                    <a:pt x="1370711" y="286512"/>
                  </a:lnTo>
                  <a:lnTo>
                    <a:pt x="1310767" y="320675"/>
                  </a:lnTo>
                  <a:cubicBezTo>
                    <a:pt x="1264920" y="344297"/>
                    <a:pt x="1221740" y="361315"/>
                    <a:pt x="1181227" y="371602"/>
                  </a:cubicBezTo>
                  <a:cubicBezTo>
                    <a:pt x="1141095" y="381762"/>
                    <a:pt x="1100074" y="386842"/>
                    <a:pt x="1058291" y="386842"/>
                  </a:cubicBezTo>
                  <a:cubicBezTo>
                    <a:pt x="1019175" y="386842"/>
                    <a:pt x="979424" y="382397"/>
                    <a:pt x="938911" y="373507"/>
                  </a:cubicBezTo>
                  <a:cubicBezTo>
                    <a:pt x="930783" y="371729"/>
                    <a:pt x="922909" y="369951"/>
                    <a:pt x="915162" y="367919"/>
                  </a:cubicBezTo>
                  <a:cubicBezTo>
                    <a:pt x="924306" y="351917"/>
                    <a:pt x="932561" y="335026"/>
                    <a:pt x="939673" y="317119"/>
                  </a:cubicBezTo>
                  <a:cubicBezTo>
                    <a:pt x="964819" y="231140"/>
                    <a:pt x="955167" y="150876"/>
                    <a:pt x="910717" y="76327"/>
                  </a:cubicBezTo>
                  <a:cubicBezTo>
                    <a:pt x="873506" y="25527"/>
                    <a:pt x="828167" y="127"/>
                    <a:pt x="774827" y="12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324229" y="279781"/>
              <a:ext cx="283718" cy="254254"/>
            </a:xfrm>
            <a:custGeom>
              <a:avLst/>
              <a:gdLst/>
              <a:ahLst/>
              <a:cxnLst/>
              <a:rect l="l" t="t" r="r" b="b"/>
              <a:pathLst>
                <a:path w="283718" h="254254">
                  <a:moveTo>
                    <a:pt x="246634" y="32131"/>
                  </a:moveTo>
                  <a:lnTo>
                    <a:pt x="248539" y="35052"/>
                  </a:lnTo>
                  <a:lnTo>
                    <a:pt x="247269" y="33655"/>
                  </a:lnTo>
                  <a:lnTo>
                    <a:pt x="246634" y="32131"/>
                  </a:lnTo>
                  <a:close/>
                  <a:moveTo>
                    <a:pt x="256413" y="127"/>
                  </a:moveTo>
                  <a:lnTo>
                    <a:pt x="238379" y="889"/>
                  </a:lnTo>
                  <a:lnTo>
                    <a:pt x="236982" y="1143"/>
                  </a:lnTo>
                  <a:cubicBezTo>
                    <a:pt x="224155" y="3937"/>
                    <a:pt x="150749" y="11557"/>
                    <a:pt x="17018" y="24130"/>
                  </a:cubicBezTo>
                  <a:cubicBezTo>
                    <a:pt x="15240" y="24257"/>
                    <a:pt x="13462" y="24765"/>
                    <a:pt x="4318" y="28321"/>
                  </a:cubicBezTo>
                  <a:lnTo>
                    <a:pt x="0" y="44704"/>
                  </a:lnTo>
                  <a:cubicBezTo>
                    <a:pt x="889" y="54483"/>
                    <a:pt x="9144" y="61722"/>
                    <a:pt x="18796" y="61722"/>
                  </a:cubicBezTo>
                  <a:cubicBezTo>
                    <a:pt x="19431" y="61722"/>
                    <a:pt x="19939" y="61722"/>
                    <a:pt x="20574" y="61595"/>
                  </a:cubicBezTo>
                  <a:cubicBezTo>
                    <a:pt x="130302" y="51308"/>
                    <a:pt x="200279" y="44069"/>
                    <a:pt x="230378" y="40132"/>
                  </a:cubicBezTo>
                  <a:lnTo>
                    <a:pt x="230378" y="40132"/>
                  </a:lnTo>
                  <a:lnTo>
                    <a:pt x="230378" y="40132"/>
                  </a:lnTo>
                  <a:cubicBezTo>
                    <a:pt x="218948" y="56007"/>
                    <a:pt x="200787" y="81407"/>
                    <a:pt x="175641" y="116840"/>
                  </a:cubicBezTo>
                  <a:lnTo>
                    <a:pt x="175260" y="117475"/>
                  </a:lnTo>
                  <a:lnTo>
                    <a:pt x="175260" y="117475"/>
                  </a:lnTo>
                  <a:lnTo>
                    <a:pt x="175260" y="117475"/>
                  </a:lnTo>
                  <a:cubicBezTo>
                    <a:pt x="171577" y="123063"/>
                    <a:pt x="147955" y="150368"/>
                    <a:pt x="104267" y="199517"/>
                  </a:cubicBezTo>
                  <a:cubicBezTo>
                    <a:pt x="104140" y="199771"/>
                    <a:pt x="103886" y="199898"/>
                    <a:pt x="103759" y="200152"/>
                  </a:cubicBezTo>
                  <a:lnTo>
                    <a:pt x="85598" y="224409"/>
                  </a:lnTo>
                  <a:cubicBezTo>
                    <a:pt x="79756" y="233045"/>
                    <a:pt x="82042" y="244729"/>
                    <a:pt x="96012" y="254254"/>
                  </a:cubicBezTo>
                  <a:lnTo>
                    <a:pt x="108077" y="252603"/>
                  </a:lnTo>
                  <a:cubicBezTo>
                    <a:pt x="111506" y="251206"/>
                    <a:pt x="114554" y="248920"/>
                    <a:pt x="116840" y="245618"/>
                  </a:cubicBezTo>
                  <a:lnTo>
                    <a:pt x="132842" y="224282"/>
                  </a:lnTo>
                  <a:lnTo>
                    <a:pt x="132842" y="224282"/>
                  </a:lnTo>
                  <a:cubicBezTo>
                    <a:pt x="177419" y="174117"/>
                    <a:pt x="201930" y="145415"/>
                    <a:pt x="206629" y="138430"/>
                  </a:cubicBezTo>
                  <a:lnTo>
                    <a:pt x="206756" y="138176"/>
                  </a:lnTo>
                  <a:lnTo>
                    <a:pt x="207010" y="137795"/>
                  </a:lnTo>
                  <a:lnTo>
                    <a:pt x="207010" y="137795"/>
                  </a:lnTo>
                  <a:cubicBezTo>
                    <a:pt x="246888" y="81534"/>
                    <a:pt x="268859" y="50927"/>
                    <a:pt x="273050" y="45720"/>
                  </a:cubicBezTo>
                  <a:lnTo>
                    <a:pt x="273812" y="44958"/>
                  </a:lnTo>
                  <a:lnTo>
                    <a:pt x="275082" y="43307"/>
                  </a:lnTo>
                  <a:cubicBezTo>
                    <a:pt x="277241" y="40132"/>
                    <a:pt x="278765" y="37465"/>
                    <a:pt x="283718" y="26924"/>
                  </a:cubicBezTo>
                  <a:lnTo>
                    <a:pt x="279908" y="13716"/>
                  </a:lnTo>
                  <a:lnTo>
                    <a:pt x="279908" y="13716"/>
                  </a:lnTo>
                  <a:cubicBezTo>
                    <a:pt x="276733" y="7239"/>
                    <a:pt x="270764" y="3048"/>
                    <a:pt x="25654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9183548" y="5881430"/>
            <a:ext cx="736406" cy="765172"/>
          </a:xfrm>
          <a:custGeom>
            <a:avLst/>
            <a:gdLst/>
            <a:ahLst/>
            <a:cxnLst/>
            <a:rect l="l" t="t" r="r" b="b"/>
            <a:pathLst>
              <a:path w="736406" h="765172">
                <a:moveTo>
                  <a:pt x="0" y="0"/>
                </a:moveTo>
                <a:lnTo>
                  <a:pt x="736406" y="0"/>
                </a:lnTo>
                <a:lnTo>
                  <a:pt x="736406" y="765172"/>
                </a:lnTo>
                <a:lnTo>
                  <a:pt x="0" y="7651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138220" y="6881384"/>
            <a:ext cx="2300697" cy="299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0"/>
              </a:lnSpc>
            </a:pPr>
            <a:r>
              <a:rPr lang="de-DE" sz="1778">
                <a:solidFill>
                  <a:srgbClr val="000000"/>
                </a:solidFill>
                <a:latin typeface="Open Sans Light"/>
              </a:rPr>
              <a:t>@resilienz_im_studium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138220" y="7647956"/>
            <a:ext cx="2300697" cy="299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0"/>
              </a:lnSpc>
            </a:pPr>
            <a:r>
              <a:rPr lang="de-DE" sz="1778">
                <a:solidFill>
                  <a:srgbClr val="000000"/>
                </a:solidFill>
                <a:latin typeface="Open Sans Light"/>
              </a:rPr>
              <a:t>@resilienz_im_studium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38220" y="6099419"/>
            <a:ext cx="2372287" cy="299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0"/>
              </a:lnSpc>
            </a:pPr>
            <a:r>
              <a:rPr lang="de-DE" sz="1778">
                <a:solidFill>
                  <a:srgbClr val="000000"/>
                </a:solidFill>
                <a:latin typeface="Open Sans Light"/>
              </a:rPr>
              <a:t>resilienz-im-studium.de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962420" y="6340983"/>
            <a:ext cx="3779749" cy="1063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de-DE" sz="2499">
                <a:latin typeface="Open Sans Light"/>
              </a:rPr>
              <a:t>WEITERE INHALTE GIBT </a:t>
            </a:r>
          </a:p>
          <a:p>
            <a:pPr algn="ctr">
              <a:lnSpc>
                <a:spcPts val="4200"/>
              </a:lnSpc>
            </a:pPr>
            <a:r>
              <a:rPr lang="de-DE" sz="2499">
                <a:latin typeface="Open Sans Light"/>
              </a:rPr>
              <a:t>ES HIER</a:t>
            </a: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485CDBFB-2FAD-6526-97DB-5034391357DF}"/>
              </a:ext>
            </a:extLst>
          </p:cNvPr>
          <p:cNvSpPr/>
          <p:nvPr/>
        </p:nvSpPr>
        <p:spPr>
          <a:xfrm>
            <a:off x="0" y="-209883"/>
            <a:ext cx="18288000" cy="5110779"/>
          </a:xfrm>
          <a:custGeom>
            <a:avLst/>
            <a:gdLst/>
            <a:ahLst/>
            <a:cxnLst/>
            <a:rect l="l" t="t" r="r" b="b"/>
            <a:pathLst>
              <a:path w="18288000" h="5110779">
                <a:moveTo>
                  <a:pt x="0" y="0"/>
                </a:moveTo>
                <a:lnTo>
                  <a:pt x="18288000" y="0"/>
                </a:lnTo>
                <a:lnTo>
                  <a:pt x="18288000" y="5110779"/>
                </a:lnTo>
                <a:lnTo>
                  <a:pt x="0" y="5110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1213" b="-37341"/>
            </a:stretch>
          </a:blipFill>
        </p:spPr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5259505"/>
            <a:ext cx="3009900" cy="264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 dirty="0" err="1">
                <a:solidFill>
                  <a:srgbClr val="000000"/>
                </a:solidFill>
                <a:latin typeface="Open Sans Bold"/>
              </a:rPr>
              <a:t>Literaturangaben</a:t>
            </a:r>
            <a:endParaRPr lang="en-US" sz="1599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5753100"/>
            <a:ext cx="16584358" cy="2357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de-DE" sz="1200" spc="1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Engelmann, B. &amp; </a:t>
            </a:r>
            <a:r>
              <a:rPr lang="de-DE" sz="1200" spc="12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Loffing</a:t>
            </a:r>
            <a:r>
              <a:rPr lang="de-DE" sz="1200" spc="1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D. (2023), Mini-Handbuch. Resilienz-Coaching. Beltz</a:t>
            </a:r>
          </a:p>
          <a:p>
            <a:pPr>
              <a:lnSpc>
                <a:spcPts val="2800"/>
              </a:lnSpc>
            </a:pPr>
            <a:r>
              <a:rPr lang="de-DE" sz="1200" spc="12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Gerrig</a:t>
            </a:r>
            <a:r>
              <a:rPr lang="de-DE" sz="1200" spc="1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R.J. &amp; Zimbardo, P.G. (2015). Psychologie (20. Aufl.). München: Pearson Studium, S. 473ff</a:t>
            </a:r>
          </a:p>
          <a:p>
            <a:pPr>
              <a:lnSpc>
                <a:spcPts val="2800"/>
              </a:lnSpc>
            </a:pPr>
            <a:r>
              <a:rPr lang="de-DE" sz="1200" spc="1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Heller, J. (2023). Resilienz für Unternehmen. https://</a:t>
            </a:r>
            <a:r>
              <a:rPr lang="de-DE" sz="1200" spc="12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juttaheller.de</a:t>
            </a:r>
            <a:r>
              <a:rPr lang="de-DE" sz="1200" spc="1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de-DE" sz="1200" spc="12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resilienz</a:t>
            </a:r>
            <a:r>
              <a:rPr lang="de-DE" sz="1200" spc="1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de-DE" sz="1200" spc="12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resilienz-abc</a:t>
            </a:r>
            <a:r>
              <a:rPr lang="de-DE" sz="1200" spc="1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/stress/</a:t>
            </a:r>
          </a:p>
          <a:p>
            <a:pPr>
              <a:lnSpc>
                <a:spcPts val="2800"/>
              </a:lnSpc>
            </a:pPr>
            <a:r>
              <a:rPr lang="de-DE" sz="1200" spc="12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Kabat</a:t>
            </a:r>
            <a:r>
              <a:rPr lang="de-DE" sz="1200" spc="1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-Zinn, J. (2001). </a:t>
            </a:r>
            <a:r>
              <a:rPr lang="de-DE" sz="1200" spc="12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Mindfulness</a:t>
            </a:r>
            <a:r>
              <a:rPr lang="de-DE" sz="1200" spc="1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spc="12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meditation</a:t>
            </a:r>
            <a:r>
              <a:rPr lang="de-DE" sz="1200" spc="1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spc="12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de-DE" sz="1200" spc="1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spc="12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everyday</a:t>
            </a:r>
            <a:r>
              <a:rPr lang="de-DE" sz="1200" spc="1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spc="12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</a:t>
            </a:r>
            <a:r>
              <a:rPr lang="de-DE" sz="1200" spc="1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de-DE" sz="1200" spc="12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Piatkus</a:t>
            </a:r>
            <a:r>
              <a:rPr lang="de-DE" sz="1200" spc="1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Books. </a:t>
            </a:r>
          </a:p>
          <a:p>
            <a:pPr>
              <a:lnSpc>
                <a:spcPts val="2800"/>
              </a:lnSpc>
            </a:pPr>
            <a:r>
              <a:rPr lang="de-DE" sz="1200" spc="12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Schmidkonz</a:t>
            </a:r>
            <a:r>
              <a:rPr lang="de-DE" sz="1200" spc="1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C. (2021). Quick Guide </a:t>
            </a:r>
            <a:r>
              <a:rPr lang="de-DE" sz="1200" spc="12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Glück</a:t>
            </a:r>
            <a:r>
              <a:rPr lang="de-DE" sz="1200" spc="1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im Arbeitsleben: Wie der Arbeitsalltag in Unternehmen </a:t>
            </a:r>
            <a:r>
              <a:rPr lang="de-DE" sz="1200" spc="12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gesünder</a:t>
            </a:r>
            <a:r>
              <a:rPr lang="de-DE" sz="1200" spc="1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de-DE" sz="1200" spc="12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glücklicher</a:t>
            </a:r>
            <a:r>
              <a:rPr lang="de-DE" sz="1200" spc="1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und erfolgreicher gestaltet werden kann. Springer: Berlin Heidelberg</a:t>
            </a:r>
          </a:p>
          <a:p>
            <a:pPr>
              <a:lnSpc>
                <a:spcPts val="2800"/>
              </a:lnSpc>
            </a:pPr>
            <a:r>
              <a:rPr lang="de-DE" sz="1200" spc="12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Zitzer</a:t>
            </a:r>
            <a:r>
              <a:rPr lang="de-DE" sz="1200" spc="1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B. (</a:t>
            </a:r>
            <a:r>
              <a:rPr lang="de-DE" sz="1200" spc="12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o.D</a:t>
            </a:r>
            <a:r>
              <a:rPr lang="de-DE" sz="1200" spc="1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.) Persönliche Werte – eine alphabetische Liste. </a:t>
            </a:r>
            <a:r>
              <a:rPr lang="de-DE" sz="1200" spc="1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https://bernardzitzer.com/de/liste-persoenliche-werte/</a:t>
            </a:r>
            <a:endParaRPr lang="de-DE" sz="1200" spc="12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>
              <a:lnSpc>
                <a:spcPts val="1650"/>
              </a:lnSpc>
            </a:pPr>
            <a:endParaRPr lang="en-US" sz="1200" spc="12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2F32C451-FDAD-40FC-1AF5-6679F424B977}"/>
              </a:ext>
            </a:extLst>
          </p:cNvPr>
          <p:cNvSpPr/>
          <p:nvPr/>
        </p:nvSpPr>
        <p:spPr>
          <a:xfrm>
            <a:off x="0" y="-209883"/>
            <a:ext cx="18288000" cy="5110779"/>
          </a:xfrm>
          <a:custGeom>
            <a:avLst/>
            <a:gdLst/>
            <a:ahLst/>
            <a:cxnLst/>
            <a:rect l="l" t="t" r="r" b="b"/>
            <a:pathLst>
              <a:path w="18288000" h="5110779">
                <a:moveTo>
                  <a:pt x="0" y="0"/>
                </a:moveTo>
                <a:lnTo>
                  <a:pt x="18288000" y="0"/>
                </a:lnTo>
                <a:lnTo>
                  <a:pt x="18288000" y="5110779"/>
                </a:lnTo>
                <a:lnTo>
                  <a:pt x="0" y="51107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1213" b="-37341"/>
            </a:stretch>
          </a:blipFill>
        </p:spPr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5B0B9A07-B6E9-FF49-88FD-058D4AB74BAF}"/>
              </a:ext>
            </a:extLst>
          </p:cNvPr>
          <p:cNvSpPr txBox="1"/>
          <p:nvPr/>
        </p:nvSpPr>
        <p:spPr>
          <a:xfrm>
            <a:off x="1028700" y="8339832"/>
            <a:ext cx="1333500" cy="264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 dirty="0" err="1">
                <a:solidFill>
                  <a:srgbClr val="000000"/>
                </a:solidFill>
                <a:latin typeface="Open Sans Bold"/>
              </a:rPr>
              <a:t>Bildquellen</a:t>
            </a:r>
            <a:endParaRPr lang="en-US" sz="1599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F9B906B-9BBD-FD70-6E96-40C889364406}"/>
              </a:ext>
            </a:extLst>
          </p:cNvPr>
          <p:cNvSpPr txBox="1"/>
          <p:nvPr/>
        </p:nvSpPr>
        <p:spPr>
          <a:xfrm>
            <a:off x="1028700" y="8833427"/>
            <a:ext cx="16584358" cy="102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de-DE" sz="1200" spc="1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Alle Bilder lizenzfrei über…</a:t>
            </a:r>
          </a:p>
          <a:p>
            <a:pPr>
              <a:lnSpc>
                <a:spcPts val="2800"/>
              </a:lnSpc>
            </a:pPr>
            <a:r>
              <a:rPr lang="de-DE" sz="1200" spc="12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www.canva.com</a:t>
            </a:r>
            <a:endParaRPr lang="de-DE" sz="1200" spc="12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2800"/>
              </a:lnSpc>
            </a:pPr>
            <a:r>
              <a:rPr lang="de-DE" sz="1200" spc="12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www.pexels.com</a:t>
            </a:r>
            <a:r>
              <a:rPr lang="de-DE" sz="1200" spc="1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/de-de/@</a:t>
            </a:r>
            <a:r>
              <a:rPr lang="de-DE" sz="1200" spc="12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cottonbro</a:t>
            </a:r>
            <a:r>
              <a:rPr lang="de-DE" sz="1200" spc="1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endParaRPr lang="en-US" sz="1200" spc="12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0638082" y="-63503"/>
            <a:ext cx="4235968" cy="4761547"/>
          </a:xfrm>
          <a:custGeom>
            <a:avLst/>
            <a:gdLst/>
            <a:ahLst/>
            <a:cxnLst/>
            <a:rect l="l" t="t" r="r" b="b"/>
            <a:pathLst>
              <a:path w="4235968" h="4761547">
                <a:moveTo>
                  <a:pt x="0" y="0"/>
                </a:moveTo>
                <a:lnTo>
                  <a:pt x="4235968" y="0"/>
                </a:lnTo>
                <a:lnTo>
                  <a:pt x="4235968" y="4761547"/>
                </a:lnTo>
                <a:lnTo>
                  <a:pt x="0" y="4761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3255390"/>
            <a:ext cx="9536825" cy="1916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50"/>
              </a:lnSpc>
            </a:pPr>
            <a:r>
              <a:rPr lang="de-DE" sz="2700" b="1" dirty="0">
                <a:solidFill>
                  <a:srgbClr val="000000"/>
                </a:solidFill>
                <a:latin typeface="Open Sans Light"/>
              </a:rPr>
              <a:t>Lernziele</a:t>
            </a:r>
          </a:p>
          <a:p>
            <a:pPr marL="457200" indent="-457200" algn="l">
              <a:lnSpc>
                <a:spcPts val="3750"/>
              </a:lnSpc>
              <a:buFont typeface="Arial" panose="020B0604020202020204" pitchFamily="34" charset="0"/>
              <a:buChar char="•"/>
            </a:pPr>
            <a:r>
              <a:rPr lang="de-DE" sz="2700" dirty="0">
                <a:solidFill>
                  <a:srgbClr val="000000"/>
                </a:solidFill>
                <a:latin typeface="Open Sans Light"/>
              </a:rPr>
              <a:t>Kennenlernen der </a:t>
            </a:r>
            <a:r>
              <a:rPr lang="de-DE" sz="2700" dirty="0" err="1">
                <a:solidFill>
                  <a:srgbClr val="000000"/>
                </a:solidFill>
                <a:latin typeface="Open Sans Light"/>
              </a:rPr>
              <a:t>Resilienzschlüssel</a:t>
            </a:r>
            <a:endParaRPr lang="de-DE" sz="2700" dirty="0">
              <a:solidFill>
                <a:srgbClr val="000000"/>
              </a:solidFill>
              <a:latin typeface="Open Sans Light"/>
            </a:endParaRPr>
          </a:p>
          <a:p>
            <a:pPr marL="457200" indent="-457200" algn="l">
              <a:lnSpc>
                <a:spcPts val="3750"/>
              </a:lnSpc>
              <a:buFont typeface="Arial" panose="020B0604020202020204" pitchFamily="34" charset="0"/>
              <a:buChar char="•"/>
            </a:pPr>
            <a:r>
              <a:rPr lang="de-DE" sz="2700" dirty="0">
                <a:solidFill>
                  <a:srgbClr val="000000"/>
                </a:solidFill>
                <a:latin typeface="Open Sans Light"/>
              </a:rPr>
              <a:t>Praktische Übungen und Methoden zur Stärkung der </a:t>
            </a:r>
            <a:r>
              <a:rPr lang="de-DE" sz="2700" dirty="0" err="1">
                <a:solidFill>
                  <a:srgbClr val="000000"/>
                </a:solidFill>
                <a:latin typeface="Open Sans Light"/>
              </a:rPr>
              <a:t>Resilienzfähigkeit</a:t>
            </a:r>
            <a:r>
              <a:rPr lang="de-DE" sz="2700" dirty="0">
                <a:solidFill>
                  <a:srgbClr val="000000"/>
                </a:solidFill>
                <a:latin typeface="Open Sans Light"/>
              </a:rPr>
              <a:t> im Studienalltag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91D4E751-D50B-FDEC-05F9-9B3F276547D4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en-US" sz="7000" dirty="0" err="1">
                <a:solidFill>
                  <a:srgbClr val="444A72"/>
                </a:solidFill>
                <a:latin typeface="Open Sans Bold"/>
              </a:rPr>
              <a:t>Resilienz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DA5E9B7B-5933-1518-9880-B51FB8E75C81}"/>
              </a:ext>
            </a:extLst>
          </p:cNvPr>
          <p:cNvSpPr txBox="1"/>
          <p:nvPr/>
        </p:nvSpPr>
        <p:spPr>
          <a:xfrm>
            <a:off x="1028700" y="727195"/>
            <a:ext cx="10020302" cy="38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spc="459" dirty="0">
                <a:solidFill>
                  <a:srgbClr val="444A72"/>
                </a:solidFill>
                <a:latin typeface="Open Sans"/>
              </a:rPr>
              <a:t>MODUL 2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922F1E9C-277A-59FC-0AA3-7F76986436E2}"/>
              </a:ext>
            </a:extLst>
          </p:cNvPr>
          <p:cNvSpPr txBox="1"/>
          <p:nvPr/>
        </p:nvSpPr>
        <p:spPr>
          <a:xfrm>
            <a:off x="1028699" y="5624203"/>
            <a:ext cx="9536825" cy="1429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50"/>
              </a:lnSpc>
            </a:pPr>
            <a:r>
              <a:rPr lang="de-DE" sz="2700" b="1" dirty="0">
                <a:solidFill>
                  <a:srgbClr val="000000"/>
                </a:solidFill>
                <a:latin typeface="Open Sans Light"/>
              </a:rPr>
              <a:t>Material</a:t>
            </a:r>
          </a:p>
          <a:p>
            <a:pPr marL="457200" indent="-457200" algn="l">
              <a:lnSpc>
                <a:spcPts val="3750"/>
              </a:lnSpc>
              <a:buFont typeface="Arial" panose="020B0604020202020204" pitchFamily="34" charset="0"/>
              <a:buChar char="•"/>
            </a:pPr>
            <a:r>
              <a:rPr lang="de-DE" sz="2700" dirty="0">
                <a:solidFill>
                  <a:srgbClr val="000000"/>
                </a:solidFill>
                <a:latin typeface="Open Sans Light"/>
              </a:rPr>
              <a:t>Blogbeiträge</a:t>
            </a:r>
          </a:p>
          <a:p>
            <a:pPr marL="457200" indent="-457200" algn="l">
              <a:lnSpc>
                <a:spcPts val="3750"/>
              </a:lnSpc>
              <a:buFont typeface="Arial" panose="020B0604020202020204" pitchFamily="34" charset="0"/>
              <a:buChar char="•"/>
            </a:pPr>
            <a:r>
              <a:rPr lang="de-DE" sz="2700" dirty="0">
                <a:solidFill>
                  <a:srgbClr val="000000"/>
                </a:solidFill>
                <a:latin typeface="Open Sans Light"/>
              </a:rPr>
              <a:t>Workbook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8C078801-B732-577E-9CF6-4411633DB7B3}"/>
              </a:ext>
            </a:extLst>
          </p:cNvPr>
          <p:cNvSpPr txBox="1"/>
          <p:nvPr/>
        </p:nvSpPr>
        <p:spPr>
          <a:xfrm>
            <a:off x="1028698" y="7505703"/>
            <a:ext cx="9536825" cy="942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50"/>
              </a:lnSpc>
            </a:pPr>
            <a:r>
              <a:rPr lang="de-DE" sz="2700" b="1" dirty="0">
                <a:solidFill>
                  <a:srgbClr val="000000"/>
                </a:solidFill>
                <a:latin typeface="Open Sans Light"/>
              </a:rPr>
              <a:t>Reflexionssession</a:t>
            </a:r>
          </a:p>
          <a:p>
            <a:pPr marL="457200" indent="-457200" algn="l">
              <a:lnSpc>
                <a:spcPts val="3750"/>
              </a:lnSpc>
              <a:buFont typeface="Arial" panose="020B0604020202020204" pitchFamily="34" charset="0"/>
              <a:buChar char="•"/>
            </a:pPr>
            <a:r>
              <a:rPr lang="de-DE" sz="2700" dirty="0">
                <a:solidFill>
                  <a:srgbClr val="000000"/>
                </a:solidFill>
                <a:latin typeface="Open Sans Light"/>
              </a:rPr>
              <a:t>15. Mai, 19 Uhr über Zoom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04BE90-664E-E9E2-5243-C5BCC7FAD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6D66A7C7-6CE1-4EF1-90E6-C769BF508382}"/>
              </a:ext>
            </a:extLst>
          </p:cNvPr>
          <p:cNvSpPr/>
          <p:nvPr/>
        </p:nvSpPr>
        <p:spPr>
          <a:xfrm>
            <a:off x="11730283" y="1591432"/>
            <a:ext cx="8229600" cy="8695568"/>
          </a:xfrm>
          <a:custGeom>
            <a:avLst/>
            <a:gdLst/>
            <a:ahLst/>
            <a:cxnLst/>
            <a:rect l="l" t="t" r="r" b="b"/>
            <a:pathLst>
              <a:path w="8229600" h="8695568">
                <a:moveTo>
                  <a:pt x="0" y="0"/>
                </a:moveTo>
                <a:lnTo>
                  <a:pt x="8229600" y="0"/>
                </a:lnTo>
                <a:lnTo>
                  <a:pt x="8229600" y="8695568"/>
                </a:lnTo>
                <a:lnTo>
                  <a:pt x="0" y="86955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7847" r="-10645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A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028700" y="3241519"/>
            <a:ext cx="16251231" cy="6966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de-DE" sz="3000" b="1" spc="30" dirty="0">
                <a:solidFill>
                  <a:srgbClr val="F1EFEB"/>
                </a:solidFill>
                <a:latin typeface="Open Sans Light"/>
              </a:rPr>
              <a:t>Auf Moderationskarten: </a:t>
            </a:r>
          </a:p>
          <a:p>
            <a:pPr algn="just">
              <a:lnSpc>
                <a:spcPts val="4200"/>
              </a:lnSpc>
            </a:pPr>
            <a:endParaRPr lang="de-DE" sz="3000" spc="30" dirty="0">
              <a:solidFill>
                <a:srgbClr val="F1EFEB"/>
              </a:solidFill>
              <a:latin typeface="Open Sans Light"/>
            </a:endParaRPr>
          </a:p>
          <a:p>
            <a:pPr marL="514350" indent="-514350" algn="just">
              <a:lnSpc>
                <a:spcPts val="4200"/>
              </a:lnSpc>
              <a:buAutoNum type="arabicParenR"/>
            </a:pPr>
            <a:r>
              <a:rPr lang="de-DE" sz="3000" spc="30" dirty="0">
                <a:solidFill>
                  <a:srgbClr val="F1EFEB"/>
                </a:solidFill>
                <a:latin typeface="Open Sans Light"/>
              </a:rPr>
              <a:t>Was sind eure Gründe und Motive für die Teilnahme am Workshop / an der Workshopreihe?</a:t>
            </a:r>
          </a:p>
          <a:p>
            <a:pPr marL="514350" indent="-514350" algn="just">
              <a:lnSpc>
                <a:spcPts val="4200"/>
              </a:lnSpc>
              <a:buAutoNum type="arabicParenR"/>
            </a:pPr>
            <a:endParaRPr lang="de-DE" sz="3000" spc="30" dirty="0">
              <a:solidFill>
                <a:srgbClr val="F1EFEB"/>
              </a:solidFill>
              <a:latin typeface="Open Sans Light"/>
            </a:endParaRPr>
          </a:p>
          <a:p>
            <a:pPr marL="514350" indent="-514350" algn="just">
              <a:lnSpc>
                <a:spcPts val="4200"/>
              </a:lnSpc>
              <a:buAutoNum type="arabicParenR"/>
            </a:pPr>
            <a:r>
              <a:rPr lang="de-DE" sz="3000" spc="30" dirty="0">
                <a:solidFill>
                  <a:srgbClr val="F1EFEB"/>
                </a:solidFill>
                <a:latin typeface="Open Sans Light"/>
              </a:rPr>
              <a:t>Was wünscht ihr euch durch eure Teilnahme an dem Workshop / an der Workshopreihe? </a:t>
            </a:r>
          </a:p>
          <a:p>
            <a:pPr algn="just">
              <a:lnSpc>
                <a:spcPts val="4200"/>
              </a:lnSpc>
            </a:pPr>
            <a:endParaRPr lang="de-DE" sz="3000" spc="30" dirty="0">
              <a:solidFill>
                <a:srgbClr val="F1EFEB"/>
              </a:solidFill>
              <a:latin typeface="Open Sans Light"/>
            </a:endParaRPr>
          </a:p>
          <a:p>
            <a:pPr algn="just">
              <a:lnSpc>
                <a:spcPts val="4200"/>
              </a:lnSpc>
            </a:pPr>
            <a:r>
              <a:rPr lang="de-DE" sz="3000" b="1" spc="30" dirty="0">
                <a:solidFill>
                  <a:srgbClr val="F1EFEB"/>
                </a:solidFill>
                <a:latin typeface="Open Sans Light"/>
              </a:rPr>
              <a:t>Im Plenum: </a:t>
            </a:r>
          </a:p>
          <a:p>
            <a:pPr algn="just">
              <a:lnSpc>
                <a:spcPts val="4200"/>
              </a:lnSpc>
            </a:pPr>
            <a:endParaRPr lang="de-DE" sz="3000" spc="30" dirty="0">
              <a:solidFill>
                <a:srgbClr val="F1EFEB"/>
              </a:solidFill>
              <a:latin typeface="Open Sans Light"/>
            </a:endParaRPr>
          </a:p>
          <a:p>
            <a:pPr marL="514350" indent="-514350" algn="just">
              <a:lnSpc>
                <a:spcPts val="4200"/>
              </a:lnSpc>
              <a:buFont typeface="+mj-lt"/>
              <a:buAutoNum type="arabicParenR" startAt="3"/>
            </a:pPr>
            <a:r>
              <a:rPr lang="de-DE" sz="3000" spc="30" dirty="0">
                <a:solidFill>
                  <a:srgbClr val="F1EFEB"/>
                </a:solidFill>
                <a:latin typeface="Open Sans Light"/>
              </a:rPr>
              <a:t>Habt ihr euch schon einmal mit dem Thema Prüfungsstress beschäftigt? Was wisst ihr schon dazu? </a:t>
            </a:r>
          </a:p>
          <a:p>
            <a:pPr marL="514350" indent="-514350" algn="just">
              <a:lnSpc>
                <a:spcPts val="4200"/>
              </a:lnSpc>
              <a:buAutoNum type="arabicParenR" startAt="3"/>
            </a:pPr>
            <a:endParaRPr lang="de-DE" sz="3000" spc="30" dirty="0">
              <a:solidFill>
                <a:srgbClr val="F1EFEB"/>
              </a:solidFill>
              <a:latin typeface="Open Sans Light"/>
            </a:endParaRPr>
          </a:p>
          <a:p>
            <a:pPr marL="514350" indent="-514350" algn="just">
              <a:lnSpc>
                <a:spcPts val="4200"/>
              </a:lnSpc>
              <a:buAutoNum type="arabicParenR" startAt="3"/>
            </a:pPr>
            <a:endParaRPr lang="de-DE" sz="3000" spc="30" dirty="0">
              <a:solidFill>
                <a:srgbClr val="F1EFEB"/>
              </a:solidFill>
              <a:latin typeface="Open Sans Light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5969F6EB-C944-E419-7A97-27E933943D5D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chemeClr val="bg1"/>
                </a:solidFill>
                <a:latin typeface="Open Sans Bold"/>
              </a:rPr>
              <a:t>Reflexion</a:t>
            </a:r>
            <a:r>
              <a:rPr lang="en-US" sz="7000" dirty="0">
                <a:solidFill>
                  <a:schemeClr val="bg1"/>
                </a:solidFill>
                <a:latin typeface="Open Sans Bold"/>
              </a:rPr>
              <a:t> </a:t>
            </a:r>
            <a:r>
              <a:rPr lang="de-DE" sz="7000" dirty="0">
                <a:solidFill>
                  <a:schemeClr val="bg1"/>
                </a:solidFill>
                <a:latin typeface="Open Sans Bold"/>
              </a:rPr>
              <a:t>im</a:t>
            </a:r>
            <a:r>
              <a:rPr lang="en-US" sz="7000" dirty="0">
                <a:solidFill>
                  <a:schemeClr val="bg1"/>
                </a:solidFill>
                <a:latin typeface="Open Sans Bold"/>
              </a:rPr>
              <a:t> Plenum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6333E488-6316-4787-7EA7-169EE857D8FA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chemeClr val="bg1"/>
                </a:solidFill>
                <a:latin typeface="Open Sans"/>
              </a:rPr>
              <a:t>RESILIENZ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EAC4701-CFDC-1AA0-3075-6FAF11F1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8918162" y="5033467"/>
            <a:ext cx="8747912" cy="1105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de-DE" sz="6999" dirty="0">
                <a:solidFill>
                  <a:srgbClr val="444A72"/>
                </a:solidFill>
                <a:latin typeface="Open Sans Bold"/>
              </a:rPr>
              <a:t>Was ist </a:t>
            </a:r>
            <a:r>
              <a:rPr lang="de-DE" sz="6999" dirty="0" err="1">
                <a:solidFill>
                  <a:srgbClr val="444A72"/>
                </a:solidFill>
                <a:latin typeface="Open Sans Bold"/>
              </a:rPr>
              <a:t>Resil</a:t>
            </a:r>
            <a:r>
              <a:rPr lang="en-US" sz="6999" dirty="0" err="1">
                <a:solidFill>
                  <a:srgbClr val="444A72"/>
                </a:solidFill>
                <a:latin typeface="Open Sans Bold"/>
              </a:rPr>
              <a:t>ienz</a:t>
            </a:r>
            <a:r>
              <a:rPr lang="en-US" sz="6999" dirty="0">
                <a:solidFill>
                  <a:srgbClr val="444A72"/>
                </a:solidFill>
                <a:latin typeface="Open Sans Bold"/>
              </a:rPr>
              <a:t>?</a:t>
            </a:r>
          </a:p>
          <a:p>
            <a:pPr algn="ctr">
              <a:lnSpc>
                <a:spcPts val="5998"/>
              </a:lnSpc>
            </a:pPr>
            <a:r>
              <a:rPr lang="en-US" sz="2399" spc="479" dirty="0">
                <a:latin typeface="Open Sans"/>
              </a:rPr>
              <a:t>PART 2 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B0D8253-6EF6-E55A-2185-247773D04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0948ABE4-ADD1-E367-A700-2F8151CC05FE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1877712"/>
            <a:ext cx="6525520" cy="7074502"/>
            <a:chOff x="0" y="0"/>
            <a:chExt cx="5857240" cy="6350000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CB070949-7FCA-0948-248C-C50DFC2E1DD5}"/>
                </a:ext>
              </a:extLst>
            </p:cNvPr>
            <p:cNvSpPr/>
            <p:nvPr/>
          </p:nvSpPr>
          <p:spPr>
            <a:xfrm>
              <a:off x="0" y="0"/>
              <a:ext cx="5857240" cy="6350000"/>
            </a:xfrm>
            <a:custGeom>
              <a:avLst/>
              <a:gdLst/>
              <a:ahLst/>
              <a:cxnLst/>
              <a:rect l="l" t="t" r="r" b="b"/>
              <a:pathLst>
                <a:path w="5857240" h="6350000">
                  <a:moveTo>
                    <a:pt x="2928620" y="0"/>
                  </a:moveTo>
                  <a:lnTo>
                    <a:pt x="2928620" y="0"/>
                  </a:lnTo>
                  <a:cubicBezTo>
                    <a:pt x="4546600" y="0"/>
                    <a:pt x="5857240" y="1310640"/>
                    <a:pt x="5857240" y="2928620"/>
                  </a:cubicBezTo>
                  <a:lnTo>
                    <a:pt x="5857240" y="6350000"/>
                  </a:lnTo>
                  <a:lnTo>
                    <a:pt x="585724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928620"/>
                  </a:lnTo>
                  <a:cubicBezTo>
                    <a:pt x="0" y="1310640"/>
                    <a:pt x="1310640" y="0"/>
                    <a:pt x="2928620" y="0"/>
                  </a:cubicBezTo>
                  <a:close/>
                </a:path>
              </a:pathLst>
            </a:custGeom>
            <a:blipFill>
              <a:blip r:embed="rId2"/>
              <a:stretch>
                <a:fillRect l="-31360" r="-31360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4077" y="3884362"/>
            <a:ext cx="1866900" cy="1285865"/>
          </a:xfrm>
          <a:custGeom>
            <a:avLst/>
            <a:gdLst/>
            <a:ahLst/>
            <a:cxnLst/>
            <a:rect l="l" t="t" r="r" b="b"/>
            <a:pathLst>
              <a:path w="1866900" h="1285865">
                <a:moveTo>
                  <a:pt x="0" y="0"/>
                </a:moveTo>
                <a:lnTo>
                  <a:pt x="1866900" y="0"/>
                </a:lnTo>
                <a:lnTo>
                  <a:pt x="1866900" y="1285865"/>
                </a:lnTo>
                <a:lnTo>
                  <a:pt x="0" y="12858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38082" y="-63503"/>
            <a:ext cx="4235968" cy="4761547"/>
          </a:xfrm>
          <a:custGeom>
            <a:avLst/>
            <a:gdLst/>
            <a:ahLst/>
            <a:cxnLst/>
            <a:rect l="l" t="t" r="r" b="b"/>
            <a:pathLst>
              <a:path w="4235968" h="4761547">
                <a:moveTo>
                  <a:pt x="0" y="0"/>
                </a:moveTo>
                <a:lnTo>
                  <a:pt x="4235968" y="0"/>
                </a:lnTo>
                <a:lnTo>
                  <a:pt x="4235968" y="4761547"/>
                </a:lnTo>
                <a:lnTo>
                  <a:pt x="0" y="4761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19663" y="5439299"/>
            <a:ext cx="8796852" cy="2503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5"/>
              </a:lnSpc>
            </a:pPr>
            <a:r>
              <a:rPr lang="de-DE" sz="3000" i="1" dirty="0">
                <a:solidFill>
                  <a:srgbClr val="000000"/>
                </a:solidFill>
                <a:latin typeface="Open Sans Light"/>
              </a:rPr>
              <a:t>Resilienz hilft uns, wie ein emotionaler Fallschirm, Krisen und Stress leichter wegzustecken und gestärkt mit neuer Motivation aus schwierigen Zeiten hervorzugehen.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8DA53719-94A9-31E0-5DA2-2516842BC4C2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DE" sz="7000" dirty="0">
                <a:solidFill>
                  <a:srgbClr val="444A72"/>
                </a:solidFill>
                <a:latin typeface="Open Sans Bold"/>
              </a:rPr>
              <a:t>Definition</a:t>
            </a:r>
            <a:endParaRPr lang="en-US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774F1711-E903-83B5-2E87-224E924A7DB5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rgbClr val="444A72"/>
                </a:solidFill>
                <a:latin typeface="Open Sans"/>
              </a:rPr>
              <a:t>RESILIENZ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6E0F8462-606C-75FA-1A06-B968C7C6F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D56FBBDE-2F3A-E33F-AB9B-E23E65723AED}"/>
              </a:ext>
            </a:extLst>
          </p:cNvPr>
          <p:cNvSpPr/>
          <p:nvPr/>
        </p:nvSpPr>
        <p:spPr>
          <a:xfrm>
            <a:off x="11730283" y="1591432"/>
            <a:ext cx="6557717" cy="8695568"/>
          </a:xfrm>
          <a:custGeom>
            <a:avLst/>
            <a:gdLst/>
            <a:ahLst/>
            <a:cxnLst/>
            <a:rect l="l" t="t" r="r" b="b"/>
            <a:pathLst>
              <a:path w="12398644" h="8695568">
                <a:moveTo>
                  <a:pt x="0" y="0"/>
                </a:moveTo>
                <a:lnTo>
                  <a:pt x="12398644" y="0"/>
                </a:lnTo>
                <a:lnTo>
                  <a:pt x="12398644" y="8695568"/>
                </a:lnTo>
                <a:lnTo>
                  <a:pt x="0" y="86955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831" r="-2831"/>
            </a:stretch>
          </a:blipFill>
        </p:spPr>
      </p:sp>
    </p:spTree>
    <p:extLst>
      <p:ext uri="{BB962C8B-B14F-4D97-AF65-F5344CB8AC3E}">
        <p14:creationId xmlns:p14="http://schemas.microsoft.com/office/powerpoint/2010/main" val="630029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0">
            <a:extLst>
              <a:ext uri="{FF2B5EF4-FFF2-40B4-BE49-F238E27FC236}">
                <a16:creationId xmlns:a16="http://schemas.microsoft.com/office/drawing/2014/main" id="{36CB8C6C-A1AF-6CFF-F1C7-B6239D2BE8C3}"/>
              </a:ext>
            </a:extLst>
          </p:cNvPr>
          <p:cNvSpPr txBox="1"/>
          <p:nvPr/>
        </p:nvSpPr>
        <p:spPr>
          <a:xfrm>
            <a:off x="918491" y="751212"/>
            <a:ext cx="10811794" cy="146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780"/>
              </a:lnSpc>
            </a:pPr>
            <a:r>
              <a:rPr lang="de-AT" sz="7000" dirty="0" err="1">
                <a:solidFill>
                  <a:srgbClr val="444A72"/>
                </a:solidFill>
                <a:latin typeface="Open Sans Bold"/>
              </a:rPr>
              <a:t>Resilienzschlüssel</a:t>
            </a:r>
            <a:endParaRPr lang="de-AT" sz="7000" dirty="0">
              <a:solidFill>
                <a:srgbClr val="444A72"/>
              </a:solidFill>
              <a:latin typeface="Open Sans Bold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F0EBC3CC-9755-BCEF-263D-33E2EFF5D462}"/>
              </a:ext>
            </a:extLst>
          </p:cNvPr>
          <p:cNvSpPr txBox="1"/>
          <p:nvPr/>
        </p:nvSpPr>
        <p:spPr>
          <a:xfrm>
            <a:off x="1028700" y="727195"/>
            <a:ext cx="10020302" cy="374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000" spc="479" dirty="0">
                <a:solidFill>
                  <a:srgbClr val="444A72"/>
                </a:solidFill>
                <a:latin typeface="Open Sans"/>
              </a:rPr>
              <a:t>RESILIENZ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9D6B68-FD0B-6ABC-7BD3-0EBBFFB33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D3119A15-6E5B-F53F-944F-9212F90E4F59}"/>
              </a:ext>
            </a:extLst>
          </p:cNvPr>
          <p:cNvGrpSpPr>
            <a:grpSpLocks noChangeAspect="1"/>
          </p:cNvGrpSpPr>
          <p:nvPr/>
        </p:nvGrpSpPr>
        <p:grpSpPr>
          <a:xfrm>
            <a:off x="1396500" y="2777258"/>
            <a:ext cx="2367523" cy="2367513"/>
            <a:chOff x="0" y="0"/>
            <a:chExt cx="6350000" cy="6349975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ED96232E-0F00-158B-BB60-A9A4B90BD432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8996" r="-8996"/>
              </a:stretch>
            </a:blipFill>
          </p:spPr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A5D9B59C-8324-47EC-E620-25EF14C628E6}"/>
              </a:ext>
            </a:extLst>
          </p:cNvPr>
          <p:cNvGrpSpPr>
            <a:grpSpLocks noChangeAspect="1"/>
          </p:cNvGrpSpPr>
          <p:nvPr/>
        </p:nvGrpSpPr>
        <p:grpSpPr>
          <a:xfrm>
            <a:off x="6985125" y="6695790"/>
            <a:ext cx="2367523" cy="2367513"/>
            <a:chOff x="0" y="0"/>
            <a:chExt cx="6350000" cy="6349975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BFCA6ADB-A81D-ACBF-F489-3738F59E225B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8277" r="-28277"/>
              </a:stretch>
            </a:blipFill>
          </p:spPr>
        </p:sp>
      </p:grpSp>
      <p:grpSp>
        <p:nvGrpSpPr>
          <p:cNvPr id="14" name="Group 7">
            <a:extLst>
              <a:ext uri="{FF2B5EF4-FFF2-40B4-BE49-F238E27FC236}">
                <a16:creationId xmlns:a16="http://schemas.microsoft.com/office/drawing/2014/main" id="{B210F982-C1EB-D6E4-630C-D6046F8B32A1}"/>
              </a:ext>
            </a:extLst>
          </p:cNvPr>
          <p:cNvGrpSpPr>
            <a:grpSpLocks noChangeAspect="1"/>
          </p:cNvGrpSpPr>
          <p:nvPr/>
        </p:nvGrpSpPr>
        <p:grpSpPr>
          <a:xfrm>
            <a:off x="14742937" y="2757087"/>
            <a:ext cx="2367523" cy="2367513"/>
            <a:chOff x="0" y="0"/>
            <a:chExt cx="6350000" cy="6349975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70EEB38A-06D5-291F-3D78-9BDD9CCA82C6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99" r="-24999"/>
              </a:stretch>
            </a:blipFill>
          </p:spPr>
        </p:sp>
      </p:grpSp>
      <p:grpSp>
        <p:nvGrpSpPr>
          <p:cNvPr id="16" name="Group 9">
            <a:extLst>
              <a:ext uri="{FF2B5EF4-FFF2-40B4-BE49-F238E27FC236}">
                <a16:creationId xmlns:a16="http://schemas.microsoft.com/office/drawing/2014/main" id="{7869B022-C740-C253-8D67-93AB4FB168DA}"/>
              </a:ext>
            </a:extLst>
          </p:cNvPr>
          <p:cNvGrpSpPr>
            <a:grpSpLocks noChangeAspect="1"/>
          </p:cNvGrpSpPr>
          <p:nvPr/>
        </p:nvGrpSpPr>
        <p:grpSpPr>
          <a:xfrm>
            <a:off x="1419008" y="6695790"/>
            <a:ext cx="2367523" cy="2367513"/>
            <a:chOff x="0" y="0"/>
            <a:chExt cx="6350000" cy="6349975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411CF0B3-F9D3-C8CE-5876-281274B46042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6657" b="-6657"/>
              </a:stretch>
            </a:blipFill>
          </p:spPr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4BFAB8F9-30A0-1467-62A0-30FE2EEA509E}"/>
              </a:ext>
            </a:extLst>
          </p:cNvPr>
          <p:cNvGrpSpPr>
            <a:grpSpLocks noChangeAspect="1"/>
          </p:cNvGrpSpPr>
          <p:nvPr/>
        </p:nvGrpSpPr>
        <p:grpSpPr>
          <a:xfrm>
            <a:off x="5599176" y="2757087"/>
            <a:ext cx="2367523" cy="2367513"/>
            <a:chOff x="0" y="0"/>
            <a:chExt cx="6350000" cy="6349975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9880D462-9A90-B5FD-4182-E8848A635EF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4906" r="-24906"/>
              </a:stretch>
            </a:blipFill>
          </p:spPr>
        </p:sp>
      </p:grpSp>
      <p:grpSp>
        <p:nvGrpSpPr>
          <p:cNvPr id="20" name="Group 13">
            <a:extLst>
              <a:ext uri="{FF2B5EF4-FFF2-40B4-BE49-F238E27FC236}">
                <a16:creationId xmlns:a16="http://schemas.microsoft.com/office/drawing/2014/main" id="{83E20567-6AA5-2AA8-27C7-696FF60B6F4D}"/>
              </a:ext>
            </a:extLst>
          </p:cNvPr>
          <p:cNvGrpSpPr>
            <a:grpSpLocks noChangeAspect="1"/>
          </p:cNvGrpSpPr>
          <p:nvPr/>
        </p:nvGrpSpPr>
        <p:grpSpPr>
          <a:xfrm>
            <a:off x="12757529" y="6695790"/>
            <a:ext cx="2367523" cy="2367513"/>
            <a:chOff x="0" y="0"/>
            <a:chExt cx="6350000" cy="6349975"/>
          </a:xfrm>
        </p:grpSpPr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6C451CD8-146E-0476-E41E-D676E0DAEBA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33777" t="-12496" r="-43262" b="-5456"/>
              </a:stretch>
            </a:blipFill>
          </p:spPr>
        </p:sp>
      </p:grpSp>
      <p:sp>
        <p:nvSpPr>
          <p:cNvPr id="22" name="TextBox 19">
            <a:extLst>
              <a:ext uri="{FF2B5EF4-FFF2-40B4-BE49-F238E27FC236}">
                <a16:creationId xmlns:a16="http://schemas.microsoft.com/office/drawing/2014/main" id="{2FAC56BB-D8C9-40F9-134B-C1677374B5A8}"/>
              </a:ext>
            </a:extLst>
          </p:cNvPr>
          <p:cNvSpPr txBox="1"/>
          <p:nvPr/>
        </p:nvSpPr>
        <p:spPr>
          <a:xfrm>
            <a:off x="1007480" y="5420279"/>
            <a:ext cx="3145564" cy="467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3"/>
              </a:lnSpc>
            </a:pPr>
            <a:r>
              <a:rPr lang="en-US" sz="2823">
                <a:solidFill>
                  <a:srgbClr val="000000"/>
                </a:solidFill>
                <a:latin typeface="Open Sans Light"/>
              </a:rPr>
              <a:t>Selbstmanagement</a:t>
            </a: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7197DBBC-FDD1-C8EC-2283-E1661B5B680B}"/>
              </a:ext>
            </a:extLst>
          </p:cNvPr>
          <p:cNvSpPr txBox="1"/>
          <p:nvPr/>
        </p:nvSpPr>
        <p:spPr>
          <a:xfrm>
            <a:off x="5797915" y="5420279"/>
            <a:ext cx="1970043" cy="467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3"/>
              </a:lnSpc>
            </a:pPr>
            <a:r>
              <a:rPr lang="en-US" sz="2823">
                <a:solidFill>
                  <a:srgbClr val="000000"/>
                </a:solidFill>
                <a:latin typeface="Open Sans Light"/>
              </a:rPr>
              <a:t>Optimismus</a:t>
            </a:r>
          </a:p>
        </p:txBody>
      </p:sp>
      <p:sp>
        <p:nvSpPr>
          <p:cNvPr id="24" name="TextBox 21">
            <a:extLst>
              <a:ext uri="{FF2B5EF4-FFF2-40B4-BE49-F238E27FC236}">
                <a16:creationId xmlns:a16="http://schemas.microsoft.com/office/drawing/2014/main" id="{D0C65093-3F3D-4212-F4E8-E03E48EC27AE}"/>
              </a:ext>
            </a:extLst>
          </p:cNvPr>
          <p:cNvSpPr txBox="1"/>
          <p:nvPr/>
        </p:nvSpPr>
        <p:spPr>
          <a:xfrm>
            <a:off x="14451222" y="5400108"/>
            <a:ext cx="2950953" cy="467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3"/>
              </a:lnSpc>
            </a:pPr>
            <a:r>
              <a:rPr lang="en-US" sz="2823">
                <a:solidFill>
                  <a:srgbClr val="000000"/>
                </a:solidFill>
                <a:latin typeface="Open Sans Light"/>
              </a:rPr>
              <a:t>Selbstbewusstheit</a:t>
            </a:r>
          </a:p>
        </p:txBody>
      </p:sp>
      <p:sp>
        <p:nvSpPr>
          <p:cNvPr id="25" name="TextBox 22">
            <a:extLst>
              <a:ext uri="{FF2B5EF4-FFF2-40B4-BE49-F238E27FC236}">
                <a16:creationId xmlns:a16="http://schemas.microsoft.com/office/drawing/2014/main" id="{0FBCE64F-05B1-74F2-4D2E-BCFA2C01BB5E}"/>
              </a:ext>
            </a:extLst>
          </p:cNvPr>
          <p:cNvSpPr txBox="1"/>
          <p:nvPr/>
        </p:nvSpPr>
        <p:spPr>
          <a:xfrm>
            <a:off x="1768046" y="9338811"/>
            <a:ext cx="1669448" cy="467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3"/>
              </a:lnSpc>
            </a:pPr>
            <a:r>
              <a:rPr lang="en-US" sz="2823">
                <a:solidFill>
                  <a:srgbClr val="000000"/>
                </a:solidFill>
                <a:latin typeface="Open Sans Light"/>
              </a:rPr>
              <a:t>Akzeptanz</a:t>
            </a:r>
          </a:p>
        </p:txBody>
      </p:sp>
      <p:sp>
        <p:nvSpPr>
          <p:cNvPr id="26" name="TextBox 23">
            <a:extLst>
              <a:ext uri="{FF2B5EF4-FFF2-40B4-BE49-F238E27FC236}">
                <a16:creationId xmlns:a16="http://schemas.microsoft.com/office/drawing/2014/main" id="{47D8147B-ED56-8D12-239A-D5AD1D2095CF}"/>
              </a:ext>
            </a:extLst>
          </p:cNvPr>
          <p:cNvSpPr txBox="1"/>
          <p:nvPr/>
        </p:nvSpPr>
        <p:spPr>
          <a:xfrm>
            <a:off x="6555021" y="9338811"/>
            <a:ext cx="3272746" cy="467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3"/>
              </a:lnSpc>
            </a:pPr>
            <a:r>
              <a:rPr lang="en-US" sz="2823">
                <a:solidFill>
                  <a:srgbClr val="000000"/>
                </a:solidFill>
                <a:latin typeface="Open Sans Light"/>
              </a:rPr>
              <a:t>Eigenverantwortung</a:t>
            </a:r>
          </a:p>
        </p:txBody>
      </p:sp>
      <p:sp>
        <p:nvSpPr>
          <p:cNvPr id="27" name="TextBox 24">
            <a:extLst>
              <a:ext uri="{FF2B5EF4-FFF2-40B4-BE49-F238E27FC236}">
                <a16:creationId xmlns:a16="http://schemas.microsoft.com/office/drawing/2014/main" id="{D0AE52BF-18A6-1040-F488-B13FF2448FEC}"/>
              </a:ext>
            </a:extLst>
          </p:cNvPr>
          <p:cNvSpPr txBox="1"/>
          <p:nvPr/>
        </p:nvSpPr>
        <p:spPr>
          <a:xfrm>
            <a:off x="12259965" y="9338811"/>
            <a:ext cx="3362651" cy="467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3"/>
              </a:lnSpc>
            </a:pPr>
            <a:r>
              <a:rPr lang="en-US" sz="2823">
                <a:solidFill>
                  <a:srgbClr val="000000"/>
                </a:solidFill>
                <a:latin typeface="Open Sans Light"/>
              </a:rPr>
              <a:t>Lösungsorientierung</a:t>
            </a:r>
          </a:p>
        </p:txBody>
      </p:sp>
      <p:grpSp>
        <p:nvGrpSpPr>
          <p:cNvPr id="28" name="Group 25">
            <a:extLst>
              <a:ext uri="{FF2B5EF4-FFF2-40B4-BE49-F238E27FC236}">
                <a16:creationId xmlns:a16="http://schemas.microsoft.com/office/drawing/2014/main" id="{CE7AB05F-5C3A-278F-52A5-5F6A50DF4290}"/>
              </a:ext>
            </a:extLst>
          </p:cNvPr>
          <p:cNvGrpSpPr>
            <a:grpSpLocks noChangeAspect="1"/>
          </p:cNvGrpSpPr>
          <p:nvPr/>
        </p:nvGrpSpPr>
        <p:grpSpPr>
          <a:xfrm>
            <a:off x="10298586" y="2757087"/>
            <a:ext cx="2367523" cy="2367513"/>
            <a:chOff x="0" y="0"/>
            <a:chExt cx="6350000" cy="6349975"/>
          </a:xfrm>
        </p:grpSpPr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246221B0-1146-1B70-778C-6D32668CB86D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25046" r="-25046"/>
              </a:stretch>
            </a:blipFill>
          </p:spPr>
        </p:sp>
      </p:grpSp>
      <p:sp>
        <p:nvSpPr>
          <p:cNvPr id="30" name="TextBox 27">
            <a:extLst>
              <a:ext uri="{FF2B5EF4-FFF2-40B4-BE49-F238E27FC236}">
                <a16:creationId xmlns:a16="http://schemas.microsoft.com/office/drawing/2014/main" id="{C9265E88-FB5F-2B3F-4D6B-7983E07E4F0C}"/>
              </a:ext>
            </a:extLst>
          </p:cNvPr>
          <p:cNvSpPr txBox="1"/>
          <p:nvPr/>
        </p:nvSpPr>
        <p:spPr>
          <a:xfrm>
            <a:off x="9714498" y="5400108"/>
            <a:ext cx="3535699" cy="467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3"/>
              </a:lnSpc>
            </a:pPr>
            <a:r>
              <a:rPr lang="en-US" sz="2823">
                <a:solidFill>
                  <a:srgbClr val="000000"/>
                </a:solidFill>
                <a:latin typeface="Open Sans Light"/>
              </a:rPr>
              <a:t>Netzwerkorientierung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1415</Words>
  <Application>Microsoft Macintosh PowerPoint</Application>
  <PresentationFormat>Benutzerdefiniert</PresentationFormat>
  <Paragraphs>432</Paragraphs>
  <Slides>45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57" baseType="lpstr">
      <vt:lpstr>Open Sans</vt:lpstr>
      <vt:lpstr>Open Sans Light Bold</vt:lpstr>
      <vt:lpstr>Open Sans Light</vt:lpstr>
      <vt:lpstr>Open Sans Light Italics</vt:lpstr>
      <vt:lpstr>Inter</vt:lpstr>
      <vt:lpstr>Poppins Medium</vt:lpstr>
      <vt:lpstr>Arial</vt:lpstr>
      <vt:lpstr>Moontime</vt:lpstr>
      <vt:lpstr>Open Sans Italics</vt:lpstr>
      <vt:lpstr>Open Sans Bold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ReMind-Workshop (Prüfungs)stress.pdf</dc:title>
  <cp:lastModifiedBy>Joana Scheppe</cp:lastModifiedBy>
  <cp:revision>25</cp:revision>
  <dcterms:created xsi:type="dcterms:W3CDTF">2006-08-16T00:00:00Z</dcterms:created>
  <dcterms:modified xsi:type="dcterms:W3CDTF">2023-06-16T12:10:26Z</dcterms:modified>
  <dc:identifier>DAFlmIFHdi4</dc:identifier>
</cp:coreProperties>
</file>