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302" r:id="rId3"/>
    <p:sldId id="257" r:id="rId4"/>
    <p:sldId id="258" r:id="rId5"/>
    <p:sldId id="259" r:id="rId6"/>
    <p:sldId id="260" r:id="rId7"/>
    <p:sldId id="326" r:id="rId8"/>
    <p:sldId id="261" r:id="rId9"/>
    <p:sldId id="296" r:id="rId10"/>
    <p:sldId id="303" r:id="rId11"/>
    <p:sldId id="304" r:id="rId12"/>
    <p:sldId id="305" r:id="rId13"/>
    <p:sldId id="262" r:id="rId14"/>
    <p:sldId id="307" r:id="rId15"/>
    <p:sldId id="308" r:id="rId16"/>
    <p:sldId id="309" r:id="rId17"/>
    <p:sldId id="310" r:id="rId18"/>
    <p:sldId id="311" r:id="rId19"/>
    <p:sldId id="312" r:id="rId20"/>
    <p:sldId id="315" r:id="rId21"/>
    <p:sldId id="314" r:id="rId22"/>
    <p:sldId id="313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5" r:id="rId32"/>
    <p:sldId id="263" r:id="rId33"/>
    <p:sldId id="324" r:id="rId34"/>
    <p:sldId id="289" r:id="rId35"/>
    <p:sldId id="297" r:id="rId36"/>
    <p:sldId id="291" r:id="rId37"/>
    <p:sldId id="292" r:id="rId38"/>
    <p:sldId id="293" r:id="rId39"/>
    <p:sldId id="294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oontime" pitchFamily="2" charset="0"/>
      <p:regular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Open Sans Bold" panose="020B0806030504020204" pitchFamily="34" charset="0"/>
      <p:regular r:id="rId51"/>
      <p:bold r:id="rId52"/>
    </p:embeddedFont>
    <p:embeddedFont>
      <p:font typeface="Open Sans Italics" panose="020B0606030504020204" pitchFamily="34" charset="0"/>
      <p:regular r:id="rId53"/>
      <p:italic r:id="rId54"/>
    </p:embeddedFont>
    <p:embeddedFont>
      <p:font typeface="Open Sans Light" panose="020B0306030504020204" pitchFamily="34" charset="0"/>
      <p:regular r:id="rId55"/>
      <p:italic r:id="rId56"/>
    </p:embeddedFont>
    <p:embeddedFont>
      <p:font typeface="Open Sans Light Italics" panose="020B0306030504020204" pitchFamily="34" charset="0"/>
      <p:regular r:id="rId57"/>
      <p:italic r:id="rId58"/>
    </p:embeddedFont>
    <p:embeddedFont>
      <p:font typeface="Poppins Medium" panose="020B0604020202020204" pitchFamily="34" charset="0"/>
      <p:regular r:id="rId59"/>
      <p: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4A72"/>
    <a:srgbClr val="E4D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860" autoAdjust="0"/>
  </p:normalViewPr>
  <p:slideViewPr>
    <p:cSldViewPr>
      <p:cViewPr varScale="1">
        <p:scale>
          <a:sx n="70" d="100"/>
          <a:sy n="70" d="100"/>
        </p:scale>
        <p:origin x="8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10294-516A-2A4F-B7F4-70885C45DDBC}" type="datetimeFigureOut">
              <a:rPr lang="de-DE" smtClean="0"/>
              <a:t>16.06.23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28755-8BCF-6A40-A9B2-15CA0EA575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92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A8C3-8883-CD46-A306-CE13E7072778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597A-73FF-BD48-A51E-C4BE2FFF22B4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AA74F-B0ED-B04E-A871-459237F48271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B999-A820-4B49-A2A3-E2C811450F23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04D-9ED7-D947-913C-DC48BCEE88C0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5F0ED-CEDD-7B49-B1E8-BF160F0E2276}" type="datetime1">
              <a:rPr lang="de-DE" smtClean="0"/>
              <a:t>16.06.23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68D-0E4D-2F4A-814A-5A675857FD9B}" type="datetime1">
              <a:rPr lang="de-DE" smtClean="0"/>
              <a:t>16.06.23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1FB0-1EBC-C74A-8092-F7D22ECEDD81}" type="datetime1">
              <a:rPr lang="de-DE" smtClean="0"/>
              <a:t>16.06.23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6CF98-CD49-AE4A-BA52-98F87C572586}" type="datetime1">
              <a:rPr lang="de-DE" smtClean="0"/>
              <a:t>16.06.23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849600" y="317802"/>
            <a:ext cx="2133600" cy="365125"/>
          </a:xfrm>
        </p:spPr>
        <p:txBody>
          <a:bodyPr/>
          <a:lstStyle>
            <a:lvl1pPr>
              <a:defRPr sz="3000" u="none" cap="none" baseline="0">
                <a:solidFill>
                  <a:srgbClr val="E4DED5"/>
                </a:solidFill>
                <a:latin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71701B9-8282-CFC1-6720-123F81970E36}"/>
              </a:ext>
            </a:extLst>
          </p:cNvPr>
          <p:cNvSpPr/>
          <p:nvPr userDrawn="1"/>
        </p:nvSpPr>
        <p:spPr>
          <a:xfrm>
            <a:off x="17259271" y="1"/>
            <a:ext cx="45719" cy="1028699"/>
          </a:xfrm>
          <a:custGeom>
            <a:avLst/>
            <a:gdLst/>
            <a:ahLst/>
            <a:cxnLst/>
            <a:rect l="l" t="t" r="r" b="b"/>
            <a:pathLst>
              <a:path w="47577" h="1458039">
                <a:moveTo>
                  <a:pt x="0" y="0"/>
                </a:moveTo>
                <a:lnTo>
                  <a:pt x="47578" y="0"/>
                </a:lnTo>
                <a:lnTo>
                  <a:pt x="47578" y="1458039"/>
                </a:lnTo>
                <a:lnTo>
                  <a:pt x="0" y="1458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C7AE-B313-B744-B717-18FBEF66FD90}" type="datetime1">
              <a:rPr lang="de-DE" smtClean="0"/>
              <a:t>16.06.23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6013-4BFC-B14C-8FAD-4E375A682223}" type="datetime1">
              <a:rPr lang="de-DE" smtClean="0"/>
              <a:t>16.06.23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1D61-FF4F-204B-9D63-CD03A8D6927B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12966" y="2746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2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9.svg"/><Relationship Id="rId15" Type="http://schemas.openxmlformats.org/officeDocument/2006/relationships/image" Target="../media/image18.jpeg"/><Relationship Id="rId10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veeno.com/remind" TargetMode="Externa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hft-stuttgart-de.zoom.us/j/64914191384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" y="0"/>
            <a:ext cx="18278475" cy="10287000"/>
          </a:xfrm>
          <a:custGeom>
            <a:avLst/>
            <a:gdLst/>
            <a:ahLst/>
            <a:cxnLst/>
            <a:rect l="l" t="t" r="r" b="b"/>
            <a:pathLst>
              <a:path w="18278475" h="10287000">
                <a:moveTo>
                  <a:pt x="0" y="0"/>
                </a:moveTo>
                <a:lnTo>
                  <a:pt x="18278475" y="0"/>
                </a:lnTo>
                <a:lnTo>
                  <a:pt x="18278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8669626"/>
            <a:ext cx="7734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55"/>
              </a:lnSpc>
            </a:pPr>
            <a:r>
              <a:rPr lang="en-US" sz="5754" dirty="0">
                <a:solidFill>
                  <a:srgbClr val="444A72"/>
                </a:solidFill>
                <a:latin typeface="Moontime"/>
              </a:rPr>
              <a:t>Joana Scheppe und Klara </a:t>
            </a:r>
            <a:r>
              <a:rPr lang="en-US" sz="5754" dirty="0" err="1">
                <a:solidFill>
                  <a:srgbClr val="444A72"/>
                </a:solidFill>
                <a:latin typeface="Moontime"/>
              </a:rPr>
              <a:t>Ehrmann</a:t>
            </a:r>
            <a:endParaRPr lang="en-US" sz="5754" dirty="0">
              <a:solidFill>
                <a:srgbClr val="444A72"/>
              </a:solidFill>
              <a:latin typeface="Moontim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046783"/>
            <a:ext cx="11913417" cy="290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2"/>
              </a:lnSpc>
            </a:pPr>
            <a:r>
              <a:rPr lang="en-US" sz="2399" spc="479" dirty="0">
                <a:latin typeface="Open Sans"/>
              </a:rPr>
              <a:t>05. April 2023, HFT STUTTGART</a:t>
            </a:r>
          </a:p>
          <a:p>
            <a:pPr algn="l">
              <a:lnSpc>
                <a:spcPts val="13857"/>
              </a:lnSpc>
            </a:pPr>
            <a:r>
              <a:rPr lang="de-DE" sz="9129" dirty="0">
                <a:solidFill>
                  <a:srgbClr val="444A72"/>
                </a:solidFill>
                <a:latin typeface="Open Sans Bold"/>
              </a:rPr>
              <a:t>Selbstmanagement</a:t>
            </a:r>
          </a:p>
          <a:p>
            <a:pPr algn="l">
              <a:lnSpc>
                <a:spcPts val="5998"/>
              </a:lnSpc>
            </a:pPr>
            <a:r>
              <a:rPr lang="en-US" sz="2399" spc="479" dirty="0">
                <a:latin typeface="Open Sans"/>
              </a:rPr>
              <a:t>REMIND-WORKSHOP 1 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1910683E-9AD6-20AA-9916-F9BA3D6217ED}"/>
              </a:ext>
            </a:extLst>
          </p:cNvPr>
          <p:cNvSpPr/>
          <p:nvPr/>
        </p:nvSpPr>
        <p:spPr>
          <a:xfrm>
            <a:off x="0" y="0"/>
            <a:ext cx="18288000" cy="4466892"/>
          </a:xfrm>
          <a:custGeom>
            <a:avLst/>
            <a:gdLst/>
            <a:ahLst/>
            <a:cxnLst/>
            <a:rect l="l" t="t" r="r" b="b"/>
            <a:pathLst>
              <a:path w="18288000" h="4466892">
                <a:moveTo>
                  <a:pt x="0" y="0"/>
                </a:moveTo>
                <a:lnTo>
                  <a:pt x="18288000" y="0"/>
                </a:lnTo>
                <a:lnTo>
                  <a:pt x="18288000" y="4466892"/>
                </a:lnTo>
                <a:lnTo>
                  <a:pt x="0" y="4466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4810" b="-78130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09428" y="6023924"/>
            <a:ext cx="10258846" cy="3112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de-DE" sz="2400" b="1" spc="30" dirty="0">
                <a:solidFill>
                  <a:srgbClr val="000000"/>
                </a:solidFill>
                <a:latin typeface="Open Sans Light"/>
              </a:rPr>
              <a:t>Ergebnisse:</a:t>
            </a:r>
          </a:p>
          <a:p>
            <a:pPr marL="457200" indent="-457200" algn="l">
              <a:lnSpc>
                <a:spcPts val="3449"/>
              </a:lnSpc>
              <a:buFont typeface="Arial" panose="020B0604020202020204" pitchFamily="34" charset="0"/>
              <a:buChar char="•"/>
            </a:pPr>
            <a:r>
              <a:rPr lang="de-DE" sz="2400" spc="30" dirty="0">
                <a:solidFill>
                  <a:srgbClr val="000000"/>
                </a:solidFill>
                <a:latin typeface="Open Sans Light"/>
              </a:rPr>
              <a:t>Der Verdienst von Gruppe 2 </a:t>
            </a:r>
            <a:r>
              <a:rPr lang="de-DE" sz="2400" dirty="0">
                <a:solidFill>
                  <a:srgbClr val="000000"/>
                </a:solidFill>
                <a:latin typeface="Open Sans Light"/>
              </a:rPr>
              <a:t>war 10 Jahre nach Abschluss dreimal so hoch wie der  Absolventen aus Gruppe 1</a:t>
            </a:r>
          </a:p>
          <a:p>
            <a:pPr algn="r">
              <a:lnSpc>
                <a:spcPts val="3449"/>
              </a:lnSpc>
            </a:pPr>
            <a:r>
              <a:rPr lang="de-DE" sz="2400" spc="30" dirty="0">
                <a:solidFill>
                  <a:srgbClr val="000000"/>
                </a:solidFill>
                <a:latin typeface="Open Sans Light"/>
              </a:rPr>
              <a:t> </a:t>
            </a:r>
            <a:endParaRPr lang="de-DE" sz="2400" dirty="0">
              <a:solidFill>
                <a:srgbClr val="000000"/>
              </a:solidFill>
              <a:latin typeface="Open Sans"/>
            </a:endParaRPr>
          </a:p>
          <a:p>
            <a:pPr marL="457200" indent="-457200">
              <a:lnSpc>
                <a:spcPts val="3449"/>
              </a:lnSpc>
              <a:buFont typeface="Arial" panose="020B0604020202020204" pitchFamily="34" charset="0"/>
              <a:buChar char="•"/>
            </a:pPr>
            <a:r>
              <a:rPr lang="de-DE" sz="2400" spc="30" dirty="0">
                <a:solidFill>
                  <a:srgbClr val="000000"/>
                </a:solidFill>
                <a:latin typeface="Open Sans Light"/>
              </a:rPr>
              <a:t>Der Verdienst von Gruppe 3 war 10 Jahre nach Abschluss zehnmal so hoch wie Absolventen der Absolventen aus Gruppe 1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Ziele setzen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4F3CC17A-9902-2DBF-88DF-D40683A8BD4D}"/>
              </a:ext>
            </a:extLst>
          </p:cNvPr>
          <p:cNvSpPr txBox="1"/>
          <p:nvPr/>
        </p:nvSpPr>
        <p:spPr>
          <a:xfrm>
            <a:off x="1460105" y="3341014"/>
            <a:ext cx="1943100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en-US" sz="7000" dirty="0">
                <a:solidFill>
                  <a:srgbClr val="E4DED5"/>
                </a:solidFill>
                <a:latin typeface="Open Sans Bold"/>
              </a:rPr>
              <a:t>83%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9E017BC-03F1-8AF3-006B-FCE681CDA690}"/>
              </a:ext>
            </a:extLst>
          </p:cNvPr>
          <p:cNvSpPr txBox="1"/>
          <p:nvPr/>
        </p:nvSpPr>
        <p:spPr>
          <a:xfrm>
            <a:off x="4957773" y="3319091"/>
            <a:ext cx="1943100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en-US" sz="7000" dirty="0">
                <a:solidFill>
                  <a:srgbClr val="E4DED5"/>
                </a:solidFill>
                <a:latin typeface="Open Sans Bold"/>
              </a:rPr>
              <a:t>14%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E48E4BED-FA34-8930-A434-0719F71EB63C}"/>
              </a:ext>
            </a:extLst>
          </p:cNvPr>
          <p:cNvSpPr txBox="1"/>
          <p:nvPr/>
        </p:nvSpPr>
        <p:spPr>
          <a:xfrm>
            <a:off x="8587779" y="3319091"/>
            <a:ext cx="1406205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en-US" sz="7000" dirty="0">
                <a:solidFill>
                  <a:srgbClr val="E4DED5"/>
                </a:solidFill>
                <a:latin typeface="Open Sans Bold"/>
              </a:rPr>
              <a:t>3%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095596E-CCDF-2650-E03F-DFC3066DB066}"/>
              </a:ext>
            </a:extLst>
          </p:cNvPr>
          <p:cNvSpPr txBox="1"/>
          <p:nvPr/>
        </p:nvSpPr>
        <p:spPr>
          <a:xfrm>
            <a:off x="1592155" y="2751116"/>
            <a:ext cx="1548235" cy="810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de-DE" sz="2000" b="1" spc="30" dirty="0">
                <a:solidFill>
                  <a:srgbClr val="000000"/>
                </a:solidFill>
                <a:latin typeface="Open Sans Light"/>
              </a:rPr>
              <a:t>Gruppe 1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E83C5CD0-A879-D055-1EB5-D532851097FF}"/>
              </a:ext>
            </a:extLst>
          </p:cNvPr>
          <p:cNvSpPr txBox="1"/>
          <p:nvPr/>
        </p:nvSpPr>
        <p:spPr>
          <a:xfrm>
            <a:off x="4985565" y="2751116"/>
            <a:ext cx="1548235" cy="810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de-DE" sz="2000" b="1" spc="30" dirty="0">
                <a:solidFill>
                  <a:srgbClr val="000000"/>
                </a:solidFill>
                <a:latin typeface="Open Sans Light"/>
              </a:rPr>
              <a:t>Gruppe 2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1E33503-2368-29D1-C9CC-17A4122F2E96}"/>
              </a:ext>
            </a:extLst>
          </p:cNvPr>
          <p:cNvSpPr txBox="1"/>
          <p:nvPr/>
        </p:nvSpPr>
        <p:spPr>
          <a:xfrm>
            <a:off x="8481282" y="2729192"/>
            <a:ext cx="1548235" cy="810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de-DE" sz="2000" b="1" spc="30" dirty="0">
                <a:solidFill>
                  <a:srgbClr val="000000"/>
                </a:solidFill>
                <a:latin typeface="Open Sans Light"/>
              </a:rPr>
              <a:t>Gruppe 3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A7216E87-E919-2181-CE21-F630AC93A49D}"/>
              </a:ext>
            </a:extLst>
          </p:cNvPr>
          <p:cNvSpPr txBox="1"/>
          <p:nvPr/>
        </p:nvSpPr>
        <p:spPr>
          <a:xfrm>
            <a:off x="914480" y="4583011"/>
            <a:ext cx="3086804" cy="785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de-DE" sz="2000" spc="30" dirty="0">
                <a:solidFill>
                  <a:srgbClr val="000000"/>
                </a:solidFill>
                <a:latin typeface="Open Sans Light"/>
                <a:sym typeface="Wingdings" pitchFamily="2" charset="2"/>
              </a:rPr>
              <a:t> Keine Ziele für Karriere</a:t>
            </a:r>
            <a:endParaRPr lang="de-DE" sz="2000" spc="30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133BA05-1E5F-5C2E-377B-22D1F48D6CF7}"/>
              </a:ext>
            </a:extLst>
          </p:cNvPr>
          <p:cNvSpPr txBox="1"/>
          <p:nvPr/>
        </p:nvSpPr>
        <p:spPr>
          <a:xfrm>
            <a:off x="4227684" y="4607764"/>
            <a:ext cx="3528087" cy="785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de-DE" sz="2000" spc="30" dirty="0">
                <a:solidFill>
                  <a:srgbClr val="000000"/>
                </a:solidFill>
                <a:latin typeface="Open Sans Light"/>
                <a:sym typeface="Wingdings" pitchFamily="2" charset="2"/>
              </a:rPr>
              <a:t> Ziele, aber nicht schriftlich</a:t>
            </a:r>
            <a:endParaRPr lang="de-DE" sz="2000" spc="30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B44EC24-8F29-DDA9-CEBE-22ECD428030F}"/>
              </a:ext>
            </a:extLst>
          </p:cNvPr>
          <p:cNvSpPr txBox="1"/>
          <p:nvPr/>
        </p:nvSpPr>
        <p:spPr>
          <a:xfrm>
            <a:off x="7631290" y="4607764"/>
            <a:ext cx="3528087" cy="785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de-DE" sz="2000" spc="30" dirty="0">
                <a:solidFill>
                  <a:srgbClr val="000000"/>
                </a:solidFill>
                <a:latin typeface="Open Sans Light"/>
                <a:sym typeface="Wingdings" pitchFamily="2" charset="2"/>
              </a:rPr>
              <a:t> Schriftliche Ziele</a:t>
            </a:r>
            <a:endParaRPr lang="de-DE" sz="2000" spc="30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7BFF3DF6-0597-03A5-2BDC-C9F0D6B5CD18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578" r="-62121" b="-8"/>
            </a:stretch>
          </a:blipFill>
        </p:spPr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6164CCCD-111A-4EB8-0362-B96B9656201C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145281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Smart-Formel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7EC1BD3-371F-234C-371F-C47132C76DA5}"/>
              </a:ext>
            </a:extLst>
          </p:cNvPr>
          <p:cNvSpPr/>
          <p:nvPr/>
        </p:nvSpPr>
        <p:spPr>
          <a:xfrm>
            <a:off x="1029233" y="7228142"/>
            <a:ext cx="856231" cy="752475"/>
          </a:xfrm>
          <a:custGeom>
            <a:avLst/>
            <a:gdLst/>
            <a:ahLst/>
            <a:cxnLst/>
            <a:rect l="l" t="t" r="r" b="b"/>
            <a:pathLst>
              <a:path w="856231" h="752475">
                <a:moveTo>
                  <a:pt x="0" y="0"/>
                </a:moveTo>
                <a:lnTo>
                  <a:pt x="856231" y="0"/>
                </a:lnTo>
                <a:lnTo>
                  <a:pt x="856231" y="752474"/>
                </a:lnTo>
                <a:lnTo>
                  <a:pt x="0" y="752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9BB4701-3EBD-47E4-7AF1-B0987B4FA1AF}"/>
              </a:ext>
            </a:extLst>
          </p:cNvPr>
          <p:cNvSpPr/>
          <p:nvPr/>
        </p:nvSpPr>
        <p:spPr>
          <a:xfrm>
            <a:off x="1078440" y="5780980"/>
            <a:ext cx="755647" cy="755647"/>
          </a:xfrm>
          <a:custGeom>
            <a:avLst/>
            <a:gdLst/>
            <a:ahLst/>
            <a:cxnLst/>
            <a:rect l="l" t="t" r="r" b="b"/>
            <a:pathLst>
              <a:path w="755647" h="755647">
                <a:moveTo>
                  <a:pt x="0" y="0"/>
                </a:moveTo>
                <a:lnTo>
                  <a:pt x="755646" y="0"/>
                </a:lnTo>
                <a:lnTo>
                  <a:pt x="755646" y="755646"/>
                </a:lnTo>
                <a:lnTo>
                  <a:pt x="0" y="755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BD987DA-20D0-C66C-9F1D-6861D968E154}"/>
              </a:ext>
            </a:extLst>
          </p:cNvPr>
          <p:cNvSpPr/>
          <p:nvPr/>
        </p:nvSpPr>
        <p:spPr>
          <a:xfrm>
            <a:off x="1067295" y="8725462"/>
            <a:ext cx="791785" cy="831085"/>
          </a:xfrm>
          <a:custGeom>
            <a:avLst/>
            <a:gdLst/>
            <a:ahLst/>
            <a:cxnLst/>
            <a:rect l="l" t="t" r="r" b="b"/>
            <a:pathLst>
              <a:path w="791785" h="831085">
                <a:moveTo>
                  <a:pt x="0" y="0"/>
                </a:moveTo>
                <a:lnTo>
                  <a:pt x="791785" y="0"/>
                </a:lnTo>
                <a:lnTo>
                  <a:pt x="791785" y="831085"/>
                </a:lnTo>
                <a:lnTo>
                  <a:pt x="0" y="83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DE6FF030-FDA1-1BB1-37FE-15E74BC4D356}"/>
              </a:ext>
            </a:extLst>
          </p:cNvPr>
          <p:cNvSpPr/>
          <p:nvPr/>
        </p:nvSpPr>
        <p:spPr>
          <a:xfrm>
            <a:off x="1006993" y="4237111"/>
            <a:ext cx="802376" cy="860422"/>
          </a:xfrm>
          <a:custGeom>
            <a:avLst/>
            <a:gdLst/>
            <a:ahLst/>
            <a:cxnLst/>
            <a:rect l="l" t="t" r="r" b="b"/>
            <a:pathLst>
              <a:path w="802376" h="860422">
                <a:moveTo>
                  <a:pt x="0" y="0"/>
                </a:moveTo>
                <a:lnTo>
                  <a:pt x="802376" y="0"/>
                </a:lnTo>
                <a:lnTo>
                  <a:pt x="802376" y="860421"/>
                </a:lnTo>
                <a:lnTo>
                  <a:pt x="0" y="860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F1D0A780-2F16-6E3C-2BD5-2150002C903A}"/>
              </a:ext>
            </a:extLst>
          </p:cNvPr>
          <p:cNvSpPr/>
          <p:nvPr/>
        </p:nvSpPr>
        <p:spPr>
          <a:xfrm>
            <a:off x="1006859" y="2742248"/>
            <a:ext cx="850478" cy="955672"/>
          </a:xfrm>
          <a:custGeom>
            <a:avLst/>
            <a:gdLst/>
            <a:ahLst/>
            <a:cxnLst/>
            <a:rect l="l" t="t" r="r" b="b"/>
            <a:pathLst>
              <a:path w="850478" h="955672">
                <a:moveTo>
                  <a:pt x="0" y="0"/>
                </a:moveTo>
                <a:lnTo>
                  <a:pt x="850478" y="0"/>
                </a:lnTo>
                <a:lnTo>
                  <a:pt x="850478" y="955671"/>
                </a:lnTo>
                <a:lnTo>
                  <a:pt x="0" y="955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8EB6E603-9D77-2D3E-71B9-786F5718AC1B}"/>
              </a:ext>
            </a:extLst>
          </p:cNvPr>
          <p:cNvSpPr txBox="1"/>
          <p:nvPr/>
        </p:nvSpPr>
        <p:spPr>
          <a:xfrm>
            <a:off x="2348160" y="5844140"/>
            <a:ext cx="1971412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de-DE" sz="3000" spc="30">
                <a:solidFill>
                  <a:srgbClr val="000000"/>
                </a:solidFill>
                <a:latin typeface="Open Sans Bold"/>
              </a:rPr>
              <a:t>A</a:t>
            </a:r>
            <a:r>
              <a:rPr lang="de-DE" sz="3000" spc="30">
                <a:solidFill>
                  <a:srgbClr val="000000"/>
                </a:solidFill>
                <a:latin typeface="Open Sans Light"/>
              </a:rPr>
              <a:t>ttraktiv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3F8FB24C-BB9A-B013-1E20-F576DC3A976D}"/>
              </a:ext>
            </a:extLst>
          </p:cNvPr>
          <p:cNvSpPr txBox="1"/>
          <p:nvPr/>
        </p:nvSpPr>
        <p:spPr>
          <a:xfrm>
            <a:off x="2348160" y="4358240"/>
            <a:ext cx="2040318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de-DE" sz="3000" spc="30">
                <a:solidFill>
                  <a:srgbClr val="000000"/>
                </a:solidFill>
                <a:latin typeface="Open Sans Bold"/>
              </a:rPr>
              <a:t>M</a:t>
            </a:r>
            <a:r>
              <a:rPr lang="de-DE" sz="3000" spc="30">
                <a:solidFill>
                  <a:srgbClr val="000000"/>
                </a:solidFill>
                <a:latin typeface="Open Sans Light"/>
              </a:rPr>
              <a:t>essbar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9F01D0A9-3860-11A1-BB71-74A690186DAD}"/>
              </a:ext>
            </a:extLst>
          </p:cNvPr>
          <p:cNvSpPr txBox="1"/>
          <p:nvPr/>
        </p:nvSpPr>
        <p:spPr>
          <a:xfrm>
            <a:off x="2348160" y="7330040"/>
            <a:ext cx="2474642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de-DE" sz="3000" spc="30">
                <a:solidFill>
                  <a:srgbClr val="000000"/>
                </a:solidFill>
                <a:latin typeface="Open Sans Bold"/>
              </a:rPr>
              <a:t>R</a:t>
            </a:r>
            <a:r>
              <a:rPr lang="de-DE" sz="3000" spc="30">
                <a:solidFill>
                  <a:srgbClr val="000000"/>
                </a:solidFill>
                <a:latin typeface="Open Sans Light"/>
              </a:rPr>
              <a:t>ealistisch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E66368C8-6364-36BD-78BC-6A357AEF1AC6}"/>
              </a:ext>
            </a:extLst>
          </p:cNvPr>
          <p:cNvSpPr txBox="1"/>
          <p:nvPr/>
        </p:nvSpPr>
        <p:spPr>
          <a:xfrm>
            <a:off x="2348160" y="8815940"/>
            <a:ext cx="2452440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de-DE" sz="3000" spc="30">
                <a:solidFill>
                  <a:srgbClr val="000000"/>
                </a:solidFill>
                <a:latin typeface="Open Sans Bold"/>
              </a:rPr>
              <a:t>T</a:t>
            </a:r>
            <a:r>
              <a:rPr lang="de-DE" sz="3000" spc="30">
                <a:solidFill>
                  <a:srgbClr val="000000"/>
                </a:solidFill>
                <a:latin typeface="Open Sans Light"/>
              </a:rPr>
              <a:t>erminiert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C03612A1-4413-CA1E-91B9-264BA65FC1D6}"/>
              </a:ext>
            </a:extLst>
          </p:cNvPr>
          <p:cNvSpPr txBox="1"/>
          <p:nvPr/>
        </p:nvSpPr>
        <p:spPr>
          <a:xfrm>
            <a:off x="5056518" y="5086969"/>
            <a:ext cx="5958869" cy="2153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49"/>
              </a:lnSpc>
            </a:pPr>
            <a:r>
              <a:rPr lang="de-DE" sz="2499">
                <a:solidFill>
                  <a:srgbClr val="000000"/>
                </a:solidFill>
                <a:latin typeface="Open Sans Bold"/>
              </a:rPr>
              <a:t>Beispiel: </a:t>
            </a:r>
          </a:p>
          <a:p>
            <a:pPr algn="l">
              <a:lnSpc>
                <a:spcPts val="3449"/>
              </a:lnSpc>
            </a:pPr>
            <a:r>
              <a:rPr lang="de-DE" sz="2499">
                <a:solidFill>
                  <a:srgbClr val="000000"/>
                </a:solidFill>
                <a:latin typeface="Open Sans Light Italics"/>
              </a:rPr>
              <a:t>Ich werde dieses Semester die Klausur Grundlagen I mit einer 2,0 bestehen und das auf der Semesterabschlussparty mit meinen Freunden feiern! 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7D96E650-0ADF-CC71-166A-6B2C8659030B}"/>
              </a:ext>
            </a:extLst>
          </p:cNvPr>
          <p:cNvSpPr txBox="1"/>
          <p:nvPr/>
        </p:nvSpPr>
        <p:spPr>
          <a:xfrm>
            <a:off x="2348160" y="2994257"/>
            <a:ext cx="2040318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de-DE" sz="3000" spc="30">
                <a:solidFill>
                  <a:srgbClr val="000000"/>
                </a:solidFill>
                <a:latin typeface="Open Sans Bold"/>
              </a:rPr>
              <a:t>S</a:t>
            </a:r>
            <a:r>
              <a:rPr lang="de-DE" sz="3000" spc="30">
                <a:solidFill>
                  <a:srgbClr val="000000"/>
                </a:solidFill>
                <a:latin typeface="Open Sans Light"/>
              </a:rPr>
              <a:t>pezifisch</a:t>
            </a: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AB93F317-13C9-83A1-7D69-F1F45F358F03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244" r="-25494" b="-3227"/>
            </a:stretch>
          </a:blipFill>
        </p:spPr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B8096B5E-9BED-3F63-A459-FBD6AB421A36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95360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35564" y="4891860"/>
            <a:ext cx="16251231" cy="104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Überlegt euch 3 Ziele für dieses Semester und tragt sie in euer Workbook ein. </a:t>
            </a:r>
          </a:p>
          <a:p>
            <a:pPr algn="ctr">
              <a:lnSpc>
                <a:spcPts val="4200"/>
              </a:lnSpc>
            </a:pP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Überprüft die Ziele mit der SMART-Formel. 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Einzelarbeit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BA1EE72F-3F69-50F7-47C6-FBD423903937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144552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918162" y="5033467"/>
            <a:ext cx="8747912" cy="110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de-DE" sz="6999" dirty="0">
                <a:solidFill>
                  <a:srgbClr val="444A72"/>
                </a:solidFill>
                <a:latin typeface="Open Sans Bold"/>
              </a:rPr>
              <a:t>Zeitmanagement </a:t>
            </a:r>
          </a:p>
          <a:p>
            <a:pPr algn="ctr">
              <a:lnSpc>
                <a:spcPts val="5998"/>
              </a:lnSpc>
            </a:pPr>
            <a:r>
              <a:rPr lang="en-US" sz="2399" spc="479" dirty="0">
                <a:latin typeface="Open Sans"/>
              </a:rPr>
              <a:t>PART 2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D8253-6EF6-E55A-2185-247773D0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C7BE8858-C409-430F-5B9B-90067E99D62B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20"/>
            <a:ext cx="6522691" cy="7074503"/>
            <a:chOff x="0" y="0"/>
            <a:chExt cx="8696922" cy="9432671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544B266-B888-995B-9517-A6635326301C}"/>
                </a:ext>
              </a:extLst>
            </p:cNvPr>
            <p:cNvSpPr/>
            <p:nvPr/>
          </p:nvSpPr>
          <p:spPr>
            <a:xfrm>
              <a:off x="0" y="0"/>
              <a:ext cx="8696960" cy="9432671"/>
            </a:xfrm>
            <a:custGeom>
              <a:avLst/>
              <a:gdLst/>
              <a:ahLst/>
              <a:cxnLst/>
              <a:rect l="l" t="t" r="r" b="b"/>
              <a:pathLst>
                <a:path w="8696960" h="9432671">
                  <a:moveTo>
                    <a:pt x="4350385" y="0"/>
                  </a:moveTo>
                  <a:cubicBezTo>
                    <a:pt x="1946910" y="0"/>
                    <a:pt x="0" y="1946910"/>
                    <a:pt x="0" y="4350385"/>
                  </a:cubicBezTo>
                  <a:lnTo>
                    <a:pt x="0" y="9432671"/>
                  </a:lnTo>
                  <a:lnTo>
                    <a:pt x="8696960" y="9432671"/>
                  </a:lnTo>
                  <a:lnTo>
                    <a:pt x="8696960" y="4167378"/>
                  </a:lnTo>
                  <a:lnTo>
                    <a:pt x="8696960" y="4167378"/>
                  </a:lnTo>
                  <a:cubicBezTo>
                    <a:pt x="8601075" y="1848866"/>
                    <a:pt x="6692519" y="0"/>
                    <a:pt x="4350385" y="0"/>
                  </a:cubicBezTo>
                  <a:close/>
                </a:path>
              </a:pathLst>
            </a:custGeom>
            <a:blipFill>
              <a:blip r:embed="rId2"/>
              <a:stretch>
                <a:fillRect l="-31221" r="-3125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35564" y="4891860"/>
            <a:ext cx="16251231" cy="50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Was glaubt ihr sind die Top 5 Zeitfresser im Studium oder Job?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Im Plenum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4B418A2-CB46-7B9C-DE4E-43374278D65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2078267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771900"/>
            <a:ext cx="10258846" cy="4648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7500"/>
              </a:lnSpc>
              <a:buAutoNum type="arabicPeriod"/>
            </a:pPr>
            <a:r>
              <a:rPr lang="de-DE" sz="3000" spc="30" dirty="0">
                <a:solidFill>
                  <a:srgbClr val="000000"/>
                </a:solidFill>
                <a:latin typeface="Open Sans Light"/>
              </a:rPr>
              <a:t>Planungslosigkeit und Prioritätenmangel</a:t>
            </a:r>
          </a:p>
          <a:p>
            <a:pPr marL="457200" indent="-457200" algn="l">
              <a:lnSpc>
                <a:spcPts val="7500"/>
              </a:lnSpc>
              <a:buAutoNum type="arabicPeriod"/>
            </a:pPr>
            <a:r>
              <a:rPr lang="de-DE" sz="3000" spc="30" dirty="0">
                <a:solidFill>
                  <a:srgbClr val="000000"/>
                </a:solidFill>
                <a:latin typeface="Open Sans Light"/>
              </a:rPr>
              <a:t>Ablenkungen: Smartphone und </a:t>
            </a:r>
            <a:r>
              <a:rPr lang="de-DE" sz="3000" spc="30" dirty="0" err="1">
                <a:solidFill>
                  <a:srgbClr val="000000"/>
                </a:solidFill>
                <a:latin typeface="Open Sans Light"/>
              </a:rPr>
              <a:t>Social</a:t>
            </a:r>
            <a:r>
              <a:rPr lang="de-DE" sz="3000" spc="30" dirty="0">
                <a:solidFill>
                  <a:srgbClr val="000000"/>
                </a:solidFill>
                <a:latin typeface="Open Sans Light"/>
              </a:rPr>
              <a:t>-Media</a:t>
            </a:r>
          </a:p>
          <a:p>
            <a:pPr marL="457200" indent="-457200" algn="l">
              <a:lnSpc>
                <a:spcPts val="7500"/>
              </a:lnSpc>
              <a:buAutoNum type="arabicPeriod"/>
            </a:pPr>
            <a:r>
              <a:rPr lang="de-DE" sz="3000" spc="30" dirty="0">
                <a:solidFill>
                  <a:srgbClr val="000000"/>
                </a:solidFill>
                <a:latin typeface="Open Sans Light"/>
              </a:rPr>
              <a:t>Unordnung und Multitasking</a:t>
            </a:r>
          </a:p>
          <a:p>
            <a:pPr marL="457200" indent="-457200" algn="l">
              <a:lnSpc>
                <a:spcPts val="7500"/>
              </a:lnSpc>
              <a:buAutoNum type="arabicPeriod"/>
            </a:pPr>
            <a:r>
              <a:rPr lang="de-DE" sz="3000" spc="30" dirty="0">
                <a:solidFill>
                  <a:srgbClr val="000000"/>
                </a:solidFill>
                <a:latin typeface="Open Sans Light"/>
              </a:rPr>
              <a:t>Perfektionismus</a:t>
            </a:r>
          </a:p>
          <a:p>
            <a:pPr marL="457200" indent="-457200" algn="l">
              <a:lnSpc>
                <a:spcPts val="7500"/>
              </a:lnSpc>
              <a:buAutoNum type="arabicPeriod"/>
            </a:pPr>
            <a:r>
              <a:rPr lang="de-DE" sz="3000" spc="30" dirty="0">
                <a:solidFill>
                  <a:srgbClr val="000000"/>
                </a:solidFill>
                <a:latin typeface="Open Sans Light"/>
              </a:rPr>
              <a:t>Ineffizienz z.B. Plaudern in Lerngruppen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Zeitfresser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799B835-A51B-33DF-2A71-63467BB54E4C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832" r="-102336" b="-8"/>
            </a:stretch>
          </a:blipFill>
        </p:spPr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2581201-3CA6-8489-5BBE-BF1786E03DD9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152636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35564" y="4891860"/>
            <a:ext cx="16251231" cy="50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Überprüft euer eigenes Zeitmanagement mithilfe der Tortendiagramme im Workbook.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Einzelarbeit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03434A16-C5A8-4D3A-1A75-1A3A32D69A9A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132802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722061"/>
            <a:ext cx="10258846" cy="3205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de-DE" sz="2700" b="1" spc="24" dirty="0">
                <a:solidFill>
                  <a:srgbClr val="000000"/>
                </a:solidFill>
                <a:latin typeface="Open Sans Light"/>
              </a:rPr>
              <a:t>So funktioniert's:</a:t>
            </a:r>
          </a:p>
          <a:p>
            <a:pPr algn="r">
              <a:lnSpc>
                <a:spcPts val="3599"/>
              </a:lnSpc>
            </a:pPr>
            <a:endParaRPr lang="de-DE" sz="2700" spc="24" dirty="0">
              <a:solidFill>
                <a:srgbClr val="000000"/>
              </a:solidFill>
              <a:latin typeface="Open Sans Bold"/>
            </a:endParaRPr>
          </a:p>
          <a:p>
            <a:pPr algn="l">
              <a:lnSpc>
                <a:spcPts val="3599"/>
              </a:lnSpc>
            </a:pPr>
            <a:r>
              <a:rPr lang="de-DE" sz="2700" spc="24" dirty="0">
                <a:solidFill>
                  <a:srgbClr val="000000"/>
                </a:solidFill>
                <a:latin typeface="Open Sans Light"/>
              </a:rPr>
              <a:t>1. Teile alle deine Aufgaben für den Tag in Kategorien je nach Konzentrations- und Motivationslevel ein (niedrig, mittel, hoch) </a:t>
            </a:r>
          </a:p>
          <a:p>
            <a:pPr algn="r">
              <a:lnSpc>
                <a:spcPts val="3599"/>
              </a:lnSpc>
            </a:pPr>
            <a:endParaRPr lang="de-DE" sz="2700" spc="24" dirty="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3599"/>
              </a:lnSpc>
            </a:pPr>
            <a:r>
              <a:rPr lang="de-DE" sz="2700" spc="24" dirty="0">
                <a:solidFill>
                  <a:srgbClr val="000000"/>
                </a:solidFill>
                <a:latin typeface="Open Sans Light"/>
              </a:rPr>
              <a:t>2. Passe die Kategorien an deinen individuelles Konzentrations- und Motivationslevel über den Tag an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Motivations-Mapping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36E7FBF-A2FF-A596-8BEB-BC03BCCF10F2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765" r="-62225" b="-8"/>
            </a:stretch>
          </a:blipFill>
        </p:spPr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D3844E0-CEA8-CC74-56B6-FAC1DA6C807A}"/>
              </a:ext>
            </a:extLst>
          </p:cNvPr>
          <p:cNvSpPr txBox="1"/>
          <p:nvPr/>
        </p:nvSpPr>
        <p:spPr>
          <a:xfrm>
            <a:off x="2015290" y="3028754"/>
            <a:ext cx="9533101" cy="502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75"/>
              </a:lnSpc>
            </a:pPr>
            <a:r>
              <a:rPr lang="de-DE" sz="2400" spc="30" dirty="0">
                <a:solidFill>
                  <a:srgbClr val="000000"/>
                </a:solidFill>
                <a:latin typeface="Open Sans Light"/>
              </a:rPr>
              <a:t>Zeitmanagement-Methode zur Ordnung der Tagesstruktur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A03FEC3-F3F3-2A67-B53F-9F33CD41BFC4}"/>
              </a:ext>
            </a:extLst>
          </p:cNvPr>
          <p:cNvSpPr/>
          <p:nvPr/>
        </p:nvSpPr>
        <p:spPr>
          <a:xfrm>
            <a:off x="1029214" y="3055544"/>
            <a:ext cx="799586" cy="502958"/>
          </a:xfrm>
          <a:custGeom>
            <a:avLst/>
            <a:gdLst/>
            <a:ahLst/>
            <a:cxnLst/>
            <a:rect l="l" t="t" r="r" b="b"/>
            <a:pathLst>
              <a:path w="1132456" h="581025">
                <a:moveTo>
                  <a:pt x="0" y="0"/>
                </a:moveTo>
                <a:lnTo>
                  <a:pt x="1132456" y="0"/>
                </a:lnTo>
                <a:lnTo>
                  <a:pt x="1132456" y="581025"/>
                </a:lnTo>
                <a:lnTo>
                  <a:pt x="0" y="58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71A28BFD-F898-2304-B33E-E2F98F6FBCCF}"/>
              </a:ext>
            </a:extLst>
          </p:cNvPr>
          <p:cNvSpPr txBox="1"/>
          <p:nvPr/>
        </p:nvSpPr>
        <p:spPr>
          <a:xfrm>
            <a:off x="1028700" y="8496300"/>
            <a:ext cx="9181433" cy="743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5"/>
              </a:lnSpc>
            </a:pPr>
            <a:r>
              <a:rPr lang="de-DE" sz="1999" spc="19">
                <a:solidFill>
                  <a:srgbClr val="000000"/>
                </a:solidFill>
                <a:latin typeface="Open Sans Light"/>
              </a:rPr>
              <a:t>(Falls Konzentrations- und Motivationslevel nicht übereinstimmen sollten, muss man abwägen) 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3A4C4D08-87AA-3704-01B5-46BBAE2DD58F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666675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831804"/>
            <a:ext cx="13821287" cy="5042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Wusstest du schon?</a:t>
            </a:r>
          </a:p>
          <a:p>
            <a:pPr>
              <a:lnSpc>
                <a:spcPts val="3599"/>
              </a:lnSpc>
            </a:pPr>
            <a:endParaRPr lang="de-DE" sz="2700" b="1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30" dirty="0">
                <a:solidFill>
                  <a:srgbClr val="000000"/>
                </a:solidFill>
                <a:latin typeface="Open Sans Light"/>
              </a:rPr>
              <a:t>Die 30 Tage sind ein Mythos!</a:t>
            </a:r>
          </a:p>
          <a:p>
            <a:pPr algn="l">
              <a:lnSpc>
                <a:spcPts val="3599"/>
              </a:lnSpc>
            </a:pPr>
            <a:endParaRPr lang="de-DE" sz="2400" spc="30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30" dirty="0">
                <a:solidFill>
                  <a:srgbClr val="000000"/>
                </a:solidFill>
                <a:latin typeface="Open Sans Light"/>
              </a:rPr>
              <a:t>Es dauert mind. 66 Tage und kann bis zu 8 Monate dauern </a:t>
            </a:r>
          </a:p>
          <a:p>
            <a:pPr algn="l">
              <a:lnSpc>
                <a:spcPts val="3599"/>
              </a:lnSpc>
            </a:pPr>
            <a:r>
              <a:rPr lang="de-DE" sz="2400" spc="30" dirty="0">
                <a:solidFill>
                  <a:srgbClr val="000000"/>
                </a:solidFill>
                <a:latin typeface="Open Sans Light"/>
              </a:rPr>
              <a:t>eine neue Gewohnheit zu etablieren</a:t>
            </a:r>
          </a:p>
          <a:p>
            <a:pPr algn="l">
              <a:lnSpc>
                <a:spcPts val="3599"/>
              </a:lnSpc>
            </a:pPr>
            <a:endParaRPr lang="de-DE" sz="2400" spc="30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30" dirty="0">
                <a:solidFill>
                  <a:srgbClr val="000000"/>
                </a:solidFill>
                <a:latin typeface="Open Sans Light"/>
              </a:rPr>
              <a:t>Verbessere dich schrittweise </a:t>
            </a:r>
            <a:r>
              <a:rPr lang="de-DE" sz="2400" spc="30" dirty="0">
                <a:solidFill>
                  <a:srgbClr val="000000"/>
                </a:solidFill>
                <a:latin typeface="Open Sans Light"/>
                <a:sym typeface="Wingdings" pitchFamily="2" charset="2"/>
              </a:rPr>
              <a:t> 1% M</a:t>
            </a:r>
            <a:r>
              <a:rPr lang="de-DE" sz="2400" spc="30" dirty="0">
                <a:solidFill>
                  <a:srgbClr val="000000"/>
                </a:solidFill>
                <a:latin typeface="Open Sans Light"/>
              </a:rPr>
              <a:t>ethode von James Clear</a:t>
            </a:r>
          </a:p>
          <a:p>
            <a:pPr algn="l">
              <a:lnSpc>
                <a:spcPts val="3599"/>
              </a:lnSpc>
            </a:pPr>
            <a:endParaRPr lang="de-DE" sz="2400" spc="3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599"/>
              </a:lnSpc>
            </a:pPr>
            <a:r>
              <a:rPr lang="de-DE" sz="2400" i="1" spc="30" dirty="0">
                <a:solidFill>
                  <a:srgbClr val="000000"/>
                </a:solidFill>
                <a:latin typeface="Open Sans Light"/>
              </a:rPr>
              <a:t>“Wenn du dich jeden Tag um 1% verbesserst, </a:t>
            </a:r>
          </a:p>
          <a:p>
            <a:pPr>
              <a:lnSpc>
                <a:spcPts val="3599"/>
              </a:lnSpc>
            </a:pPr>
            <a:r>
              <a:rPr lang="de-DE" sz="2400" i="1" spc="30" dirty="0">
                <a:solidFill>
                  <a:srgbClr val="000000"/>
                </a:solidFill>
                <a:latin typeface="Open Sans Light"/>
              </a:rPr>
              <a:t>bist du nach einem Jahr 27 mal so gut wie zu Beginn!"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Gewohnheiten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086DC860-4DA9-AC99-C545-4132D6AFA5CC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21" r="-25494" b="-3617"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08DE3E2A-ED6A-4725-C86A-0054F0F0D98F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2480729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831804"/>
            <a:ext cx="13821287" cy="5565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4 Schritte, um Gewohnheiten zu etablieren:</a:t>
            </a:r>
          </a:p>
          <a:p>
            <a:pPr>
              <a:lnSpc>
                <a:spcPts val="3599"/>
              </a:lnSpc>
            </a:pPr>
            <a:endParaRPr lang="de-DE" sz="2700" b="1" spc="24" dirty="0">
              <a:solidFill>
                <a:srgbClr val="000000"/>
              </a:solidFill>
              <a:latin typeface="Open Sans Light"/>
            </a:endParaRPr>
          </a:p>
          <a:p>
            <a:pPr algn="l">
              <a:lnSpc>
                <a:spcPts val="4051"/>
              </a:lnSpc>
            </a:pPr>
            <a:r>
              <a:rPr lang="de-DE" sz="2400" spc="27" dirty="0">
                <a:solidFill>
                  <a:srgbClr val="000000"/>
                </a:solidFill>
                <a:latin typeface="Open Sans Light"/>
              </a:rPr>
              <a:t>1. Verknüpfe die neue Gewohnheit mit einer bestehenden Gewohnheit</a:t>
            </a:r>
          </a:p>
          <a:p>
            <a:pPr algn="r">
              <a:lnSpc>
                <a:spcPts val="4051"/>
              </a:lnSpc>
            </a:pPr>
            <a:endParaRPr lang="de-DE" sz="2400" spc="27" dirty="0">
              <a:solidFill>
                <a:srgbClr val="000000"/>
              </a:solidFill>
              <a:latin typeface="Open Sans Light"/>
            </a:endParaRPr>
          </a:p>
          <a:p>
            <a:pPr algn="l">
              <a:lnSpc>
                <a:spcPts val="4051"/>
              </a:lnSpc>
            </a:pPr>
            <a:r>
              <a:rPr lang="de-DE" sz="2400" spc="27" dirty="0">
                <a:solidFill>
                  <a:srgbClr val="000000"/>
                </a:solidFill>
                <a:latin typeface="Open Sans Light"/>
              </a:rPr>
              <a:t>2. Fange mit kleinen Schritten an!</a:t>
            </a:r>
          </a:p>
          <a:p>
            <a:pPr algn="r">
              <a:lnSpc>
                <a:spcPts val="4051"/>
              </a:lnSpc>
            </a:pPr>
            <a:endParaRPr lang="de-DE" sz="2400" spc="27" dirty="0">
              <a:solidFill>
                <a:srgbClr val="000000"/>
              </a:solidFill>
              <a:latin typeface="Open Sans Light"/>
            </a:endParaRPr>
          </a:p>
          <a:p>
            <a:pPr algn="l">
              <a:lnSpc>
                <a:spcPts val="4051"/>
              </a:lnSpc>
            </a:pPr>
            <a:r>
              <a:rPr lang="de-DE" sz="2400" spc="27" dirty="0">
                <a:solidFill>
                  <a:srgbClr val="000000"/>
                </a:solidFill>
                <a:latin typeface="Open Sans Light"/>
              </a:rPr>
              <a:t>3. Gestalte deine Umgebung hilfreich</a:t>
            </a:r>
          </a:p>
          <a:p>
            <a:pPr algn="r">
              <a:lnSpc>
                <a:spcPts val="4051"/>
              </a:lnSpc>
            </a:pPr>
            <a:endParaRPr lang="de-DE" sz="2400" spc="27" dirty="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4051"/>
              </a:lnSpc>
            </a:pPr>
            <a:r>
              <a:rPr lang="de-DE" sz="2400" spc="27" dirty="0">
                <a:solidFill>
                  <a:srgbClr val="000000"/>
                </a:solidFill>
                <a:latin typeface="Open Sans Light"/>
              </a:rPr>
              <a:t>4. Stelle dir die Frage, welche Person du sein möchtest und </a:t>
            </a:r>
          </a:p>
          <a:p>
            <a:pPr algn="just">
              <a:lnSpc>
                <a:spcPts val="4051"/>
              </a:lnSpc>
            </a:pPr>
            <a:r>
              <a:rPr lang="de-DE" sz="2400" spc="27" dirty="0">
                <a:solidFill>
                  <a:srgbClr val="000000"/>
                </a:solidFill>
                <a:latin typeface="Open Sans Light"/>
              </a:rPr>
              <a:t>identifiziere dich mit deiner neuen Gewohnheit </a:t>
            </a:r>
          </a:p>
          <a:p>
            <a:pPr>
              <a:lnSpc>
                <a:spcPts val="3599"/>
              </a:lnSpc>
            </a:pPr>
            <a:endParaRPr lang="de-DE" sz="2700" b="1" spc="24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Gewohnheiten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F9406A8-8123-138E-8803-8DD85FCAB616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765" r="-62225" b="-8"/>
            </a:stretch>
          </a:blipFill>
        </p:spPr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CA53B3D2-0B36-A1E6-0DF4-6E4A302F81EE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318958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503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006925"/>
            <a:ext cx="18273170" cy="2280075"/>
          </a:xfrm>
          <a:custGeom>
            <a:avLst/>
            <a:gdLst/>
            <a:ahLst/>
            <a:cxnLst/>
            <a:rect l="l" t="t" r="r" b="b"/>
            <a:pathLst>
              <a:path w="18273170" h="2280075">
                <a:moveTo>
                  <a:pt x="0" y="0"/>
                </a:moveTo>
                <a:lnTo>
                  <a:pt x="18273170" y="0"/>
                </a:lnTo>
                <a:lnTo>
                  <a:pt x="18273170" y="2280075"/>
                </a:lnTo>
                <a:lnTo>
                  <a:pt x="0" y="22800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271" y="0"/>
            <a:ext cx="47577" cy="1458039"/>
          </a:xfrm>
          <a:custGeom>
            <a:avLst/>
            <a:gdLst/>
            <a:ahLst/>
            <a:cxnLst/>
            <a:rect l="l" t="t" r="r" b="b"/>
            <a:pathLst>
              <a:path w="47577" h="1458039">
                <a:moveTo>
                  <a:pt x="0" y="0"/>
                </a:moveTo>
                <a:lnTo>
                  <a:pt x="47578" y="0"/>
                </a:lnTo>
                <a:lnTo>
                  <a:pt x="47578" y="1458039"/>
                </a:lnTo>
                <a:lnTo>
                  <a:pt x="0" y="1458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1025" r="-25494" b="-2104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5197" y="4863236"/>
            <a:ext cx="992695" cy="992695"/>
          </a:xfrm>
          <a:custGeom>
            <a:avLst/>
            <a:gdLst/>
            <a:ahLst/>
            <a:cxnLst/>
            <a:rect l="l" t="t" r="r" b="b"/>
            <a:pathLst>
              <a:path w="992695" h="992695">
                <a:moveTo>
                  <a:pt x="0" y="0"/>
                </a:moveTo>
                <a:lnTo>
                  <a:pt x="992695" y="0"/>
                </a:lnTo>
                <a:lnTo>
                  <a:pt x="992695" y="992696"/>
                </a:lnTo>
                <a:lnTo>
                  <a:pt x="0" y="9926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5197" y="3574771"/>
            <a:ext cx="1027062" cy="1027062"/>
          </a:xfrm>
          <a:custGeom>
            <a:avLst/>
            <a:gdLst/>
            <a:ahLst/>
            <a:cxnLst/>
            <a:rect l="l" t="t" r="r" b="b"/>
            <a:pathLst>
              <a:path w="1027062" h="1027062">
                <a:moveTo>
                  <a:pt x="0" y="0"/>
                </a:moveTo>
                <a:lnTo>
                  <a:pt x="1027062" y="0"/>
                </a:lnTo>
                <a:lnTo>
                  <a:pt x="1027062" y="1027061"/>
                </a:lnTo>
                <a:lnTo>
                  <a:pt x="0" y="10270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5197" y="6300540"/>
            <a:ext cx="980361" cy="980361"/>
          </a:xfrm>
          <a:custGeom>
            <a:avLst/>
            <a:gdLst/>
            <a:ahLst/>
            <a:cxnLst/>
            <a:rect l="l" t="t" r="r" b="b"/>
            <a:pathLst>
              <a:path w="980361" h="980361">
                <a:moveTo>
                  <a:pt x="0" y="0"/>
                </a:moveTo>
                <a:lnTo>
                  <a:pt x="980360" y="0"/>
                </a:lnTo>
                <a:lnTo>
                  <a:pt x="980360" y="980360"/>
                </a:lnTo>
                <a:lnTo>
                  <a:pt x="0" y="9803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4000" y="8552212"/>
            <a:ext cx="1905000" cy="1190625"/>
          </a:xfrm>
          <a:custGeom>
            <a:avLst/>
            <a:gdLst/>
            <a:ahLst/>
            <a:cxnLst/>
            <a:rect l="l" t="t" r="r" b="b"/>
            <a:pathLst>
              <a:path w="1905000" h="1076325">
                <a:moveTo>
                  <a:pt x="0" y="0"/>
                </a:moveTo>
                <a:lnTo>
                  <a:pt x="1905000" y="0"/>
                </a:lnTo>
                <a:lnTo>
                  <a:pt x="1905000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37227" y="8552212"/>
            <a:ext cx="1905000" cy="1190625"/>
          </a:xfrm>
          <a:custGeom>
            <a:avLst/>
            <a:gdLst/>
            <a:ahLst/>
            <a:cxnLst/>
            <a:rect l="l" t="t" r="r" b="b"/>
            <a:pathLst>
              <a:path w="1905000" h="1190625">
                <a:moveTo>
                  <a:pt x="0" y="0"/>
                </a:moveTo>
                <a:lnTo>
                  <a:pt x="1905000" y="0"/>
                </a:lnTo>
                <a:lnTo>
                  <a:pt x="1905000" y="1190625"/>
                </a:lnTo>
                <a:lnTo>
                  <a:pt x="0" y="1190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610982" y="288950"/>
            <a:ext cx="26380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E4DED5"/>
                </a:solidFill>
                <a:latin typeface="Poppins Medium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7434" y="8762467"/>
            <a:ext cx="5058565" cy="900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de-DE" sz="2700">
                <a:solidFill>
                  <a:srgbClr val="000000"/>
                </a:solidFill>
                <a:latin typeface="Open Sans Light"/>
              </a:rPr>
              <a:t>Ein Förderprogramm des MWK und des Stiferverbands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31193" y="6499946"/>
            <a:ext cx="3753383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de-DE" sz="2799">
                <a:solidFill>
                  <a:srgbClr val="35393D"/>
                </a:solidFill>
                <a:latin typeface="Open Sans Light"/>
              </a:rPr>
              <a:t>Monatliches Workbook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31193" y="5168536"/>
            <a:ext cx="3934806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de-DE" sz="2799">
                <a:solidFill>
                  <a:srgbClr val="35393D"/>
                </a:solidFill>
                <a:latin typeface="Open Sans Light"/>
              </a:rPr>
              <a:t>Blog- und Videobeiträge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31193" y="3837127"/>
            <a:ext cx="8021945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de-DE" sz="2799">
                <a:solidFill>
                  <a:srgbClr val="35393D"/>
                </a:solidFill>
                <a:latin typeface="Open Sans Light"/>
              </a:rPr>
              <a:t>Fünf verschiedene Workshops + Reflexionssession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1E400945-C74D-D542-4E01-888E77875C48}"/>
              </a:ext>
            </a:extLst>
          </p:cNvPr>
          <p:cNvSpPr txBox="1"/>
          <p:nvPr/>
        </p:nvSpPr>
        <p:spPr>
          <a:xfrm>
            <a:off x="918491" y="805555"/>
            <a:ext cx="6210300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en-US" sz="7000" dirty="0">
                <a:solidFill>
                  <a:srgbClr val="444A72"/>
                </a:solidFill>
                <a:latin typeface="Open Sans Bold"/>
              </a:rPr>
              <a:t>REMIND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04E4BCC8-787E-2018-BCB0-902CBA603A48}"/>
              </a:ext>
            </a:extLst>
          </p:cNvPr>
          <p:cNvSpPr txBox="1"/>
          <p:nvPr/>
        </p:nvSpPr>
        <p:spPr>
          <a:xfrm>
            <a:off x="1028700" y="727195"/>
            <a:ext cx="10020302" cy="38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459" dirty="0">
                <a:solidFill>
                  <a:srgbClr val="444A72"/>
                </a:solidFill>
                <a:latin typeface="Open Sans"/>
              </a:rPr>
              <a:t>KURSPLATTFORM FÜR RESLIENZ UND MINDFULNESS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18384" y="3390900"/>
            <a:ext cx="16251231" cy="588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de-DE" sz="2700" spc="30" dirty="0">
                <a:solidFill>
                  <a:schemeClr val="bg1"/>
                </a:solidFill>
                <a:latin typeface="Open Sans Bold"/>
              </a:rPr>
              <a:t>Einzelarbeit: </a:t>
            </a:r>
          </a:p>
          <a:p>
            <a:pPr algn="just">
              <a:lnSpc>
                <a:spcPts val="4200"/>
              </a:lnSpc>
            </a:pPr>
            <a:r>
              <a:rPr lang="de-DE" sz="2700" spc="30" dirty="0">
                <a:solidFill>
                  <a:schemeClr val="bg1"/>
                </a:solidFill>
                <a:latin typeface="Open Sans Light"/>
              </a:rPr>
              <a:t>Überlegt euch eine neue Gewohnheit, die ihr gerne etablieren wollt. Gerne könnt ihr durch den Raum gehen, und die Moderationskarten als Inspiration nutzen!</a:t>
            </a:r>
          </a:p>
          <a:p>
            <a:pPr algn="just">
              <a:lnSpc>
                <a:spcPts val="4200"/>
              </a:lnSpc>
            </a:pPr>
            <a:endParaRPr lang="de-DE" sz="2700" spc="30" dirty="0">
              <a:solidFill>
                <a:schemeClr val="bg1"/>
              </a:solidFill>
              <a:latin typeface="Open Sans Light"/>
            </a:endParaRPr>
          </a:p>
          <a:p>
            <a:pPr algn="l">
              <a:lnSpc>
                <a:spcPts val="4200"/>
              </a:lnSpc>
            </a:pPr>
            <a:r>
              <a:rPr lang="de-DE" sz="2700" spc="30" dirty="0">
                <a:solidFill>
                  <a:schemeClr val="bg1"/>
                </a:solidFill>
                <a:latin typeface="Open Sans Bold"/>
              </a:rPr>
              <a:t>Gruppenarbeit: </a:t>
            </a:r>
          </a:p>
          <a:p>
            <a:pPr algn="l">
              <a:lnSpc>
                <a:spcPts val="4200"/>
              </a:lnSpc>
            </a:pPr>
            <a:r>
              <a:rPr lang="de-DE" sz="2700" spc="30" dirty="0">
                <a:solidFill>
                  <a:schemeClr val="bg1"/>
                </a:solidFill>
                <a:latin typeface="Open Sans Light"/>
              </a:rPr>
              <a:t>Besprecht für jede eurer Gewohnheiten folgende Fragen…</a:t>
            </a:r>
          </a:p>
          <a:p>
            <a:pPr algn="r">
              <a:lnSpc>
                <a:spcPts val="4200"/>
              </a:lnSpc>
            </a:pPr>
            <a:endParaRPr lang="de-DE" sz="2700" spc="30" dirty="0">
              <a:solidFill>
                <a:schemeClr val="bg1"/>
              </a:solidFill>
              <a:latin typeface="Open Sans Light"/>
            </a:endParaRP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de-DE" sz="2700" spc="30" dirty="0">
                <a:solidFill>
                  <a:schemeClr val="bg1"/>
                </a:solidFill>
                <a:latin typeface="Open Sans Light"/>
              </a:rPr>
              <a:t>Mit welcher bestehenden Gewohnheit kannst du deine neue verknüpfen?</a:t>
            </a: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de-DE" sz="2700" spc="30" dirty="0">
                <a:solidFill>
                  <a:schemeClr val="bg1"/>
                </a:solidFill>
                <a:latin typeface="Open Sans Light"/>
              </a:rPr>
              <a:t>Mit welchen kleinen Schritten kannst du starten?</a:t>
            </a: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de-DE" sz="2700" spc="30" dirty="0">
                <a:solidFill>
                  <a:schemeClr val="bg1"/>
                </a:solidFill>
                <a:latin typeface="Open Sans Light"/>
              </a:rPr>
              <a:t>Wie kannst du deine Umgebung möglichst hilfreich gestalten? </a:t>
            </a: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de-DE" sz="2700" spc="30" dirty="0">
                <a:solidFill>
                  <a:schemeClr val="bg1"/>
                </a:solidFill>
                <a:latin typeface="Open Sans Light"/>
              </a:rPr>
              <a:t>Welche Person möchtest du sein? 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Gruppenarbeit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9D7B66EA-D3A0-9F6D-DB9A-ED4E8DE6D96A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245832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918162" y="5033467"/>
            <a:ext cx="8747912" cy="110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de-DE" sz="6999" dirty="0">
                <a:solidFill>
                  <a:srgbClr val="444A72"/>
                </a:solidFill>
                <a:latin typeface="Open Sans Bold"/>
              </a:rPr>
              <a:t>Lernmanagement</a:t>
            </a:r>
            <a:r>
              <a:rPr lang="en-US" sz="6999" dirty="0">
                <a:solidFill>
                  <a:srgbClr val="444A72"/>
                </a:solidFill>
                <a:latin typeface="Open Sans Bold"/>
              </a:rPr>
              <a:t> </a:t>
            </a:r>
          </a:p>
          <a:p>
            <a:pPr algn="ctr">
              <a:lnSpc>
                <a:spcPts val="5998"/>
              </a:lnSpc>
            </a:pPr>
            <a:r>
              <a:rPr lang="en-US" sz="2399" spc="479" dirty="0">
                <a:latin typeface="Open Sans"/>
              </a:rPr>
              <a:t>PART 3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D8253-6EF6-E55A-2185-247773D0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C7BE8858-C409-430F-5B9B-90067E99D62B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20"/>
            <a:ext cx="6522691" cy="7074503"/>
            <a:chOff x="0" y="0"/>
            <a:chExt cx="8696922" cy="9432671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544B266-B888-995B-9517-A6635326301C}"/>
                </a:ext>
              </a:extLst>
            </p:cNvPr>
            <p:cNvSpPr/>
            <p:nvPr/>
          </p:nvSpPr>
          <p:spPr>
            <a:xfrm>
              <a:off x="0" y="0"/>
              <a:ext cx="8696960" cy="9432671"/>
            </a:xfrm>
            <a:custGeom>
              <a:avLst/>
              <a:gdLst/>
              <a:ahLst/>
              <a:cxnLst/>
              <a:rect l="l" t="t" r="r" b="b"/>
              <a:pathLst>
                <a:path w="8696960" h="9432671">
                  <a:moveTo>
                    <a:pt x="4350385" y="0"/>
                  </a:moveTo>
                  <a:cubicBezTo>
                    <a:pt x="1946910" y="0"/>
                    <a:pt x="0" y="1946910"/>
                    <a:pt x="0" y="4350385"/>
                  </a:cubicBezTo>
                  <a:lnTo>
                    <a:pt x="0" y="9432671"/>
                  </a:lnTo>
                  <a:lnTo>
                    <a:pt x="8696960" y="9432671"/>
                  </a:lnTo>
                  <a:lnTo>
                    <a:pt x="8696960" y="4167378"/>
                  </a:lnTo>
                  <a:lnTo>
                    <a:pt x="8696960" y="4167378"/>
                  </a:lnTo>
                  <a:cubicBezTo>
                    <a:pt x="8601075" y="1848866"/>
                    <a:pt x="6692519" y="0"/>
                    <a:pt x="4350385" y="0"/>
                  </a:cubicBezTo>
                  <a:close/>
                </a:path>
              </a:pathLst>
            </a:custGeom>
            <a:blipFill>
              <a:blip r:embed="rId3"/>
              <a:stretch>
                <a:fillRect l="-31221" r="-3125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23115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Im Plenum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D3168D6-0E32-B491-5B5B-34CA6D9889B1}"/>
              </a:ext>
            </a:extLst>
          </p:cNvPr>
          <p:cNvSpPr txBox="1"/>
          <p:nvPr/>
        </p:nvSpPr>
        <p:spPr>
          <a:xfrm>
            <a:off x="4118800" y="4858197"/>
            <a:ext cx="10050399" cy="57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000" spc="30" dirty="0">
                <a:solidFill>
                  <a:srgbClr val="F1EFEB"/>
                </a:solidFill>
                <a:latin typeface="Open Sans Light"/>
              </a:rPr>
              <a:t>ABC: </a:t>
            </a: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Nennt den Buchstaben an </a:t>
            </a: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nachfolgender</a:t>
            </a: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 Stelle!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E759DD-FC9E-9F71-792A-C7AE462DD120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283663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Im Plenum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D3168D6-0E32-B491-5B5B-34CA6D9889B1}"/>
              </a:ext>
            </a:extLst>
          </p:cNvPr>
          <p:cNvSpPr txBox="1"/>
          <p:nvPr/>
        </p:nvSpPr>
        <p:spPr>
          <a:xfrm>
            <a:off x="4118800" y="4858197"/>
            <a:ext cx="10050399" cy="57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000" spc="30" dirty="0">
                <a:solidFill>
                  <a:srgbClr val="F1EFEB"/>
                </a:solidFill>
                <a:latin typeface="Open Sans Light"/>
              </a:rPr>
              <a:t>ABC: </a:t>
            </a: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Nennt den Buchstaben an </a:t>
            </a: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vorheriger</a:t>
            </a: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 Stelle!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C2B9E4D-AA96-61B4-1FE4-2211F0A07146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3059716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152900"/>
            <a:ext cx="10325100" cy="4590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Das Gehirn als Schaltzentrale unseres Gedächtnisses</a:t>
            </a:r>
          </a:p>
          <a:p>
            <a:pPr marL="342900" indent="-342900" algn="r">
              <a:lnSpc>
                <a:spcPts val="3599"/>
              </a:lnSpc>
              <a:buFont typeface="Arial" panose="020B0604020202020204" pitchFamily="34" charset="0"/>
              <a:buChar char="•"/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100 Milliarden Nervenzellen kommunizieren miteinander</a:t>
            </a:r>
          </a:p>
          <a:p>
            <a:pPr marL="342900" indent="-342900" algn="r">
              <a:lnSpc>
                <a:spcPts val="3599"/>
              </a:lnSpc>
              <a:buFont typeface="Arial" panose="020B0604020202020204" pitchFamily="34" charset="0"/>
              <a:buChar char="•"/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just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 Beim Lernen setzt man neue Reize </a:t>
            </a:r>
            <a:r>
              <a:rPr lang="de-DE" sz="2400" spc="24" dirty="0">
                <a:solidFill>
                  <a:srgbClr val="000000"/>
                </a:solidFill>
                <a:latin typeface="Open Sans Light"/>
                <a:sym typeface="Wingdings" pitchFamily="2" charset="2"/>
              </a:rPr>
              <a:t></a:t>
            </a: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 Verbindungen im neuronale Netz werden dichter und größer</a:t>
            </a:r>
          </a:p>
          <a:p>
            <a:pPr marL="342900" indent="-342900" algn="just">
              <a:lnSpc>
                <a:spcPts val="3599"/>
              </a:lnSpc>
              <a:buFont typeface="Arial" panose="020B0604020202020204" pitchFamily="34" charset="0"/>
              <a:buChar char="•"/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Neubildung der Nervenzellen hauptsächlich im Hippocampus </a:t>
            </a:r>
            <a:r>
              <a:rPr lang="de-DE" sz="2400" spc="24" dirty="0">
                <a:solidFill>
                  <a:srgbClr val="000000"/>
                </a:solidFill>
                <a:latin typeface="Open Sans Light"/>
                <a:sym typeface="Wingdings" pitchFamily="2" charset="2"/>
              </a:rPr>
              <a:t></a:t>
            </a: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 der Bereich ist für das Gedächtnis und Lernen zuständig</a:t>
            </a:r>
          </a:p>
          <a:p>
            <a:pPr>
              <a:lnSpc>
                <a:spcPts val="3599"/>
              </a:lnSpc>
            </a:pPr>
            <a:endParaRPr lang="de-DE" sz="2700" b="1" spc="24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Lernen &amp; das Gehirn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5B7B84B-C017-4D90-2431-D621A028079E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07" r="-10534" b="-14409"/>
            </a:stretch>
          </a:blipFill>
        </p:spPr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DB55CF7C-3E70-E716-DD71-452758F25300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1675180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875099"/>
            <a:ext cx="10020302" cy="7411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75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Lernen durch Schlaf</a:t>
            </a:r>
          </a:p>
          <a:p>
            <a:pPr algn="l">
              <a:lnSpc>
                <a:spcPts val="3375"/>
              </a:lnSpc>
            </a:pPr>
            <a:endParaRPr lang="de-DE" sz="2400" b="1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375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Gedächtnis verarbeitet während Schlafphasen weiterhin Informationen</a:t>
            </a:r>
          </a:p>
          <a:p>
            <a:pPr algn="l">
              <a:lnSpc>
                <a:spcPts val="3375"/>
              </a:lnSpc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375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Harvard-Studie: Studierende, die Dinge gelernt und dann geschlafen haben, konnten sich diese bis zu 35% besser merken als die die</a:t>
            </a:r>
          </a:p>
          <a:p>
            <a:pPr algn="l">
              <a:lnSpc>
                <a:spcPts val="3375"/>
              </a:lnSpc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    morgens für einen Test am Abend zu lernen </a:t>
            </a:r>
          </a:p>
          <a:p>
            <a:pPr algn="l">
              <a:lnSpc>
                <a:spcPts val="3375"/>
              </a:lnSpc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 algn="l">
              <a:lnSpc>
                <a:spcPts val="3375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Lernen durch Wiederholungen</a:t>
            </a:r>
          </a:p>
          <a:p>
            <a:pPr algn="l">
              <a:lnSpc>
                <a:spcPts val="3375"/>
              </a:lnSpc>
            </a:pPr>
            <a:endParaRPr lang="de-DE" sz="2400" b="1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375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Durch regelmäßige Wiederholung erkennt dein Gehirn die Informationen als wichtig an und speichert sie ab </a:t>
            </a:r>
          </a:p>
          <a:p>
            <a:pPr algn="l">
              <a:lnSpc>
                <a:spcPts val="3375"/>
              </a:lnSpc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375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Studien: Es ist effektiver jede Woche 30 Minuten als 3 Stunden an einem Tag am Stück zu lernen </a:t>
            </a:r>
          </a:p>
          <a:p>
            <a:pPr>
              <a:lnSpc>
                <a:spcPts val="3599"/>
              </a:lnSpc>
            </a:pPr>
            <a:endParaRPr lang="de-DE" sz="2700" b="1" spc="24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Lernen &amp; das Gehirn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1D50D85-7F04-94E2-91D2-32EF953C29F2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8845" b="-8"/>
            </a:stretch>
          </a:blipFill>
        </p:spPr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A2EE4538-E5AB-510B-1B73-6B6E888D59F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4027372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Tandemarbeit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D3168D6-0E32-B491-5B5B-34CA6D9889B1}"/>
              </a:ext>
            </a:extLst>
          </p:cNvPr>
          <p:cNvSpPr txBox="1"/>
          <p:nvPr/>
        </p:nvSpPr>
        <p:spPr>
          <a:xfrm>
            <a:off x="4118800" y="4858197"/>
            <a:ext cx="10050399" cy="2462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de-DE" sz="3200" spc="34" dirty="0">
                <a:solidFill>
                  <a:schemeClr val="bg1"/>
                </a:solidFill>
                <a:latin typeface="Open Sans Light"/>
              </a:rPr>
              <a:t>Was sind eure persönlichen Top 3 Lernstrategien?</a:t>
            </a:r>
          </a:p>
          <a:p>
            <a:pPr algn="ctr">
              <a:lnSpc>
                <a:spcPts val="4899"/>
              </a:lnSpc>
            </a:pPr>
            <a:endParaRPr lang="de-DE" sz="3200" spc="34" dirty="0">
              <a:solidFill>
                <a:schemeClr val="bg1"/>
              </a:solidFill>
              <a:latin typeface="Open Sans Light"/>
            </a:endParaRPr>
          </a:p>
          <a:p>
            <a:pPr algn="ctr">
              <a:lnSpc>
                <a:spcPts val="4899"/>
              </a:lnSpc>
            </a:pPr>
            <a:r>
              <a:rPr lang="de-DE" sz="3200" spc="34" dirty="0">
                <a:solidFill>
                  <a:schemeClr val="bg1"/>
                </a:solidFill>
                <a:latin typeface="Open Sans Light"/>
              </a:rPr>
              <a:t>Tauscht euch in Tandems aus und haltet eure Ergebnisse auf Moderationskarten fest.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DE890643-EAF8-3266-FEE8-1EF4507C2EF0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6557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824691"/>
            <a:ext cx="10020302" cy="4282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1. Visualisieren</a:t>
            </a:r>
          </a:p>
          <a:p>
            <a:pPr algn="l">
              <a:lnSpc>
                <a:spcPts val="7500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2. Mind-Maps</a:t>
            </a:r>
          </a:p>
          <a:p>
            <a:pPr algn="just">
              <a:lnSpc>
                <a:spcPts val="7500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3. Wiederholen </a:t>
            </a:r>
          </a:p>
          <a:p>
            <a:pPr algn="just">
              <a:lnSpc>
                <a:spcPts val="7500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4. Karteikarten</a:t>
            </a:r>
          </a:p>
          <a:p>
            <a:pPr>
              <a:lnSpc>
                <a:spcPts val="3599"/>
              </a:lnSpc>
            </a:pPr>
            <a:endParaRPr lang="de-DE" sz="2700" b="1" spc="24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Lerntechniken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41B7195-27DD-C1F1-1104-9FCBB5E831C1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" r="-98845" b="-71"/>
            </a:stretch>
          </a:blipFill>
        </p:spPr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6BEFEAFB-A079-0A11-E1B7-F66CC276C211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1550381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028754"/>
            <a:ext cx="10020302" cy="6889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5. Die Loci-Methode</a:t>
            </a: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Memotechnik, Gedächtnismethode</a:t>
            </a: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Verknüpfen von einer Route mit Informationen </a:t>
            </a:r>
          </a:p>
          <a:p>
            <a:pPr algn="l">
              <a:lnSpc>
                <a:spcPts val="3599"/>
              </a:lnSpc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599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6. Die ABC-Technik</a:t>
            </a: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Überblick über Lernstoff, Zusammenhänge</a:t>
            </a: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Zu jedem Buchstaben Begriffe aufschreiben</a:t>
            </a:r>
          </a:p>
          <a:p>
            <a:pPr algn="l">
              <a:lnSpc>
                <a:spcPts val="3599"/>
              </a:lnSpc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599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7. SQR3-Methode</a:t>
            </a: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Lesen von wissenschaftlichen Texten</a:t>
            </a: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Survey, Question, Read, </a:t>
            </a:r>
            <a:r>
              <a:rPr lang="de-DE" sz="2400" spc="24" dirty="0" err="1">
                <a:solidFill>
                  <a:srgbClr val="000000"/>
                </a:solidFill>
                <a:latin typeface="Open Sans Light"/>
              </a:rPr>
              <a:t>Recite</a:t>
            </a: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, Review</a:t>
            </a:r>
          </a:p>
          <a:p>
            <a:pPr algn="l">
              <a:lnSpc>
                <a:spcPts val="3599"/>
              </a:lnSpc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599"/>
              </a:lnSpc>
            </a:pPr>
            <a:r>
              <a:rPr lang="de-DE" sz="2400" b="1" spc="24" dirty="0">
                <a:solidFill>
                  <a:srgbClr val="000000"/>
                </a:solidFill>
                <a:latin typeface="Open Sans Light"/>
              </a:rPr>
              <a:t>8. Die Feynman-Method</a:t>
            </a: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Verstehen des Lernstoffs</a:t>
            </a: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Jemand anderem erklären und Wissenslücken erkennen</a:t>
            </a:r>
            <a:endParaRPr lang="de-DE" sz="2700" b="1" spc="24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Lerntechniken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4AFD5A9E-8D13-3AF3-390E-42B41623841B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41B7195-27DD-C1F1-1104-9FCBB5E831C1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" r="-98845" b="-71"/>
            </a:stretch>
          </a:blipFill>
        </p:spPr>
      </p:sp>
    </p:spTree>
    <p:extLst>
      <p:ext uri="{BB962C8B-B14F-4D97-AF65-F5344CB8AC3E}">
        <p14:creationId xmlns:p14="http://schemas.microsoft.com/office/powerpoint/2010/main" val="4048875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Übung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D3168D6-0E32-B491-5B5B-34CA6D9889B1}"/>
              </a:ext>
            </a:extLst>
          </p:cNvPr>
          <p:cNvSpPr txBox="1"/>
          <p:nvPr/>
        </p:nvSpPr>
        <p:spPr>
          <a:xfrm>
            <a:off x="4118799" y="4443167"/>
            <a:ext cx="10050399" cy="5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de-DE" sz="3200" spc="34" dirty="0">
                <a:latin typeface="Open Sans Light"/>
              </a:rPr>
              <a:t>Meditation für mehr Konzentration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3EE89A04-CF41-BB5F-1CB0-D1A3B3E38FC2}"/>
              </a:ext>
            </a:extLst>
          </p:cNvPr>
          <p:cNvSpPr/>
          <p:nvPr/>
        </p:nvSpPr>
        <p:spPr>
          <a:xfrm>
            <a:off x="8343134" y="5377990"/>
            <a:ext cx="1601727" cy="1538378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0" y="0"/>
                </a:moveTo>
                <a:lnTo>
                  <a:pt x="1219200" y="0"/>
                </a:lnTo>
                <a:lnTo>
                  <a:pt x="12192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F08D0EF-AA16-D3FD-38DF-157A40CDAE3A}"/>
              </a:ext>
            </a:extLst>
          </p:cNvPr>
          <p:cNvGrpSpPr>
            <a:grpSpLocks noChangeAspect="1"/>
          </p:cNvGrpSpPr>
          <p:nvPr/>
        </p:nvGrpSpPr>
        <p:grpSpPr>
          <a:xfrm>
            <a:off x="6477000" y="5244967"/>
            <a:ext cx="1344539" cy="1205846"/>
            <a:chOff x="0" y="0"/>
            <a:chExt cx="1344536" cy="120584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DBB80E6-9B8F-CA43-B37A-FFC545BB10D8}"/>
                </a:ext>
              </a:extLst>
            </p:cNvPr>
            <p:cNvSpPr/>
            <p:nvPr/>
          </p:nvSpPr>
          <p:spPr>
            <a:xfrm>
              <a:off x="63881" y="63500"/>
              <a:ext cx="1207516" cy="1028827"/>
            </a:xfrm>
            <a:custGeom>
              <a:avLst/>
              <a:gdLst/>
              <a:ahLst/>
              <a:cxnLst/>
              <a:rect l="l" t="t" r="r" b="b"/>
              <a:pathLst>
                <a:path w="1207516" h="1028827">
                  <a:moveTo>
                    <a:pt x="712470" y="335026"/>
                  </a:moveTo>
                  <a:cubicBezTo>
                    <a:pt x="722884" y="335026"/>
                    <a:pt x="733171" y="337439"/>
                    <a:pt x="743204" y="342265"/>
                  </a:cubicBezTo>
                  <a:cubicBezTo>
                    <a:pt x="793623" y="368300"/>
                    <a:pt x="813054" y="415671"/>
                    <a:pt x="801497" y="484251"/>
                  </a:cubicBezTo>
                  <a:cubicBezTo>
                    <a:pt x="782066" y="554609"/>
                    <a:pt x="739394" y="607314"/>
                    <a:pt x="673735" y="642239"/>
                  </a:cubicBezTo>
                  <a:cubicBezTo>
                    <a:pt x="658368" y="648843"/>
                    <a:pt x="642874" y="654177"/>
                    <a:pt x="627380" y="658368"/>
                  </a:cubicBezTo>
                  <a:cubicBezTo>
                    <a:pt x="588899" y="587121"/>
                    <a:pt x="574548" y="522859"/>
                    <a:pt x="584200" y="465455"/>
                  </a:cubicBezTo>
                  <a:cubicBezTo>
                    <a:pt x="594995" y="425704"/>
                    <a:pt x="619125" y="389509"/>
                    <a:pt x="656463" y="356997"/>
                  </a:cubicBezTo>
                  <a:cubicBezTo>
                    <a:pt x="675640" y="342265"/>
                    <a:pt x="694309" y="334899"/>
                    <a:pt x="712343" y="334899"/>
                  </a:cubicBezTo>
                  <a:close/>
                  <a:moveTo>
                    <a:pt x="52578" y="0"/>
                  </a:moveTo>
                  <a:cubicBezTo>
                    <a:pt x="52197" y="6477"/>
                    <a:pt x="50673" y="11049"/>
                    <a:pt x="48133" y="13970"/>
                  </a:cubicBezTo>
                  <a:lnTo>
                    <a:pt x="16383" y="28575"/>
                  </a:lnTo>
                  <a:lnTo>
                    <a:pt x="11430" y="34671"/>
                  </a:lnTo>
                  <a:lnTo>
                    <a:pt x="3175" y="55245"/>
                  </a:lnTo>
                  <a:cubicBezTo>
                    <a:pt x="889" y="63881"/>
                    <a:pt x="0" y="71247"/>
                    <a:pt x="635" y="77343"/>
                  </a:cubicBezTo>
                  <a:cubicBezTo>
                    <a:pt x="1143" y="124079"/>
                    <a:pt x="12700" y="186182"/>
                    <a:pt x="35433" y="263525"/>
                  </a:cubicBezTo>
                  <a:cubicBezTo>
                    <a:pt x="69088" y="378841"/>
                    <a:pt x="138049" y="485521"/>
                    <a:pt x="242189" y="583819"/>
                  </a:cubicBezTo>
                  <a:cubicBezTo>
                    <a:pt x="314706" y="648589"/>
                    <a:pt x="394716" y="690499"/>
                    <a:pt x="482346" y="709676"/>
                  </a:cubicBezTo>
                  <a:cubicBezTo>
                    <a:pt x="503936" y="713740"/>
                    <a:pt x="525399" y="715772"/>
                    <a:pt x="546862" y="715772"/>
                  </a:cubicBezTo>
                  <a:cubicBezTo>
                    <a:pt x="565912" y="715772"/>
                    <a:pt x="584835" y="714121"/>
                    <a:pt x="603758" y="710946"/>
                  </a:cubicBezTo>
                  <a:cubicBezTo>
                    <a:pt x="606171" y="714883"/>
                    <a:pt x="608584" y="718947"/>
                    <a:pt x="610997" y="723011"/>
                  </a:cubicBezTo>
                  <a:cubicBezTo>
                    <a:pt x="683260" y="832358"/>
                    <a:pt x="766572" y="906907"/>
                    <a:pt x="860806" y="946531"/>
                  </a:cubicBezTo>
                  <a:cubicBezTo>
                    <a:pt x="941070" y="983361"/>
                    <a:pt x="1019302" y="1008253"/>
                    <a:pt x="1095756" y="1021207"/>
                  </a:cubicBezTo>
                  <a:cubicBezTo>
                    <a:pt x="1129411" y="1026287"/>
                    <a:pt x="1158367" y="1028827"/>
                    <a:pt x="1182370" y="1028827"/>
                  </a:cubicBezTo>
                  <a:cubicBezTo>
                    <a:pt x="1186307" y="1028827"/>
                    <a:pt x="1190117" y="1028700"/>
                    <a:pt x="1193927" y="1028573"/>
                  </a:cubicBezTo>
                  <a:cubicBezTo>
                    <a:pt x="1200658" y="1028319"/>
                    <a:pt x="1205103" y="1020826"/>
                    <a:pt x="1207516" y="1006094"/>
                  </a:cubicBezTo>
                  <a:cubicBezTo>
                    <a:pt x="1205484" y="990727"/>
                    <a:pt x="1199896" y="981583"/>
                    <a:pt x="1191006" y="978789"/>
                  </a:cubicBezTo>
                  <a:lnTo>
                    <a:pt x="1165225" y="972820"/>
                  </a:lnTo>
                  <a:lnTo>
                    <a:pt x="1043432" y="951611"/>
                  </a:lnTo>
                  <a:lnTo>
                    <a:pt x="975741" y="935863"/>
                  </a:lnTo>
                  <a:cubicBezTo>
                    <a:pt x="925703" y="922020"/>
                    <a:pt x="882269" y="904875"/>
                    <a:pt x="845312" y="884809"/>
                  </a:cubicBezTo>
                  <a:cubicBezTo>
                    <a:pt x="774573" y="846074"/>
                    <a:pt x="714629" y="790956"/>
                    <a:pt x="665480" y="719582"/>
                  </a:cubicBezTo>
                  <a:cubicBezTo>
                    <a:pt x="660654" y="712724"/>
                    <a:pt x="656082" y="705866"/>
                    <a:pt x="651764" y="699008"/>
                  </a:cubicBezTo>
                  <a:cubicBezTo>
                    <a:pt x="669544" y="693420"/>
                    <a:pt x="687197" y="686435"/>
                    <a:pt x="704723" y="678053"/>
                  </a:cubicBezTo>
                  <a:cubicBezTo>
                    <a:pt x="782320" y="631317"/>
                    <a:pt x="830453" y="565023"/>
                    <a:pt x="848995" y="478917"/>
                  </a:cubicBezTo>
                  <a:cubicBezTo>
                    <a:pt x="858520" y="397637"/>
                    <a:pt x="829818" y="338328"/>
                    <a:pt x="762635" y="300990"/>
                  </a:cubicBezTo>
                  <a:cubicBezTo>
                    <a:pt x="745490" y="293624"/>
                    <a:pt x="728472" y="289941"/>
                    <a:pt x="711708" y="289941"/>
                  </a:cubicBezTo>
                  <a:cubicBezTo>
                    <a:pt x="688213" y="289941"/>
                    <a:pt x="664972" y="297180"/>
                    <a:pt x="642239" y="311531"/>
                  </a:cubicBezTo>
                  <a:cubicBezTo>
                    <a:pt x="602996" y="337058"/>
                    <a:pt x="570484" y="377698"/>
                    <a:pt x="544957" y="433324"/>
                  </a:cubicBezTo>
                  <a:cubicBezTo>
                    <a:pt x="524002" y="500126"/>
                    <a:pt x="535686" y="577977"/>
                    <a:pt x="580009" y="667004"/>
                  </a:cubicBezTo>
                  <a:cubicBezTo>
                    <a:pt x="568706" y="668274"/>
                    <a:pt x="557276" y="668909"/>
                    <a:pt x="545846" y="668909"/>
                  </a:cubicBezTo>
                  <a:cubicBezTo>
                    <a:pt x="459105" y="668909"/>
                    <a:pt x="371856" y="631571"/>
                    <a:pt x="284353" y="556768"/>
                  </a:cubicBezTo>
                  <a:cubicBezTo>
                    <a:pt x="206756" y="491236"/>
                    <a:pt x="147066" y="409956"/>
                    <a:pt x="105410" y="313055"/>
                  </a:cubicBezTo>
                  <a:cubicBezTo>
                    <a:pt x="72771" y="237871"/>
                    <a:pt x="55499" y="136779"/>
                    <a:pt x="53467" y="9779"/>
                  </a:cubicBezTo>
                  <a:lnTo>
                    <a:pt x="52578" y="0"/>
                  </a:lnTo>
                  <a:lnTo>
                    <a:pt x="5257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1830B0A-CD98-4039-499F-C8236A3E9396}"/>
                </a:ext>
              </a:extLst>
            </p:cNvPr>
            <p:cNvSpPr/>
            <p:nvPr/>
          </p:nvSpPr>
          <p:spPr>
            <a:xfrm>
              <a:off x="974471" y="902208"/>
              <a:ext cx="306324" cy="239903"/>
            </a:xfrm>
            <a:custGeom>
              <a:avLst/>
              <a:gdLst/>
              <a:ahLst/>
              <a:cxnLst/>
              <a:rect l="l" t="t" r="r" b="b"/>
              <a:pathLst>
                <a:path w="306324" h="239903">
                  <a:moveTo>
                    <a:pt x="267462" y="169545"/>
                  </a:moveTo>
                  <a:lnTo>
                    <a:pt x="266954" y="172974"/>
                  </a:lnTo>
                  <a:lnTo>
                    <a:pt x="266954" y="171069"/>
                  </a:lnTo>
                  <a:lnTo>
                    <a:pt x="267462" y="169545"/>
                  </a:lnTo>
                  <a:close/>
                  <a:moveTo>
                    <a:pt x="91567" y="0"/>
                  </a:moveTo>
                  <a:lnTo>
                    <a:pt x="77216" y="9271"/>
                  </a:lnTo>
                  <a:cubicBezTo>
                    <a:pt x="70866" y="17653"/>
                    <a:pt x="72390" y="29591"/>
                    <a:pt x="80645" y="36068"/>
                  </a:cubicBezTo>
                  <a:cubicBezTo>
                    <a:pt x="168529" y="103886"/>
                    <a:pt x="225044" y="146558"/>
                    <a:pt x="249936" y="164338"/>
                  </a:cubicBezTo>
                  <a:lnTo>
                    <a:pt x="249936" y="164338"/>
                  </a:lnTo>
                  <a:cubicBezTo>
                    <a:pt x="230632" y="168275"/>
                    <a:pt x="199644" y="174752"/>
                    <a:pt x="156845" y="183896"/>
                  </a:cubicBezTo>
                  <a:lnTo>
                    <a:pt x="156083" y="184150"/>
                  </a:lnTo>
                  <a:lnTo>
                    <a:pt x="156083" y="184150"/>
                  </a:lnTo>
                  <a:cubicBezTo>
                    <a:pt x="149479" y="185801"/>
                    <a:pt x="113284" y="189865"/>
                    <a:pt x="47371" y="196469"/>
                  </a:cubicBezTo>
                  <a:cubicBezTo>
                    <a:pt x="47117" y="196469"/>
                    <a:pt x="46863" y="196469"/>
                    <a:pt x="46609" y="196596"/>
                  </a:cubicBezTo>
                  <a:lnTo>
                    <a:pt x="16637" y="202184"/>
                  </a:lnTo>
                  <a:cubicBezTo>
                    <a:pt x="6477" y="204597"/>
                    <a:pt x="0" y="214884"/>
                    <a:pt x="3810" y="231521"/>
                  </a:cubicBezTo>
                  <a:lnTo>
                    <a:pt x="13843" y="238633"/>
                  </a:lnTo>
                  <a:cubicBezTo>
                    <a:pt x="16002" y="239522"/>
                    <a:pt x="18288" y="239903"/>
                    <a:pt x="20701" y="239903"/>
                  </a:cubicBezTo>
                  <a:cubicBezTo>
                    <a:pt x="22098" y="239903"/>
                    <a:pt x="23622" y="239776"/>
                    <a:pt x="25019" y="239395"/>
                  </a:cubicBezTo>
                  <a:lnTo>
                    <a:pt x="51435" y="234442"/>
                  </a:lnTo>
                  <a:lnTo>
                    <a:pt x="51435" y="234442"/>
                  </a:lnTo>
                  <a:cubicBezTo>
                    <a:pt x="118745" y="227711"/>
                    <a:pt x="156464" y="223266"/>
                    <a:pt x="164719" y="221234"/>
                  </a:cubicBezTo>
                  <a:lnTo>
                    <a:pt x="164973" y="221234"/>
                  </a:lnTo>
                  <a:lnTo>
                    <a:pt x="165481" y="221107"/>
                  </a:lnTo>
                  <a:lnTo>
                    <a:pt x="165481" y="221107"/>
                  </a:lnTo>
                  <a:cubicBezTo>
                    <a:pt x="233426" y="206629"/>
                    <a:pt x="270764" y="198882"/>
                    <a:pt x="277368" y="197993"/>
                  </a:cubicBezTo>
                  <a:lnTo>
                    <a:pt x="278384" y="197866"/>
                  </a:lnTo>
                  <a:lnTo>
                    <a:pt x="280416" y="197485"/>
                  </a:lnTo>
                  <a:cubicBezTo>
                    <a:pt x="284099" y="196596"/>
                    <a:pt x="287147" y="195707"/>
                    <a:pt x="298069" y="191135"/>
                  </a:cubicBezTo>
                  <a:lnTo>
                    <a:pt x="304292" y="178689"/>
                  </a:lnTo>
                  <a:lnTo>
                    <a:pt x="304292" y="178689"/>
                  </a:lnTo>
                  <a:cubicBezTo>
                    <a:pt x="306324" y="171704"/>
                    <a:pt x="304927" y="164465"/>
                    <a:pt x="296545" y="152400"/>
                  </a:cubicBezTo>
                  <a:lnTo>
                    <a:pt x="282829" y="140589"/>
                  </a:lnTo>
                  <a:lnTo>
                    <a:pt x="281559" y="139827"/>
                  </a:lnTo>
                  <a:cubicBezTo>
                    <a:pt x="270129" y="132969"/>
                    <a:pt x="210947" y="88265"/>
                    <a:pt x="103759" y="5715"/>
                  </a:cubicBezTo>
                  <a:cubicBezTo>
                    <a:pt x="102362" y="4572"/>
                    <a:pt x="100711" y="3683"/>
                    <a:pt x="91440" y="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13">
            <a:extLst>
              <a:ext uri="{FF2B5EF4-FFF2-40B4-BE49-F238E27FC236}">
                <a16:creationId xmlns:a16="http://schemas.microsoft.com/office/drawing/2014/main" id="{103AFAD8-E680-3A9C-1B49-FF0DB5CD033D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1532853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06925"/>
            <a:ext cx="18287276" cy="2277094"/>
          </a:xfrm>
          <a:custGeom>
            <a:avLst/>
            <a:gdLst/>
            <a:ahLst/>
            <a:cxnLst/>
            <a:rect l="l" t="t" r="r" b="b"/>
            <a:pathLst>
              <a:path w="18287276" h="2277094">
                <a:moveTo>
                  <a:pt x="0" y="0"/>
                </a:moveTo>
                <a:lnTo>
                  <a:pt x="18287276" y="0"/>
                </a:lnTo>
                <a:lnTo>
                  <a:pt x="18287276" y="2277094"/>
                </a:lnTo>
                <a:lnTo>
                  <a:pt x="0" y="2277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8491" y="2632596"/>
            <a:ext cx="6600825" cy="5276850"/>
          </a:xfrm>
          <a:custGeom>
            <a:avLst/>
            <a:gdLst/>
            <a:ahLst/>
            <a:cxnLst/>
            <a:rect l="l" t="t" r="r" b="b"/>
            <a:pathLst>
              <a:path w="6600825" h="5276850">
                <a:moveTo>
                  <a:pt x="0" y="0"/>
                </a:moveTo>
                <a:lnTo>
                  <a:pt x="6600825" y="0"/>
                </a:lnTo>
                <a:lnTo>
                  <a:pt x="6600825" y="5276850"/>
                </a:lnTo>
                <a:lnTo>
                  <a:pt x="0" y="5276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89836" y="847725"/>
            <a:ext cx="5495925" cy="5257800"/>
          </a:xfrm>
          <a:custGeom>
            <a:avLst/>
            <a:gdLst/>
            <a:ahLst/>
            <a:cxnLst/>
            <a:rect l="l" t="t" r="r" b="b"/>
            <a:pathLst>
              <a:path w="5495925" h="5257800">
                <a:moveTo>
                  <a:pt x="0" y="0"/>
                </a:moveTo>
                <a:lnTo>
                  <a:pt x="5495925" y="0"/>
                </a:lnTo>
                <a:lnTo>
                  <a:pt x="5495925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46306" y="6595548"/>
            <a:ext cx="3638550" cy="2038350"/>
          </a:xfrm>
          <a:custGeom>
            <a:avLst/>
            <a:gdLst/>
            <a:ahLst/>
            <a:cxnLst/>
            <a:rect l="l" t="t" r="r" b="b"/>
            <a:pathLst>
              <a:path w="3638550" h="2038350">
                <a:moveTo>
                  <a:pt x="0" y="0"/>
                </a:moveTo>
                <a:lnTo>
                  <a:pt x="3638550" y="0"/>
                </a:lnTo>
                <a:lnTo>
                  <a:pt x="3638550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6633362"/>
            <a:ext cx="3543300" cy="2000250"/>
          </a:xfrm>
          <a:custGeom>
            <a:avLst/>
            <a:gdLst/>
            <a:ahLst/>
            <a:cxnLst/>
            <a:rect l="l" t="t" r="r" b="b"/>
            <a:pathLst>
              <a:path w="3543300" h="2000250">
                <a:moveTo>
                  <a:pt x="0" y="0"/>
                </a:moveTo>
                <a:lnTo>
                  <a:pt x="3543300" y="0"/>
                </a:lnTo>
                <a:lnTo>
                  <a:pt x="3543300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0523" y="8601978"/>
            <a:ext cx="1098318" cy="1146172"/>
          </a:xfrm>
          <a:custGeom>
            <a:avLst/>
            <a:gdLst/>
            <a:ahLst/>
            <a:cxnLst/>
            <a:rect l="l" t="t" r="r" b="b"/>
            <a:pathLst>
              <a:path w="1098318" h="1146172">
                <a:moveTo>
                  <a:pt x="0" y="0"/>
                </a:moveTo>
                <a:lnTo>
                  <a:pt x="1098318" y="0"/>
                </a:lnTo>
                <a:lnTo>
                  <a:pt x="1098318" y="1146171"/>
                </a:lnTo>
                <a:lnTo>
                  <a:pt x="0" y="114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8491" y="805555"/>
            <a:ext cx="6210300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en-US" sz="7000" dirty="0">
                <a:solidFill>
                  <a:srgbClr val="444A72"/>
                </a:solidFill>
                <a:latin typeface="Open Sans Bold"/>
              </a:rPr>
              <a:t>REMIND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50169" y="8917889"/>
            <a:ext cx="433834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700" dirty="0" err="1">
                <a:solidFill>
                  <a:srgbClr val="000000"/>
                </a:solidFill>
                <a:latin typeface="Open Sans Light"/>
              </a:rPr>
              <a:t>resilienz</a:t>
            </a:r>
            <a:r>
              <a:rPr lang="en-US" sz="2700" dirty="0">
                <a:solidFill>
                  <a:srgbClr val="000000"/>
                </a:solidFill>
                <a:latin typeface="Open Sans Light"/>
              </a:rPr>
              <a:t>-im-</a:t>
            </a:r>
            <a:r>
              <a:rPr lang="en-US" sz="2700" dirty="0" err="1">
                <a:solidFill>
                  <a:srgbClr val="000000"/>
                </a:solidFill>
                <a:latin typeface="Open Sans Light"/>
              </a:rPr>
              <a:t>studium</a:t>
            </a:r>
            <a:r>
              <a:rPr lang="en-US" sz="3000" dirty="0" err="1">
                <a:solidFill>
                  <a:srgbClr val="444A72"/>
                </a:solidFill>
                <a:latin typeface="Open Sans Italics"/>
              </a:rPr>
              <a:t>.</a:t>
            </a:r>
            <a:r>
              <a:rPr lang="en-US" sz="2700" dirty="0" err="1">
                <a:solidFill>
                  <a:srgbClr val="000000"/>
                </a:solidFill>
                <a:latin typeface="Open Sans Light"/>
              </a:rPr>
              <a:t>de</a:t>
            </a:r>
            <a:r>
              <a:rPr lang="en-US" sz="3000" dirty="0">
                <a:solidFill>
                  <a:srgbClr val="444A72"/>
                </a:solidFill>
                <a:latin typeface="Open Sans Italic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727195"/>
            <a:ext cx="10020302" cy="38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459" dirty="0">
                <a:solidFill>
                  <a:srgbClr val="444A72"/>
                </a:solidFill>
                <a:latin typeface="Open Sans"/>
              </a:rPr>
              <a:t>KURSPLATTFORM FÜR RESLIENZ UND MINDFULNESS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CE90F24C-F2B9-16B1-720D-3332CC1D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494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8491" y="3238500"/>
            <a:ext cx="10020302" cy="5965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endParaRPr lang="de-DE" sz="2400" spc="24" dirty="0">
              <a:solidFill>
                <a:srgbClr val="000000"/>
              </a:solidFill>
              <a:latin typeface="Open Sans Light Italics"/>
            </a:endParaRP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Glückszustand, der von Psychologe und Kreativitätsforscher Mihály </a:t>
            </a:r>
            <a:r>
              <a:rPr lang="de-DE" sz="2400" spc="24" dirty="0" err="1">
                <a:solidFill>
                  <a:srgbClr val="000000"/>
                </a:solidFill>
                <a:latin typeface="Open Sans Light"/>
              </a:rPr>
              <a:t>Csíkszentmihályi</a:t>
            </a: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 erforscht wurde</a:t>
            </a:r>
          </a:p>
          <a:p>
            <a:pPr algn="l">
              <a:lnSpc>
                <a:spcPts val="3599"/>
              </a:lnSpc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Im Flow-Zustand kommt es zudem typischerweise zu einem veränderten Zeiterleben</a:t>
            </a:r>
          </a:p>
          <a:p>
            <a:pPr algn="l">
              <a:lnSpc>
                <a:spcPts val="3599"/>
              </a:lnSpc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Zentrale Bedingung: Passung zwischen den Anforderungen der Tätigkeit und dem Fähigkeitsniveau der Person --&gt; kann nur bei aktiven Fähigkeiten auftreten </a:t>
            </a:r>
          </a:p>
          <a:p>
            <a:pPr algn="l">
              <a:lnSpc>
                <a:spcPts val="3599"/>
              </a:lnSpc>
            </a:pPr>
            <a:endParaRPr lang="de-DE" sz="2400" spc="24" dirty="0">
              <a:solidFill>
                <a:srgbClr val="000000"/>
              </a:solidFill>
              <a:latin typeface="Open Sans Light"/>
            </a:endParaRPr>
          </a:p>
          <a:p>
            <a:pPr marL="342900" indent="-34290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2400" spc="24" dirty="0">
                <a:solidFill>
                  <a:srgbClr val="000000"/>
                </a:solidFill>
                <a:latin typeface="Open Sans Light"/>
              </a:rPr>
              <a:t>Abgrenzung zu Konzentration: auf eine kognitiv anspruchsvolle Aufgabe konzentrieren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DFD4B0-E6C4-CEC6-AB8F-FA34AAACD159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Flow-Theorie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7525987-5F04-6FFC-CAE8-D0CD425A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48F3FE-1906-0B67-5AF8-BD0E9DBA8F28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026" r="-54673" b="-8"/>
            </a:stretch>
          </a:blipFill>
        </p:spPr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EFC0A380-FBB1-16BB-EF82-F7B2676A8ACD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de-DE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3002414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0">
            <a:extLst>
              <a:ext uri="{FF2B5EF4-FFF2-40B4-BE49-F238E27FC236}">
                <a16:creationId xmlns:a16="http://schemas.microsoft.com/office/drawing/2014/main" id="{D39CC892-8E49-775C-8304-34BEA25E997B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Protokoll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143C1176-2817-3798-2D0D-BE09854DCCFF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6ED04B-F7D1-CCDE-9FB9-4FDEE02D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Grafik 2" descr="Ein Bild, das Klebezettel, Text, Handschrift, Schuhwerk enthält.&#10;&#10;Automatisch generierte Beschreibung">
            <a:extLst>
              <a:ext uri="{FF2B5EF4-FFF2-40B4-BE49-F238E27FC236}">
                <a16:creationId xmlns:a16="http://schemas.microsoft.com/office/drawing/2014/main" id="{FC5B1620-B2AA-C537-743B-809B33AC68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9" b="32603"/>
          <a:stretch/>
        </p:blipFill>
        <p:spPr>
          <a:xfrm rot="16200000">
            <a:off x="1232796" y="1923761"/>
            <a:ext cx="7825501" cy="845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66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">
            <a:extLst>
              <a:ext uri="{FF2B5EF4-FFF2-40B4-BE49-F238E27FC236}">
                <a16:creationId xmlns:a16="http://schemas.microsoft.com/office/drawing/2014/main" id="{F4BB0F39-DC42-5231-2D1E-5FDA0DE0E8C2}"/>
              </a:ext>
            </a:extLst>
          </p:cNvPr>
          <p:cNvSpPr/>
          <p:nvPr/>
        </p:nvSpPr>
        <p:spPr>
          <a:xfrm rot="21341939">
            <a:off x="9804075" y="3000493"/>
            <a:ext cx="7915332" cy="4858228"/>
          </a:xfrm>
          <a:custGeom>
            <a:avLst/>
            <a:gdLst/>
            <a:ahLst/>
            <a:cxnLst/>
            <a:rect l="l" t="t" r="r" b="b"/>
            <a:pathLst>
              <a:path w="16078200" h="7828778">
                <a:moveTo>
                  <a:pt x="0" y="0"/>
                </a:moveTo>
                <a:lnTo>
                  <a:pt x="16078200" y="0"/>
                </a:lnTo>
                <a:lnTo>
                  <a:pt x="16078200" y="7828779"/>
                </a:lnTo>
                <a:lnTo>
                  <a:pt x="0" y="78287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13"/>
            </a:stretch>
          </a:blipFill>
        </p:spPr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36CB8C6C-A1AF-6CFF-F1C7-B6239D2BE8C3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Flow-Theorie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8" name="TextBox 86">
            <a:extLst>
              <a:ext uri="{FF2B5EF4-FFF2-40B4-BE49-F238E27FC236}">
                <a16:creationId xmlns:a16="http://schemas.microsoft.com/office/drawing/2014/main" id="{113716B4-4753-CEA2-140D-A7EFA0148ADF}"/>
              </a:ext>
            </a:extLst>
          </p:cNvPr>
          <p:cNvSpPr txBox="1"/>
          <p:nvPr/>
        </p:nvSpPr>
        <p:spPr>
          <a:xfrm>
            <a:off x="983860" y="9665606"/>
            <a:ext cx="15780140" cy="668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 in Anlehnung an: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Nakamura, J. &amp; Csikszentmihalyi, M. (2002). The concept of flow. In C. R. Snyder &amp; S. J. Lopez (Eds.), Handbook of Positive Psychology (pp. 89-105). Oxford, UK: Oxford University Press.</a:t>
            </a:r>
          </a:p>
          <a:p>
            <a:pPr>
              <a:lnSpc>
                <a:spcPts val="2800"/>
              </a:lnSpc>
            </a:pPr>
            <a:endParaRPr lang="de-DE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9D6B68-FD0B-6ABC-7BD3-0EBBFFB3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FB7B5E96-A1B9-DE81-C272-4C61AAA014D3}"/>
              </a:ext>
            </a:extLst>
          </p:cNvPr>
          <p:cNvSpPr/>
          <p:nvPr/>
        </p:nvSpPr>
        <p:spPr>
          <a:xfrm>
            <a:off x="1136384" y="3193077"/>
            <a:ext cx="8288388" cy="5537616"/>
          </a:xfrm>
          <a:custGeom>
            <a:avLst/>
            <a:gdLst/>
            <a:ahLst/>
            <a:cxnLst/>
            <a:rect l="l" t="t" r="r" b="b"/>
            <a:pathLst>
              <a:path w="8288388" h="5537616">
                <a:moveTo>
                  <a:pt x="0" y="0"/>
                </a:moveTo>
                <a:lnTo>
                  <a:pt x="8288389" y="0"/>
                </a:lnTo>
                <a:lnTo>
                  <a:pt x="8288389" y="5537616"/>
                </a:lnTo>
                <a:lnTo>
                  <a:pt x="0" y="5537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B274CEE0-1406-C22C-418A-681F6CD0A1E0}"/>
              </a:ext>
            </a:extLst>
          </p:cNvPr>
          <p:cNvSpPr txBox="1"/>
          <p:nvPr/>
        </p:nvSpPr>
        <p:spPr>
          <a:xfrm rot="-1692540">
            <a:off x="4586400" y="5727772"/>
            <a:ext cx="656215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de-DE" sz="2200" spc="24">
                <a:solidFill>
                  <a:srgbClr val="000000"/>
                </a:solidFill>
                <a:latin typeface="Open Sans Light"/>
              </a:rPr>
              <a:t>Flow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680C32E0-AD53-5B87-FA4C-068BAAF93DDC}"/>
              </a:ext>
            </a:extLst>
          </p:cNvPr>
          <p:cNvSpPr txBox="1"/>
          <p:nvPr/>
        </p:nvSpPr>
        <p:spPr>
          <a:xfrm rot="-1600440">
            <a:off x="5502045" y="6087764"/>
            <a:ext cx="2292887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de-DE" sz="2200" spc="24">
                <a:solidFill>
                  <a:srgbClr val="000000"/>
                </a:solidFill>
                <a:latin typeface="Open Sans Light"/>
              </a:rPr>
              <a:t>Unterforderung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6A5316A1-89E6-2767-693D-577D4ECD28AC}"/>
              </a:ext>
            </a:extLst>
          </p:cNvPr>
          <p:cNvSpPr txBox="1"/>
          <p:nvPr/>
        </p:nvSpPr>
        <p:spPr>
          <a:xfrm rot="-2048640">
            <a:off x="3670530" y="4569463"/>
            <a:ext cx="2185083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de-DE" sz="2200" spc="24">
                <a:solidFill>
                  <a:srgbClr val="000000"/>
                </a:solidFill>
                <a:latin typeface="Open Sans Light"/>
              </a:rPr>
              <a:t>Überforderung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60B299BE-91A1-2DEB-005A-A0EDCBA03CF1}"/>
              </a:ext>
            </a:extLst>
          </p:cNvPr>
          <p:cNvSpPr txBox="1"/>
          <p:nvPr/>
        </p:nvSpPr>
        <p:spPr>
          <a:xfrm>
            <a:off x="3433348" y="8314079"/>
            <a:ext cx="1869408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de-DE" sz="2200" spc="19" dirty="0">
                <a:solidFill>
                  <a:srgbClr val="000000"/>
                </a:solidFill>
                <a:latin typeface="Open Sans Light"/>
              </a:rPr>
              <a:t>Fähigkeiten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275A2426-6795-22DB-FEC9-9F32604FA487}"/>
              </a:ext>
            </a:extLst>
          </p:cNvPr>
          <p:cNvSpPr txBox="1"/>
          <p:nvPr/>
        </p:nvSpPr>
        <p:spPr>
          <a:xfrm rot="-5400000">
            <a:off x="-169597" y="5509074"/>
            <a:ext cx="2749693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de-DE" sz="2200" spc="19" dirty="0">
                <a:solidFill>
                  <a:srgbClr val="000000"/>
                </a:solidFill>
                <a:latin typeface="Open Sans Light"/>
              </a:rPr>
              <a:t>Herausforderungen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657CDE2-FFDF-09E6-D45E-02458FD44CF0}"/>
              </a:ext>
            </a:extLst>
          </p:cNvPr>
          <p:cNvSpPr txBox="1"/>
          <p:nvPr/>
        </p:nvSpPr>
        <p:spPr>
          <a:xfrm>
            <a:off x="11164475" y="4507709"/>
            <a:ext cx="6810704" cy="2344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599"/>
              </a:lnSpc>
            </a:pPr>
            <a:r>
              <a:rPr lang="de-DE" b="1" spc="24" dirty="0">
                <a:solidFill>
                  <a:srgbClr val="000000"/>
                </a:solidFill>
                <a:latin typeface="Open Sans Light"/>
              </a:rPr>
              <a:t>Tipps, um Flow-Zustand zu erreichen</a:t>
            </a:r>
          </a:p>
          <a:p>
            <a:pPr marL="285750" indent="-28575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1800" spc="24" dirty="0">
                <a:solidFill>
                  <a:srgbClr val="000000"/>
                </a:solidFill>
                <a:latin typeface="Open Sans Light"/>
              </a:rPr>
              <a:t>Das richtige Verhältnis zwischen Anforderungen und Fähigkeiten finden</a:t>
            </a:r>
            <a:endParaRPr lang="de-DE" spc="24" dirty="0">
              <a:solidFill>
                <a:srgbClr val="000000"/>
              </a:solidFill>
              <a:latin typeface="Open Sans Light"/>
            </a:endParaRPr>
          </a:p>
          <a:p>
            <a:pPr marL="285750" indent="-28575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1800" spc="24" dirty="0">
                <a:solidFill>
                  <a:srgbClr val="000000"/>
                </a:solidFill>
                <a:latin typeface="Open Sans Light"/>
              </a:rPr>
              <a:t>Ablenkungen reduzieren, Multitasking vermeiden</a:t>
            </a:r>
            <a:endParaRPr lang="de-DE" spc="24" dirty="0">
              <a:solidFill>
                <a:srgbClr val="000000"/>
              </a:solidFill>
              <a:latin typeface="Open Sans Light"/>
            </a:endParaRPr>
          </a:p>
          <a:p>
            <a:pPr marL="285750" indent="-285750" algn="l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de-DE" sz="1800" spc="24" dirty="0">
                <a:solidFill>
                  <a:srgbClr val="000000"/>
                </a:solidFill>
                <a:latin typeface="Open Sans Light"/>
              </a:rPr>
              <a:t>Am besten eine Tätigkeit, die Spaß macht, wählen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EB3DCBA3-4EBE-963D-0280-A8E3DA7B1BF6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524000" y="4686300"/>
            <a:ext cx="14746557" cy="165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4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Was hilft euch, euch in einer Lernsession zu konzentrieren? </a:t>
            </a:r>
          </a:p>
          <a:p>
            <a:pPr algn="ctr">
              <a:lnSpc>
                <a:spcPts val="4424"/>
              </a:lnSpc>
            </a:pPr>
            <a:endParaRPr lang="de-DE" sz="3000" spc="31" dirty="0">
              <a:solidFill>
                <a:srgbClr val="F1EFEB"/>
              </a:solidFill>
              <a:latin typeface="Open Sans Light"/>
            </a:endParaRPr>
          </a:p>
          <a:p>
            <a:pPr algn="ctr">
              <a:lnSpc>
                <a:spcPts val="4424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Sammelt eure Antworten auf Moderationskarten. 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2B67F92-EE2E-8025-44B2-D2213192C638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Tandemarbeit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91FF9A7-AC12-FBAE-8628-37EB7529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EFAB729F-C6D7-FE47-6ABD-FD97C5593266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3087226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390945" y="5097609"/>
            <a:ext cx="15313924" cy="57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Welche Erkenntnisse und Übungen wollt ihr mit in euren Studienalltag nehmen? 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153D26AC-3393-A4A4-BA27-0C60FDDE2FE8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 err="1">
                <a:solidFill>
                  <a:schemeClr val="bg1"/>
                </a:solidFill>
                <a:latin typeface="Open Sans Bold"/>
              </a:rPr>
              <a:t>ReMind</a:t>
            </a:r>
            <a:r>
              <a:rPr lang="de-DE" sz="7000" dirty="0">
                <a:solidFill>
                  <a:schemeClr val="bg1"/>
                </a:solidFill>
                <a:latin typeface="Open Sans Bold"/>
              </a:rPr>
              <a:t> Glas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5FF0F0D2-5A97-4685-DC37-AA52E143F9B7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FC97989-1C01-FEDC-9555-FB9656BB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0">
            <a:extLst>
              <a:ext uri="{FF2B5EF4-FFF2-40B4-BE49-F238E27FC236}">
                <a16:creationId xmlns:a16="http://schemas.microsoft.com/office/drawing/2014/main" id="{D39CC892-8E49-775C-8304-34BEA25E997B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Protokoll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143C1176-2817-3798-2D0D-BE09854DCCFF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6ED04B-F7D1-CCDE-9FB9-4FDEE02D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Grafik 6" descr="Ein Bild, das Text, Im Haus, Wand, Decke enthält.&#10;&#10;Automatisch generierte Beschreibung">
            <a:extLst>
              <a:ext uri="{FF2B5EF4-FFF2-40B4-BE49-F238E27FC236}">
                <a16:creationId xmlns:a16="http://schemas.microsoft.com/office/drawing/2014/main" id="{1032F903-93F9-2842-B1B5-87EF8F29A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3" b="18969"/>
          <a:stretch/>
        </p:blipFill>
        <p:spPr>
          <a:xfrm>
            <a:off x="918491" y="2634033"/>
            <a:ext cx="6320509" cy="5772031"/>
          </a:xfrm>
          <a:prstGeom prst="rect">
            <a:avLst/>
          </a:prstGeom>
        </p:spPr>
      </p:pic>
      <p:pic>
        <p:nvPicPr>
          <p:cNvPr id="9" name="Grafik 8" descr="Ein Bild, das Text, Klebezettel, Handschrift, Papierprodukt enthält.&#10;&#10;Automatisch generierte Beschreibung">
            <a:extLst>
              <a:ext uri="{FF2B5EF4-FFF2-40B4-BE49-F238E27FC236}">
                <a16:creationId xmlns:a16="http://schemas.microsoft.com/office/drawing/2014/main" id="{4E1307F6-80E8-F322-CD65-80B8C12D39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3" b="9092"/>
          <a:stretch/>
        </p:blipFill>
        <p:spPr>
          <a:xfrm>
            <a:off x="13929448" y="2564732"/>
            <a:ext cx="3689268" cy="5867400"/>
          </a:xfrm>
          <a:prstGeom prst="rect">
            <a:avLst/>
          </a:prstGeom>
        </p:spPr>
      </p:pic>
      <p:pic>
        <p:nvPicPr>
          <p:cNvPr id="11" name="Grafik 10" descr="Ein Bild, das Text, Buch, Papier, Aufdruck enthält.&#10;&#10;Automatisch generierte Beschreibung">
            <a:extLst>
              <a:ext uri="{FF2B5EF4-FFF2-40B4-BE49-F238E27FC236}">
                <a16:creationId xmlns:a16="http://schemas.microsoft.com/office/drawing/2014/main" id="{6E689734-645D-66C5-6302-47E008FB67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8" b="22249"/>
          <a:stretch/>
        </p:blipFill>
        <p:spPr>
          <a:xfrm>
            <a:off x="7749259" y="2566737"/>
            <a:ext cx="56578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89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41B1BE0-3F47-E03B-CAD7-970FA9659410}"/>
              </a:ext>
            </a:extLst>
          </p:cNvPr>
          <p:cNvSpPr/>
          <p:nvPr/>
        </p:nvSpPr>
        <p:spPr>
          <a:xfrm>
            <a:off x="0" y="8006934"/>
            <a:ext cx="18287276" cy="2277094"/>
          </a:xfrm>
          <a:custGeom>
            <a:avLst/>
            <a:gdLst/>
            <a:ahLst/>
            <a:cxnLst/>
            <a:rect l="l" t="t" r="r" b="b"/>
            <a:pathLst>
              <a:path w="18287276" h="2277094">
                <a:moveTo>
                  <a:pt x="0" y="0"/>
                </a:moveTo>
                <a:lnTo>
                  <a:pt x="18287276" y="0"/>
                </a:lnTo>
                <a:lnTo>
                  <a:pt x="18287276" y="2277094"/>
                </a:lnTo>
                <a:lnTo>
                  <a:pt x="0" y="2277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965197" y="5300424"/>
            <a:ext cx="15967167" cy="622411"/>
          </a:xfrm>
          <a:custGeom>
            <a:avLst/>
            <a:gdLst/>
            <a:ahLst/>
            <a:cxnLst/>
            <a:rect l="l" t="t" r="r" b="b"/>
            <a:pathLst>
              <a:path w="15967167" h="622411">
                <a:moveTo>
                  <a:pt x="0" y="0"/>
                </a:moveTo>
                <a:lnTo>
                  <a:pt x="15967167" y="0"/>
                </a:lnTo>
                <a:lnTo>
                  <a:pt x="15967167" y="622412"/>
                </a:lnTo>
                <a:lnTo>
                  <a:pt x="0" y="62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7296" y="3915870"/>
            <a:ext cx="3109321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de-DE" sz="2400" dirty="0">
                <a:solidFill>
                  <a:srgbClr val="35393D"/>
                </a:solidFill>
                <a:latin typeface="Open Sans Bold"/>
              </a:rPr>
              <a:t>Selbstmanagement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74398" y="3915870"/>
            <a:ext cx="1540602" cy="416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de-DE" sz="2400">
                <a:solidFill>
                  <a:srgbClr val="35393D"/>
                </a:solidFill>
                <a:latin typeface="Open Sans Bold"/>
              </a:rPr>
              <a:t>Resilienz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02280" y="3915870"/>
            <a:ext cx="2693785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de-DE" sz="2400" dirty="0">
                <a:solidFill>
                  <a:srgbClr val="35393D"/>
                </a:solidFill>
                <a:latin typeface="Open Sans Bold"/>
              </a:rPr>
              <a:t>(Prüfungs-) Stress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99115" y="3915870"/>
            <a:ext cx="3109322" cy="41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de-DE" sz="2400">
                <a:solidFill>
                  <a:srgbClr val="35393D"/>
                </a:solidFill>
                <a:latin typeface="Open Sans Bold"/>
              </a:rPr>
              <a:t>Stärkenorientierung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92789" y="3915870"/>
            <a:ext cx="3171977" cy="41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de-DE" sz="2400">
                <a:solidFill>
                  <a:srgbClr val="35393D"/>
                </a:solidFill>
                <a:latin typeface="Open Sans Bold"/>
              </a:rPr>
              <a:t>Zukunftsperspektive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561" y="5923169"/>
            <a:ext cx="2723112" cy="38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2"/>
              </a:lnSpc>
            </a:pPr>
            <a:r>
              <a:rPr lang="de-DE" sz="2287">
                <a:solidFill>
                  <a:srgbClr val="35393D"/>
                </a:solidFill>
                <a:latin typeface="Open Sans"/>
              </a:rPr>
              <a:t>05. April, 14-18 Uhr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34781" y="5923169"/>
            <a:ext cx="2600849" cy="38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2"/>
              </a:lnSpc>
            </a:pPr>
            <a:r>
              <a:rPr lang="de-DE" sz="2287">
                <a:solidFill>
                  <a:srgbClr val="35393D"/>
                </a:solidFill>
                <a:latin typeface="Open Sans"/>
              </a:rPr>
              <a:t>03. Mai, 14-18 Uhr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95217" y="5923169"/>
            <a:ext cx="2600849" cy="38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2"/>
              </a:lnSpc>
            </a:pPr>
            <a:r>
              <a:rPr lang="de-DE" sz="2287">
                <a:solidFill>
                  <a:srgbClr val="35393D"/>
                </a:solidFill>
                <a:latin typeface="Open Sans"/>
              </a:rPr>
              <a:t>10. Juni, 10-16 Uhr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39126" y="5923169"/>
            <a:ext cx="2424474" cy="38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2"/>
              </a:lnSpc>
            </a:pPr>
            <a:r>
              <a:rPr lang="de-DE" sz="2287">
                <a:solidFill>
                  <a:srgbClr val="35393D"/>
                </a:solidFill>
                <a:latin typeface="Open Sans"/>
              </a:rPr>
              <a:t>15. Juli, 12-16 Uhr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93649" y="5923169"/>
            <a:ext cx="2969790" cy="38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2"/>
              </a:lnSpc>
            </a:pPr>
            <a:r>
              <a:rPr lang="de-DE" sz="2287">
                <a:solidFill>
                  <a:srgbClr val="35393D"/>
                </a:solidFill>
                <a:latin typeface="Open Sans"/>
              </a:rPr>
              <a:t>05. August, 10-16 Uhr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56755" y="8701307"/>
            <a:ext cx="2984049" cy="858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</a:pPr>
            <a:r>
              <a:rPr lang="de-DE" sz="2599">
                <a:solidFill>
                  <a:srgbClr val="444A72"/>
                </a:solidFill>
                <a:latin typeface="Open Sans Bold"/>
              </a:rPr>
              <a:t>ANMELDUNG </a:t>
            </a:r>
            <a:r>
              <a:rPr lang="de-DE" sz="2599">
                <a:solidFill>
                  <a:srgbClr val="000000"/>
                </a:solidFill>
                <a:latin typeface="Open Sans Italics"/>
                <a:hlinkClick r:id="rId6" tooltip="https://eveeno.com/remind"/>
              </a:rPr>
              <a:t>eveeno.de/remind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7AA369DB-A77E-289F-93B3-984C89271538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Workshops </a:t>
            </a:r>
            <a:r>
              <a:rPr lang="de-DE" sz="7000" dirty="0" err="1">
                <a:solidFill>
                  <a:srgbClr val="444A72"/>
                </a:solidFill>
                <a:latin typeface="Open Sans Bold"/>
              </a:rPr>
              <a:t>SoSe</a:t>
            </a:r>
            <a:r>
              <a:rPr lang="de-DE" sz="7000" dirty="0">
                <a:solidFill>
                  <a:srgbClr val="444A72"/>
                </a:solidFill>
                <a:latin typeface="Open Sans Bold"/>
              </a:rPr>
              <a:t> 2023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1235ABEE-1D16-EE22-47FD-9E250253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0D7291AA-3F22-A270-CFF2-A6A41D23BFB6}"/>
              </a:ext>
            </a:extLst>
          </p:cNvPr>
          <p:cNvSpPr txBox="1"/>
          <p:nvPr/>
        </p:nvSpPr>
        <p:spPr>
          <a:xfrm>
            <a:off x="1028700" y="727195"/>
            <a:ext cx="10020302" cy="38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459" dirty="0">
                <a:solidFill>
                  <a:srgbClr val="444A72"/>
                </a:solidFill>
                <a:latin typeface="Open Sans"/>
              </a:rPr>
              <a:t>KURSPLATTFORM FÜR RESLIENZ UND MINDFULNESS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062372" y="5401111"/>
            <a:ext cx="1571311" cy="1571301"/>
            <a:chOff x="0" y="0"/>
            <a:chExt cx="2095081" cy="20950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4992" cy="2094992"/>
            </a:xfrm>
            <a:custGeom>
              <a:avLst/>
              <a:gdLst/>
              <a:ahLst/>
              <a:cxnLst/>
              <a:rect l="l" t="t" r="r" b="b"/>
              <a:pathLst>
                <a:path w="2094992" h="2094992">
                  <a:moveTo>
                    <a:pt x="1047496" y="0"/>
                  </a:moveTo>
                  <a:cubicBezTo>
                    <a:pt x="469011" y="0"/>
                    <a:pt x="0" y="469011"/>
                    <a:pt x="0" y="1047496"/>
                  </a:cubicBezTo>
                  <a:cubicBezTo>
                    <a:pt x="0" y="1625981"/>
                    <a:pt x="469011" y="2094992"/>
                    <a:pt x="1047496" y="2094992"/>
                  </a:cubicBezTo>
                  <a:cubicBezTo>
                    <a:pt x="1625981" y="2094992"/>
                    <a:pt x="2094992" y="1625981"/>
                    <a:pt x="2094992" y="1047496"/>
                  </a:cubicBezTo>
                  <a:cubicBezTo>
                    <a:pt x="2094992" y="469011"/>
                    <a:pt x="1626108" y="0"/>
                    <a:pt x="1047496" y="0"/>
                  </a:cubicBezTo>
                  <a:close/>
                </a:path>
              </a:pathLst>
            </a:custGeom>
            <a:blipFill>
              <a:blip r:embed="rId2"/>
              <a:stretch>
                <a:fillRect t="-9570" r="-4" b="-3063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18232" y="8660262"/>
            <a:ext cx="796593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dirty="0" err="1">
                <a:solidFill>
                  <a:srgbClr val="444A72"/>
                </a:solidFill>
                <a:latin typeface="Moontime"/>
              </a:rPr>
              <a:t>Vielen</a:t>
            </a:r>
            <a:r>
              <a:rPr lang="en-US" sz="6000" dirty="0">
                <a:solidFill>
                  <a:srgbClr val="444A72"/>
                </a:solidFill>
                <a:latin typeface="Moontime"/>
              </a:rPr>
              <a:t> Dank für </a:t>
            </a:r>
            <a:r>
              <a:rPr lang="en-US" sz="6000" dirty="0" err="1">
                <a:solidFill>
                  <a:srgbClr val="444A72"/>
                </a:solidFill>
                <a:latin typeface="Moontime"/>
              </a:rPr>
              <a:t>eure</a:t>
            </a:r>
            <a:r>
              <a:rPr lang="en-US" sz="6000" dirty="0">
                <a:solidFill>
                  <a:srgbClr val="444A72"/>
                </a:solidFill>
                <a:latin typeface="Moontime"/>
              </a:rPr>
              <a:t> </a:t>
            </a:r>
            <a:r>
              <a:rPr lang="en-US" sz="6000" dirty="0" err="1">
                <a:solidFill>
                  <a:srgbClr val="444A72"/>
                </a:solidFill>
                <a:latin typeface="Moontime"/>
              </a:rPr>
              <a:t>Aufmerksamkeit</a:t>
            </a:r>
            <a:r>
              <a:rPr lang="en-US" sz="6000" dirty="0">
                <a:solidFill>
                  <a:srgbClr val="444A72"/>
                </a:solidFill>
                <a:latin typeface="Moontime"/>
              </a:rPr>
              <a:t>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8232" y="5399013"/>
            <a:ext cx="8115248" cy="258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49"/>
              </a:lnSpc>
            </a:pPr>
            <a:r>
              <a:rPr lang="de-DE" sz="2499" dirty="0">
                <a:latin typeface="Open Sans Bold"/>
              </a:rPr>
              <a:t>Reflexionssession ”Selbstmanagement" </a:t>
            </a:r>
          </a:p>
          <a:p>
            <a:pPr marL="342900" indent="-342900" algn="l">
              <a:lnSpc>
                <a:spcPts val="3449"/>
              </a:lnSpc>
              <a:buFont typeface="Arial" panose="020B0604020202020204" pitchFamily="34" charset="0"/>
              <a:buChar char="•"/>
            </a:pPr>
            <a:r>
              <a:rPr lang="de-DE" sz="2499" dirty="0">
                <a:latin typeface="Open Sans Light"/>
              </a:rPr>
              <a:t>19. April, 19 Uhr</a:t>
            </a:r>
          </a:p>
          <a:p>
            <a:pPr algn="r">
              <a:lnSpc>
                <a:spcPts val="3449"/>
              </a:lnSpc>
            </a:pPr>
            <a:endParaRPr lang="de-DE" sz="2499" dirty="0">
              <a:solidFill>
                <a:srgbClr val="35393D"/>
              </a:solidFill>
              <a:latin typeface="Open Sans Light"/>
            </a:endParaRPr>
          </a:p>
          <a:p>
            <a:pPr algn="just">
              <a:lnSpc>
                <a:spcPts val="3449"/>
              </a:lnSpc>
            </a:pPr>
            <a:r>
              <a:rPr lang="de-DE" sz="2499" dirty="0">
                <a:solidFill>
                  <a:srgbClr val="35393D"/>
                </a:solidFill>
                <a:latin typeface="Open Sans Light"/>
                <a:hlinkClick r:id="rId3" tooltip="https://hft-stuttgart-de.zoom.us/j/64914191384"/>
              </a:rPr>
              <a:t>https://hft-stuttgart-de.zoom.us/j/64914191384 </a:t>
            </a:r>
          </a:p>
          <a:p>
            <a:pPr algn="just">
              <a:lnSpc>
                <a:spcPts val="3449"/>
              </a:lnSpc>
            </a:pPr>
            <a:r>
              <a:rPr lang="de-DE" sz="2499" dirty="0">
                <a:latin typeface="Open Sans Light"/>
              </a:rPr>
              <a:t>Meeting-ID: 649 1419 1384</a:t>
            </a:r>
          </a:p>
          <a:p>
            <a:pPr algn="l">
              <a:lnSpc>
                <a:spcPts val="3449"/>
              </a:lnSpc>
            </a:pPr>
            <a:r>
              <a:rPr lang="de-DE" sz="2499" dirty="0" err="1">
                <a:latin typeface="Open Sans Light"/>
              </a:rPr>
              <a:t>Kenncode</a:t>
            </a:r>
            <a:r>
              <a:rPr lang="de-DE" sz="2499" dirty="0">
                <a:latin typeface="Open Sans Light"/>
              </a:rPr>
              <a:t>: </a:t>
            </a:r>
            <a:r>
              <a:rPr lang="de-DE" sz="2499" dirty="0" err="1">
                <a:latin typeface="Open Sans Light"/>
              </a:rPr>
              <a:t>ReMind</a:t>
            </a:r>
            <a:endParaRPr lang="de-DE" sz="2499" dirty="0">
              <a:latin typeface="Open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039600" y="5507882"/>
            <a:ext cx="5628331" cy="1281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49"/>
              </a:lnSpc>
            </a:pPr>
            <a:r>
              <a:rPr lang="en-US" sz="2499" dirty="0">
                <a:latin typeface="Open Sans Bold"/>
              </a:rPr>
              <a:t>Joana Julie Scheppe </a:t>
            </a:r>
            <a:r>
              <a:rPr lang="en-US" sz="2499" dirty="0" err="1">
                <a:latin typeface="Open Sans Light"/>
              </a:rPr>
              <a:t>Wirtschaftspsychologin</a:t>
            </a:r>
            <a:r>
              <a:rPr lang="en-US" sz="2499" dirty="0">
                <a:latin typeface="Open Sans Light"/>
              </a:rPr>
              <a:t> M.Sc. </a:t>
            </a:r>
            <a:r>
              <a:rPr lang="en-US" sz="2499" dirty="0" err="1">
                <a:latin typeface="Open Sans Light"/>
              </a:rPr>
              <a:t>joanajulie.scheppe@hft-stuttgart.de</a:t>
            </a:r>
            <a:endParaRPr lang="en-US" sz="2499" dirty="0">
              <a:latin typeface="Open Sans Light"/>
            </a:endParaRP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3A1C974A-106D-515D-729D-7F16A6C3F8DD}"/>
              </a:ext>
            </a:extLst>
          </p:cNvPr>
          <p:cNvGrpSpPr>
            <a:grpSpLocks noChangeAspect="1"/>
          </p:cNvGrpSpPr>
          <p:nvPr/>
        </p:nvGrpSpPr>
        <p:grpSpPr>
          <a:xfrm>
            <a:off x="10072840" y="7334638"/>
            <a:ext cx="1571311" cy="1571301"/>
            <a:chOff x="0" y="0"/>
            <a:chExt cx="2095081" cy="2095068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4F3E339-8772-C477-BBAF-423883B0B374}"/>
                </a:ext>
              </a:extLst>
            </p:cNvPr>
            <p:cNvSpPr/>
            <p:nvPr/>
          </p:nvSpPr>
          <p:spPr>
            <a:xfrm>
              <a:off x="0" y="0"/>
              <a:ext cx="2094992" cy="2094992"/>
            </a:xfrm>
            <a:custGeom>
              <a:avLst/>
              <a:gdLst/>
              <a:ahLst/>
              <a:cxnLst/>
              <a:rect l="l" t="t" r="r" b="b"/>
              <a:pathLst>
                <a:path w="2094992" h="2094992">
                  <a:moveTo>
                    <a:pt x="1047496" y="0"/>
                  </a:moveTo>
                  <a:cubicBezTo>
                    <a:pt x="469011" y="0"/>
                    <a:pt x="0" y="469011"/>
                    <a:pt x="0" y="1047496"/>
                  </a:cubicBezTo>
                  <a:cubicBezTo>
                    <a:pt x="0" y="1625981"/>
                    <a:pt x="469011" y="2094992"/>
                    <a:pt x="1047496" y="2094992"/>
                  </a:cubicBezTo>
                  <a:cubicBezTo>
                    <a:pt x="1625981" y="2094992"/>
                    <a:pt x="2094992" y="1625981"/>
                    <a:pt x="2094992" y="1047496"/>
                  </a:cubicBezTo>
                  <a:cubicBezTo>
                    <a:pt x="2094992" y="469011"/>
                    <a:pt x="1626108" y="0"/>
                    <a:pt x="1047496" y="0"/>
                  </a:cubicBezTo>
                  <a:close/>
                </a:path>
              </a:pathLst>
            </a:custGeom>
            <a:blipFill>
              <a:blip r:embed="rId4"/>
              <a:stretch>
                <a:fillRect l="-45172" t="-14051" r="-44835" b="-12753"/>
              </a:stretch>
            </a:blipFill>
          </p:spPr>
        </p: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B4D8308C-C390-0658-1DF7-E6703E2EF1F6}"/>
              </a:ext>
            </a:extLst>
          </p:cNvPr>
          <p:cNvSpPr txBox="1"/>
          <p:nvPr/>
        </p:nvSpPr>
        <p:spPr>
          <a:xfrm>
            <a:off x="12137307" y="7438279"/>
            <a:ext cx="5530624" cy="1281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49"/>
              </a:lnSpc>
            </a:pPr>
            <a:r>
              <a:rPr lang="en-US" sz="2499" dirty="0">
                <a:solidFill>
                  <a:srgbClr val="000000"/>
                </a:solidFill>
                <a:latin typeface="Open Sans Bold"/>
              </a:rPr>
              <a:t>Klara </a:t>
            </a:r>
            <a:r>
              <a:rPr lang="en-US" sz="2499" dirty="0" err="1">
                <a:solidFill>
                  <a:srgbClr val="000000"/>
                </a:solidFill>
                <a:latin typeface="Open Sans Bold"/>
              </a:rPr>
              <a:t>Ehrmann</a:t>
            </a:r>
            <a:r>
              <a:rPr lang="en-US" sz="24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Light"/>
              </a:rPr>
              <a:t>Wirtschaftspsychologin</a:t>
            </a:r>
            <a:r>
              <a:rPr lang="en-US" sz="2499" dirty="0">
                <a:solidFill>
                  <a:srgbClr val="000000"/>
                </a:solidFill>
                <a:latin typeface="Open Sans Light"/>
              </a:rPr>
              <a:t> M.Sc. 02ehkl1mwp@hft-stuttgart.de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E34B9F1F-AE14-F298-AAC8-6BA853705263}"/>
              </a:ext>
            </a:extLst>
          </p:cNvPr>
          <p:cNvSpPr/>
          <p:nvPr/>
        </p:nvSpPr>
        <p:spPr>
          <a:xfrm>
            <a:off x="0" y="0"/>
            <a:ext cx="18288000" cy="4466892"/>
          </a:xfrm>
          <a:custGeom>
            <a:avLst/>
            <a:gdLst/>
            <a:ahLst/>
            <a:cxnLst/>
            <a:rect l="l" t="t" r="r" b="b"/>
            <a:pathLst>
              <a:path w="18288000" h="4466892">
                <a:moveTo>
                  <a:pt x="0" y="0"/>
                </a:moveTo>
                <a:lnTo>
                  <a:pt x="18288000" y="0"/>
                </a:lnTo>
                <a:lnTo>
                  <a:pt x="18288000" y="4466892"/>
                </a:lnTo>
                <a:lnTo>
                  <a:pt x="0" y="4466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4810" b="-78130"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6746" y="5410534"/>
            <a:ext cx="9094508" cy="3540328"/>
          </a:xfrm>
          <a:custGeom>
            <a:avLst/>
            <a:gdLst/>
            <a:ahLst/>
            <a:cxnLst/>
            <a:rect l="l" t="t" r="r" b="b"/>
            <a:pathLst>
              <a:path w="9094508" h="3540328">
                <a:moveTo>
                  <a:pt x="0" y="0"/>
                </a:moveTo>
                <a:lnTo>
                  <a:pt x="9094508" y="0"/>
                </a:lnTo>
                <a:lnTo>
                  <a:pt x="9094508" y="3540328"/>
                </a:lnTo>
                <a:lnTo>
                  <a:pt x="0" y="3540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46956" y="674228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0"/>
                </a:moveTo>
                <a:lnTo>
                  <a:pt x="609600" y="0"/>
                </a:lnTo>
                <a:lnTo>
                  <a:pt x="609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607969" y="7688113"/>
            <a:ext cx="1671237" cy="699649"/>
            <a:chOff x="0" y="0"/>
            <a:chExt cx="1671244" cy="699643"/>
          </a:xfrm>
        </p:grpSpPr>
        <p:sp>
          <p:nvSpPr>
            <p:cNvPr id="5" name="Freeform 5"/>
            <p:cNvSpPr/>
            <p:nvPr/>
          </p:nvSpPr>
          <p:spPr>
            <a:xfrm>
              <a:off x="63754" y="75819"/>
              <a:ext cx="1537081" cy="560324"/>
            </a:xfrm>
            <a:custGeom>
              <a:avLst/>
              <a:gdLst/>
              <a:ahLst/>
              <a:cxnLst/>
              <a:rect l="l" t="t" r="r" b="b"/>
              <a:pathLst>
                <a:path w="1537081" h="560324">
                  <a:moveTo>
                    <a:pt x="774446" y="43815"/>
                  </a:moveTo>
                  <a:cubicBezTo>
                    <a:pt x="814705" y="43815"/>
                    <a:pt x="849630" y="66421"/>
                    <a:pt x="879475" y="111760"/>
                  </a:cubicBezTo>
                  <a:cubicBezTo>
                    <a:pt x="912622" y="175641"/>
                    <a:pt x="917067" y="242316"/>
                    <a:pt x="892810" y="311785"/>
                  </a:cubicBezTo>
                  <a:cubicBezTo>
                    <a:pt x="885952" y="326898"/>
                    <a:pt x="878332" y="341249"/>
                    <a:pt x="869950" y="354584"/>
                  </a:cubicBezTo>
                  <a:cubicBezTo>
                    <a:pt x="794004" y="329057"/>
                    <a:pt x="740156" y="292481"/>
                    <a:pt x="708533" y="244475"/>
                  </a:cubicBezTo>
                  <a:cubicBezTo>
                    <a:pt x="689610" y="208534"/>
                    <a:pt x="682879" y="166243"/>
                    <a:pt x="688213" y="117602"/>
                  </a:cubicBezTo>
                  <a:cubicBezTo>
                    <a:pt x="694690" y="80518"/>
                    <a:pt x="712343" y="57531"/>
                    <a:pt x="741426" y="48641"/>
                  </a:cubicBezTo>
                  <a:cubicBezTo>
                    <a:pt x="752856" y="45466"/>
                    <a:pt x="763778" y="43815"/>
                    <a:pt x="774446" y="43815"/>
                  </a:cubicBezTo>
                  <a:close/>
                  <a:moveTo>
                    <a:pt x="774954" y="0"/>
                  </a:moveTo>
                  <a:cubicBezTo>
                    <a:pt x="759968" y="0"/>
                    <a:pt x="744347" y="2032"/>
                    <a:pt x="727964" y="6096"/>
                  </a:cubicBezTo>
                  <a:cubicBezTo>
                    <a:pt x="686054" y="21082"/>
                    <a:pt x="659130" y="50673"/>
                    <a:pt x="647192" y="94869"/>
                  </a:cubicBezTo>
                  <a:cubicBezTo>
                    <a:pt x="635762" y="139700"/>
                    <a:pt x="639445" y="190881"/>
                    <a:pt x="658368" y="248285"/>
                  </a:cubicBezTo>
                  <a:cubicBezTo>
                    <a:pt x="688086" y="310642"/>
                    <a:pt x="749046" y="358902"/>
                    <a:pt x="841375" y="393319"/>
                  </a:cubicBezTo>
                  <a:cubicBezTo>
                    <a:pt x="777367" y="467360"/>
                    <a:pt x="680720" y="507238"/>
                    <a:pt x="551561" y="512953"/>
                  </a:cubicBezTo>
                  <a:cubicBezTo>
                    <a:pt x="540893" y="513461"/>
                    <a:pt x="530225" y="513715"/>
                    <a:pt x="519557" y="513715"/>
                  </a:cubicBezTo>
                  <a:cubicBezTo>
                    <a:pt x="430022" y="513715"/>
                    <a:pt x="342392" y="495046"/>
                    <a:pt x="256921" y="457708"/>
                  </a:cubicBezTo>
                  <a:cubicBezTo>
                    <a:pt x="182499" y="425450"/>
                    <a:pt x="101727" y="364236"/>
                    <a:pt x="14732" y="273812"/>
                  </a:cubicBezTo>
                  <a:lnTo>
                    <a:pt x="7239" y="266827"/>
                  </a:lnTo>
                  <a:lnTo>
                    <a:pt x="7239" y="266827"/>
                  </a:lnTo>
                  <a:lnTo>
                    <a:pt x="7239" y="266827"/>
                  </a:lnTo>
                  <a:cubicBezTo>
                    <a:pt x="11303" y="271780"/>
                    <a:pt x="13335" y="276098"/>
                    <a:pt x="13462" y="279908"/>
                  </a:cubicBezTo>
                  <a:lnTo>
                    <a:pt x="0" y="311785"/>
                  </a:lnTo>
                  <a:lnTo>
                    <a:pt x="762" y="322199"/>
                  </a:lnTo>
                  <a:lnTo>
                    <a:pt x="4191" y="331089"/>
                  </a:lnTo>
                  <a:cubicBezTo>
                    <a:pt x="9525" y="343408"/>
                    <a:pt x="15367" y="352171"/>
                    <a:pt x="21463" y="357632"/>
                  </a:cubicBezTo>
                  <a:cubicBezTo>
                    <a:pt x="53340" y="391033"/>
                    <a:pt x="103505" y="427990"/>
                    <a:pt x="172212" y="468503"/>
                  </a:cubicBezTo>
                  <a:cubicBezTo>
                    <a:pt x="274447" y="528955"/>
                    <a:pt x="396621" y="559562"/>
                    <a:pt x="538734" y="560324"/>
                  </a:cubicBezTo>
                  <a:cubicBezTo>
                    <a:pt x="635254" y="558165"/>
                    <a:pt x="721868" y="534543"/>
                    <a:pt x="798576" y="489331"/>
                  </a:cubicBezTo>
                  <a:cubicBezTo>
                    <a:pt x="833374" y="467487"/>
                    <a:pt x="863219" y="440563"/>
                    <a:pt x="887984" y="408559"/>
                  </a:cubicBezTo>
                  <a:cubicBezTo>
                    <a:pt x="892429" y="409829"/>
                    <a:pt x="896874" y="411099"/>
                    <a:pt x="901446" y="412369"/>
                  </a:cubicBezTo>
                  <a:cubicBezTo>
                    <a:pt x="960120" y="426466"/>
                    <a:pt x="1015492" y="433451"/>
                    <a:pt x="1067435" y="433451"/>
                  </a:cubicBezTo>
                  <a:cubicBezTo>
                    <a:pt x="1127506" y="433451"/>
                    <a:pt x="1183005" y="424053"/>
                    <a:pt x="1234186" y="405384"/>
                  </a:cubicBezTo>
                  <a:cubicBezTo>
                    <a:pt x="1317498" y="377952"/>
                    <a:pt x="1391412" y="343154"/>
                    <a:pt x="1455801" y="301117"/>
                  </a:cubicBezTo>
                  <a:cubicBezTo>
                    <a:pt x="1488313" y="279019"/>
                    <a:pt x="1513840" y="258699"/>
                    <a:pt x="1532382" y="240411"/>
                  </a:cubicBezTo>
                  <a:cubicBezTo>
                    <a:pt x="1537081" y="235712"/>
                    <a:pt x="1535303" y="227330"/>
                    <a:pt x="1527175" y="215138"/>
                  </a:cubicBezTo>
                  <a:cubicBezTo>
                    <a:pt x="1518793" y="208280"/>
                    <a:pt x="1511173" y="204851"/>
                    <a:pt x="1504442" y="204851"/>
                  </a:cubicBezTo>
                  <a:cubicBezTo>
                    <a:pt x="1501648" y="204851"/>
                    <a:pt x="1499108" y="205486"/>
                    <a:pt x="1496568" y="206629"/>
                  </a:cubicBezTo>
                  <a:lnTo>
                    <a:pt x="1473835" y="219710"/>
                  </a:lnTo>
                  <a:lnTo>
                    <a:pt x="1370711" y="286512"/>
                  </a:lnTo>
                  <a:lnTo>
                    <a:pt x="1310767" y="320675"/>
                  </a:lnTo>
                  <a:cubicBezTo>
                    <a:pt x="1264920" y="344297"/>
                    <a:pt x="1221740" y="361315"/>
                    <a:pt x="1181227" y="371602"/>
                  </a:cubicBezTo>
                  <a:cubicBezTo>
                    <a:pt x="1141095" y="381762"/>
                    <a:pt x="1100074" y="386842"/>
                    <a:pt x="1058291" y="386842"/>
                  </a:cubicBezTo>
                  <a:cubicBezTo>
                    <a:pt x="1019175" y="386842"/>
                    <a:pt x="979424" y="382397"/>
                    <a:pt x="938911" y="373507"/>
                  </a:cubicBezTo>
                  <a:cubicBezTo>
                    <a:pt x="930783" y="371729"/>
                    <a:pt x="922909" y="369951"/>
                    <a:pt x="915162" y="367919"/>
                  </a:cubicBezTo>
                  <a:cubicBezTo>
                    <a:pt x="924306" y="351917"/>
                    <a:pt x="932561" y="335026"/>
                    <a:pt x="939673" y="317119"/>
                  </a:cubicBezTo>
                  <a:cubicBezTo>
                    <a:pt x="964819" y="231140"/>
                    <a:pt x="955167" y="150876"/>
                    <a:pt x="910717" y="76327"/>
                  </a:cubicBezTo>
                  <a:cubicBezTo>
                    <a:pt x="873506" y="25527"/>
                    <a:pt x="828167" y="127"/>
                    <a:pt x="774827" y="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324229" y="279781"/>
              <a:ext cx="283718" cy="254254"/>
            </a:xfrm>
            <a:custGeom>
              <a:avLst/>
              <a:gdLst/>
              <a:ahLst/>
              <a:cxnLst/>
              <a:rect l="l" t="t" r="r" b="b"/>
              <a:pathLst>
                <a:path w="283718" h="254254">
                  <a:moveTo>
                    <a:pt x="246634" y="32131"/>
                  </a:moveTo>
                  <a:lnTo>
                    <a:pt x="248539" y="35052"/>
                  </a:lnTo>
                  <a:lnTo>
                    <a:pt x="247269" y="33655"/>
                  </a:lnTo>
                  <a:lnTo>
                    <a:pt x="246634" y="32131"/>
                  </a:lnTo>
                  <a:close/>
                  <a:moveTo>
                    <a:pt x="256413" y="127"/>
                  </a:moveTo>
                  <a:lnTo>
                    <a:pt x="238379" y="889"/>
                  </a:lnTo>
                  <a:lnTo>
                    <a:pt x="236982" y="1143"/>
                  </a:lnTo>
                  <a:cubicBezTo>
                    <a:pt x="224155" y="3937"/>
                    <a:pt x="150749" y="11557"/>
                    <a:pt x="17018" y="24130"/>
                  </a:cubicBezTo>
                  <a:cubicBezTo>
                    <a:pt x="15240" y="24257"/>
                    <a:pt x="13462" y="24765"/>
                    <a:pt x="4318" y="28321"/>
                  </a:cubicBezTo>
                  <a:lnTo>
                    <a:pt x="0" y="44704"/>
                  </a:lnTo>
                  <a:cubicBezTo>
                    <a:pt x="889" y="54483"/>
                    <a:pt x="9144" y="61722"/>
                    <a:pt x="18796" y="61722"/>
                  </a:cubicBezTo>
                  <a:cubicBezTo>
                    <a:pt x="19431" y="61722"/>
                    <a:pt x="19939" y="61722"/>
                    <a:pt x="20574" y="61595"/>
                  </a:cubicBezTo>
                  <a:cubicBezTo>
                    <a:pt x="130302" y="51308"/>
                    <a:pt x="200279" y="44069"/>
                    <a:pt x="230378" y="40132"/>
                  </a:cubicBezTo>
                  <a:lnTo>
                    <a:pt x="230378" y="40132"/>
                  </a:lnTo>
                  <a:lnTo>
                    <a:pt x="230378" y="40132"/>
                  </a:lnTo>
                  <a:cubicBezTo>
                    <a:pt x="218948" y="56007"/>
                    <a:pt x="200787" y="81407"/>
                    <a:pt x="175641" y="116840"/>
                  </a:cubicBezTo>
                  <a:lnTo>
                    <a:pt x="175260" y="117475"/>
                  </a:lnTo>
                  <a:lnTo>
                    <a:pt x="175260" y="117475"/>
                  </a:lnTo>
                  <a:lnTo>
                    <a:pt x="175260" y="117475"/>
                  </a:lnTo>
                  <a:cubicBezTo>
                    <a:pt x="171577" y="123063"/>
                    <a:pt x="147955" y="150368"/>
                    <a:pt x="104267" y="199517"/>
                  </a:cubicBezTo>
                  <a:cubicBezTo>
                    <a:pt x="104140" y="199771"/>
                    <a:pt x="103886" y="199898"/>
                    <a:pt x="103759" y="200152"/>
                  </a:cubicBezTo>
                  <a:lnTo>
                    <a:pt x="85598" y="224409"/>
                  </a:lnTo>
                  <a:cubicBezTo>
                    <a:pt x="79756" y="233045"/>
                    <a:pt x="82042" y="244729"/>
                    <a:pt x="96012" y="254254"/>
                  </a:cubicBezTo>
                  <a:lnTo>
                    <a:pt x="108077" y="252603"/>
                  </a:lnTo>
                  <a:cubicBezTo>
                    <a:pt x="111506" y="251206"/>
                    <a:pt x="114554" y="248920"/>
                    <a:pt x="116840" y="245618"/>
                  </a:cubicBezTo>
                  <a:lnTo>
                    <a:pt x="132842" y="224282"/>
                  </a:lnTo>
                  <a:lnTo>
                    <a:pt x="132842" y="224282"/>
                  </a:lnTo>
                  <a:cubicBezTo>
                    <a:pt x="177419" y="174117"/>
                    <a:pt x="201930" y="145415"/>
                    <a:pt x="206629" y="138430"/>
                  </a:cubicBezTo>
                  <a:lnTo>
                    <a:pt x="206756" y="138176"/>
                  </a:lnTo>
                  <a:lnTo>
                    <a:pt x="207010" y="137795"/>
                  </a:lnTo>
                  <a:lnTo>
                    <a:pt x="207010" y="137795"/>
                  </a:lnTo>
                  <a:cubicBezTo>
                    <a:pt x="246888" y="81534"/>
                    <a:pt x="268859" y="50927"/>
                    <a:pt x="273050" y="45720"/>
                  </a:cubicBezTo>
                  <a:lnTo>
                    <a:pt x="273812" y="44958"/>
                  </a:lnTo>
                  <a:lnTo>
                    <a:pt x="275082" y="43307"/>
                  </a:lnTo>
                  <a:cubicBezTo>
                    <a:pt x="277241" y="40132"/>
                    <a:pt x="278765" y="37465"/>
                    <a:pt x="283718" y="26924"/>
                  </a:cubicBezTo>
                  <a:lnTo>
                    <a:pt x="279908" y="13716"/>
                  </a:lnTo>
                  <a:lnTo>
                    <a:pt x="279908" y="13716"/>
                  </a:lnTo>
                  <a:cubicBezTo>
                    <a:pt x="276733" y="7239"/>
                    <a:pt x="270764" y="3048"/>
                    <a:pt x="2565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183548" y="5881430"/>
            <a:ext cx="736406" cy="765172"/>
          </a:xfrm>
          <a:custGeom>
            <a:avLst/>
            <a:gdLst/>
            <a:ahLst/>
            <a:cxnLst/>
            <a:rect l="l" t="t" r="r" b="b"/>
            <a:pathLst>
              <a:path w="736406" h="765172">
                <a:moveTo>
                  <a:pt x="0" y="0"/>
                </a:moveTo>
                <a:lnTo>
                  <a:pt x="736406" y="0"/>
                </a:lnTo>
                <a:lnTo>
                  <a:pt x="736406" y="765172"/>
                </a:lnTo>
                <a:lnTo>
                  <a:pt x="0" y="765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138220" y="6881384"/>
            <a:ext cx="2300697" cy="29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0"/>
              </a:lnSpc>
            </a:pPr>
            <a:r>
              <a:rPr lang="de-DE" sz="1778">
                <a:solidFill>
                  <a:srgbClr val="000000"/>
                </a:solidFill>
                <a:latin typeface="Open Sans Light"/>
              </a:rPr>
              <a:t>@resilienz_im_studium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38220" y="7647956"/>
            <a:ext cx="2300697" cy="29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0"/>
              </a:lnSpc>
            </a:pPr>
            <a:r>
              <a:rPr lang="de-DE" sz="1778">
                <a:solidFill>
                  <a:srgbClr val="000000"/>
                </a:solidFill>
                <a:latin typeface="Open Sans Light"/>
              </a:rPr>
              <a:t>@resilienz_im_studium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38220" y="6099419"/>
            <a:ext cx="2372287" cy="29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0"/>
              </a:lnSpc>
            </a:pPr>
            <a:r>
              <a:rPr lang="de-DE" sz="1778">
                <a:solidFill>
                  <a:srgbClr val="000000"/>
                </a:solidFill>
                <a:latin typeface="Open Sans Light"/>
              </a:rPr>
              <a:t>resilienz-im-studium.de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62420" y="6340983"/>
            <a:ext cx="3779749" cy="106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de-DE" sz="2499">
                <a:latin typeface="Open Sans Light"/>
              </a:rPr>
              <a:t>WEITERE INHALTE GIBT </a:t>
            </a:r>
          </a:p>
          <a:p>
            <a:pPr algn="ctr">
              <a:lnSpc>
                <a:spcPts val="4200"/>
              </a:lnSpc>
            </a:pPr>
            <a:r>
              <a:rPr lang="de-DE" sz="2499">
                <a:latin typeface="Open Sans Light"/>
              </a:rPr>
              <a:t>ES HIER</a:t>
            </a: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B3DFC2BF-4D80-244F-1CA4-611D34782EF4}"/>
              </a:ext>
            </a:extLst>
          </p:cNvPr>
          <p:cNvSpPr/>
          <p:nvPr/>
        </p:nvSpPr>
        <p:spPr>
          <a:xfrm>
            <a:off x="0" y="0"/>
            <a:ext cx="18288000" cy="4466892"/>
          </a:xfrm>
          <a:custGeom>
            <a:avLst/>
            <a:gdLst/>
            <a:ahLst/>
            <a:cxnLst/>
            <a:rect l="l" t="t" r="r" b="b"/>
            <a:pathLst>
              <a:path w="18288000" h="4466892">
                <a:moveTo>
                  <a:pt x="0" y="0"/>
                </a:moveTo>
                <a:lnTo>
                  <a:pt x="18288000" y="0"/>
                </a:lnTo>
                <a:lnTo>
                  <a:pt x="18288000" y="4466892"/>
                </a:lnTo>
                <a:lnTo>
                  <a:pt x="0" y="4466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4810" b="-78130"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5259505"/>
            <a:ext cx="3009900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Literaturangaben</a:t>
            </a:r>
            <a:endParaRPr lang="en-US" sz="15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5753100"/>
            <a:ext cx="16584358" cy="212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Clear, J. (2020). Die 1%-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Methode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Minimael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Veränderung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maximale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Wirkung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Goldmann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ts val="2100"/>
              </a:lnSpc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Dickinson, D. J., &amp; O’Connell, D. Q. (1990). Effect of quality and quantity of study on student grades. The Journal of Educational Research, 83(4), 227-231.</a:t>
            </a:r>
          </a:p>
          <a:p>
            <a:pPr algn="just">
              <a:lnSpc>
                <a:spcPts val="2100"/>
              </a:lnSpc>
            </a:pP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Ellenbogen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J. M., Hu, P. T., Payne, J. D.,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Titone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D., &amp; Walker, M. P. (2007). Human relational memory requires time and sleep. Proceedings of the National Academy of Sciences, 104(18), 7723- 7728.</a:t>
            </a:r>
          </a:p>
          <a:p>
            <a:pPr algn="l">
              <a:lnSpc>
                <a:spcPts val="2100"/>
              </a:lnSpc>
            </a:pP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Lally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P., Van Jaarsveld, C. H., Potts, H. W., &amp; Wardle, J. (2010). How are habits formed: Modelling habit formation in the real world. European journal of social psychology, 40(6), 998-1009.</a:t>
            </a:r>
          </a:p>
          <a:p>
            <a:pPr algn="l">
              <a:lnSpc>
                <a:spcPts val="2100"/>
              </a:lnSpc>
            </a:pP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Metzig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W., &amp; Schuster, M. (2020).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Lernen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zu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Lernen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Lernstrategien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wirkungsvoll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einsetzen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Springer Berlin.</a:t>
            </a:r>
          </a:p>
          <a:p>
            <a:pPr algn="l">
              <a:lnSpc>
                <a:spcPts val="2100"/>
              </a:lnSpc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Nakamura, J. &amp; Csikszentmihalyi, M. (2002). The concept of flow. In C. R. Snyder &amp; S. J. Lopez (Eds.), Handbook of Positive Psychology (pp. 89-105). Oxford, UK: Oxford University Press.</a:t>
            </a:r>
          </a:p>
          <a:p>
            <a:pPr algn="l">
              <a:lnSpc>
                <a:spcPts val="2100"/>
              </a:lnSpc>
            </a:pP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Schulmeister, R., &amp; Metzger, C. (2019). Das Studierverhalten im Bachelor.</a:t>
            </a:r>
          </a:p>
          <a:p>
            <a:pPr>
              <a:lnSpc>
                <a:spcPts val="2100"/>
              </a:lnSpc>
            </a:pP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Voss, R. (2015). Studi-Coach: Studieren für Anfänger (Vol. 3773). UTB.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07394F6-AF81-8085-6F0E-323044842818}"/>
              </a:ext>
            </a:extLst>
          </p:cNvPr>
          <p:cNvSpPr/>
          <p:nvPr/>
        </p:nvSpPr>
        <p:spPr>
          <a:xfrm>
            <a:off x="0" y="0"/>
            <a:ext cx="18288000" cy="4466892"/>
          </a:xfrm>
          <a:custGeom>
            <a:avLst/>
            <a:gdLst/>
            <a:ahLst/>
            <a:cxnLst/>
            <a:rect l="l" t="t" r="r" b="b"/>
            <a:pathLst>
              <a:path w="18288000" h="4466892">
                <a:moveTo>
                  <a:pt x="0" y="0"/>
                </a:moveTo>
                <a:lnTo>
                  <a:pt x="18288000" y="0"/>
                </a:lnTo>
                <a:lnTo>
                  <a:pt x="18288000" y="4466892"/>
                </a:lnTo>
                <a:lnTo>
                  <a:pt x="0" y="4466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810" b="-78130"/>
            </a:stretch>
          </a:blipFill>
        </p:spPr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2FC4666-2229-2BF0-E75F-A0FF0903BB1C}"/>
              </a:ext>
            </a:extLst>
          </p:cNvPr>
          <p:cNvSpPr txBox="1"/>
          <p:nvPr/>
        </p:nvSpPr>
        <p:spPr>
          <a:xfrm>
            <a:off x="1028700" y="8339832"/>
            <a:ext cx="1333500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Bildquellen</a:t>
            </a:r>
            <a:endParaRPr lang="en-US" sz="15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F36F9-E1AE-C5D8-88E7-8B7B91804BCE}"/>
              </a:ext>
            </a:extLst>
          </p:cNvPr>
          <p:cNvSpPr txBox="1"/>
          <p:nvPr/>
        </p:nvSpPr>
        <p:spPr>
          <a:xfrm>
            <a:off x="1028700" y="8833427"/>
            <a:ext cx="16584358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 Bilder lizenzfrei über…</a:t>
            </a:r>
          </a:p>
          <a:p>
            <a:pPr>
              <a:lnSpc>
                <a:spcPts val="2800"/>
              </a:lnSpc>
            </a:pP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www.canva.com</a:t>
            </a:r>
            <a:endParaRPr lang="de-DE" sz="1200" spc="12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800"/>
              </a:lnSpc>
            </a:pP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www.pexels.com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/de-de/@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cottonbro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endParaRPr lang="en-US" sz="1200" spc="12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06925"/>
            <a:ext cx="18287276" cy="2277094"/>
          </a:xfrm>
          <a:custGeom>
            <a:avLst/>
            <a:gdLst/>
            <a:ahLst/>
            <a:cxnLst/>
            <a:rect l="l" t="t" r="r" b="b"/>
            <a:pathLst>
              <a:path w="18287276" h="2277094">
                <a:moveTo>
                  <a:pt x="0" y="0"/>
                </a:moveTo>
                <a:lnTo>
                  <a:pt x="18287276" y="0"/>
                </a:lnTo>
                <a:lnTo>
                  <a:pt x="18287276" y="2277094"/>
                </a:lnTo>
                <a:lnTo>
                  <a:pt x="0" y="2277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507076"/>
            <a:ext cx="4886325" cy="3924300"/>
          </a:xfrm>
          <a:custGeom>
            <a:avLst/>
            <a:gdLst/>
            <a:ahLst/>
            <a:cxnLst/>
            <a:rect l="l" t="t" r="r" b="b"/>
            <a:pathLst>
              <a:path w="4886325" h="3924300">
                <a:moveTo>
                  <a:pt x="0" y="0"/>
                </a:moveTo>
                <a:lnTo>
                  <a:pt x="4886325" y="0"/>
                </a:lnTo>
                <a:lnTo>
                  <a:pt x="4886325" y="3924300"/>
                </a:lnTo>
                <a:lnTo>
                  <a:pt x="0" y="3924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12319" y="847725"/>
            <a:ext cx="5010150" cy="9010650"/>
          </a:xfrm>
          <a:custGeom>
            <a:avLst/>
            <a:gdLst/>
            <a:ahLst/>
            <a:cxnLst/>
            <a:rect l="l" t="t" r="r" b="b"/>
            <a:pathLst>
              <a:path w="5010150" h="9010650">
                <a:moveTo>
                  <a:pt x="0" y="0"/>
                </a:moveTo>
                <a:lnTo>
                  <a:pt x="5010150" y="0"/>
                </a:lnTo>
                <a:lnTo>
                  <a:pt x="5010150" y="9010650"/>
                </a:lnTo>
                <a:lnTo>
                  <a:pt x="0" y="9010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36559" y="1943005"/>
            <a:ext cx="2952750" cy="5495925"/>
          </a:xfrm>
          <a:custGeom>
            <a:avLst/>
            <a:gdLst/>
            <a:ahLst/>
            <a:cxnLst/>
            <a:rect l="l" t="t" r="r" b="b"/>
            <a:pathLst>
              <a:path w="2952750" h="5495925">
                <a:moveTo>
                  <a:pt x="0" y="0"/>
                </a:moveTo>
                <a:lnTo>
                  <a:pt x="2952750" y="0"/>
                </a:lnTo>
                <a:lnTo>
                  <a:pt x="2952750" y="5495925"/>
                </a:lnTo>
                <a:lnTo>
                  <a:pt x="0" y="5495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7965" y="8670239"/>
            <a:ext cx="1009650" cy="1009650"/>
          </a:xfrm>
          <a:custGeom>
            <a:avLst/>
            <a:gdLst/>
            <a:ahLst/>
            <a:cxnLst/>
            <a:rect l="l" t="t" r="r" b="b"/>
            <a:pathLst>
              <a:path w="1009650" h="1009650">
                <a:moveTo>
                  <a:pt x="0" y="0"/>
                </a:moveTo>
                <a:lnTo>
                  <a:pt x="1009650" y="0"/>
                </a:lnTo>
                <a:lnTo>
                  <a:pt x="1009650" y="1009650"/>
                </a:lnTo>
                <a:lnTo>
                  <a:pt x="0" y="10096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E9A25349-85F9-72C4-6A46-E484250898CC}"/>
              </a:ext>
            </a:extLst>
          </p:cNvPr>
          <p:cNvSpPr txBox="1"/>
          <p:nvPr/>
        </p:nvSpPr>
        <p:spPr>
          <a:xfrm>
            <a:off x="922176" y="805652"/>
            <a:ext cx="6210300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en-US" sz="7000" dirty="0">
                <a:solidFill>
                  <a:srgbClr val="444A72"/>
                </a:solidFill>
                <a:latin typeface="Open Sans Bold"/>
              </a:rPr>
              <a:t>REMIND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EBFBA-D636-DC26-0A67-63D78C2564CA}"/>
              </a:ext>
            </a:extLst>
          </p:cNvPr>
          <p:cNvSpPr txBox="1"/>
          <p:nvPr/>
        </p:nvSpPr>
        <p:spPr>
          <a:xfrm>
            <a:off x="1028700" y="727195"/>
            <a:ext cx="10020302" cy="38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459" dirty="0">
                <a:solidFill>
                  <a:srgbClr val="444A72"/>
                </a:solidFill>
                <a:latin typeface="Open Sans"/>
              </a:rPr>
              <a:t>KURSPLATTFORM FÜR RESLIENZ UND MINDFULNESS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B1DD482-3AEF-1D46-40D3-A0E3BA4CDA42}"/>
              </a:ext>
            </a:extLst>
          </p:cNvPr>
          <p:cNvSpPr txBox="1"/>
          <p:nvPr/>
        </p:nvSpPr>
        <p:spPr>
          <a:xfrm>
            <a:off x="2350169" y="8917889"/>
            <a:ext cx="433834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700" dirty="0">
                <a:solidFill>
                  <a:srgbClr val="000000"/>
                </a:solidFill>
                <a:latin typeface="Open Sans Light"/>
              </a:rPr>
              <a:t>@</a:t>
            </a:r>
            <a:r>
              <a:rPr lang="en-US" sz="2700" dirty="0" err="1">
                <a:solidFill>
                  <a:srgbClr val="000000"/>
                </a:solidFill>
                <a:latin typeface="Open Sans Light"/>
              </a:rPr>
              <a:t>resilienz_im_studium</a:t>
            </a:r>
            <a:r>
              <a:rPr lang="en-US" sz="3000" dirty="0">
                <a:solidFill>
                  <a:srgbClr val="444A72"/>
                </a:solidFill>
                <a:latin typeface="Open Sans Italics"/>
              </a:rPr>
              <a:t> 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49EE5AC6-631E-E3D6-E7F6-3DE576E15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3255390"/>
            <a:ext cx="9536825" cy="1916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de-DE" sz="2700" b="1" dirty="0">
                <a:solidFill>
                  <a:srgbClr val="000000"/>
                </a:solidFill>
                <a:latin typeface="Open Sans Light"/>
              </a:rPr>
              <a:t>Lernziele</a:t>
            </a: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Selbstorganisation und realistische Zeiteinteilung</a:t>
            </a: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Nachhaltige und gesunde Gewohnheiten etablieren</a:t>
            </a: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Stressvermeidung durch gute Lern- und Arbeitstechniken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1D4E751-D50B-FDEC-05F9-9B3F276547D4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Selbstmanagement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DA5E9B7B-5933-1518-9880-B51FB8E75C81}"/>
              </a:ext>
            </a:extLst>
          </p:cNvPr>
          <p:cNvSpPr txBox="1"/>
          <p:nvPr/>
        </p:nvSpPr>
        <p:spPr>
          <a:xfrm>
            <a:off x="1028700" y="727195"/>
            <a:ext cx="10020302" cy="38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459" dirty="0">
                <a:solidFill>
                  <a:srgbClr val="444A72"/>
                </a:solidFill>
                <a:latin typeface="Open Sans"/>
              </a:rPr>
              <a:t>MODUL 1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922F1E9C-277A-59FC-0AA3-7F76986436E2}"/>
              </a:ext>
            </a:extLst>
          </p:cNvPr>
          <p:cNvSpPr txBox="1"/>
          <p:nvPr/>
        </p:nvSpPr>
        <p:spPr>
          <a:xfrm>
            <a:off x="1028699" y="5624203"/>
            <a:ext cx="9536825" cy="1429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de-DE" sz="2700" b="1" dirty="0">
                <a:solidFill>
                  <a:srgbClr val="000000"/>
                </a:solidFill>
                <a:latin typeface="Open Sans Light"/>
              </a:rPr>
              <a:t>Material</a:t>
            </a: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Blogbeiträge</a:t>
            </a: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Workbook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8C078801-B732-577E-9CF6-4411633DB7B3}"/>
              </a:ext>
            </a:extLst>
          </p:cNvPr>
          <p:cNvSpPr txBox="1"/>
          <p:nvPr/>
        </p:nvSpPr>
        <p:spPr>
          <a:xfrm>
            <a:off x="1028698" y="7505703"/>
            <a:ext cx="9536825" cy="942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de-DE" sz="2700" b="1" dirty="0">
                <a:solidFill>
                  <a:srgbClr val="000000"/>
                </a:solidFill>
                <a:latin typeface="Open Sans Light"/>
              </a:rPr>
              <a:t>Reflexionssession</a:t>
            </a: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19. April, 19 Uhr über Zoom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04BE90-664E-E9E2-5243-C5BCC7FA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5B4A8101-8EFD-8B0A-F5EA-5B4785E702E5}"/>
              </a:ext>
            </a:extLst>
          </p:cNvPr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702" r="-62142" b="-8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28700" y="3241519"/>
            <a:ext cx="16251231" cy="696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Auf Moderationskarten: </a:t>
            </a:r>
          </a:p>
          <a:p>
            <a:pPr algn="just">
              <a:lnSpc>
                <a:spcPts val="4200"/>
              </a:lnSpc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  <a:p>
            <a:pPr marL="514350" indent="-514350" algn="just">
              <a:lnSpc>
                <a:spcPts val="4200"/>
              </a:lnSpc>
              <a:buAutoNum type="arabicParenR"/>
            </a:pP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Was sind eure Gründe und Motive für die Teilnahme am Workshop / an der Workshopreihe?</a:t>
            </a:r>
          </a:p>
          <a:p>
            <a:pPr marL="514350" indent="-514350" algn="just">
              <a:lnSpc>
                <a:spcPts val="4200"/>
              </a:lnSpc>
              <a:buAutoNum type="arabicParenR"/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  <a:p>
            <a:pPr marL="514350" indent="-514350" algn="just">
              <a:lnSpc>
                <a:spcPts val="4200"/>
              </a:lnSpc>
              <a:buAutoNum type="arabicParenR"/>
            </a:pP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Was wünscht ihr euch durch eure Teilnahme an dem Workshop / an der Workshopreihe? </a:t>
            </a:r>
          </a:p>
          <a:p>
            <a:pPr algn="just">
              <a:lnSpc>
                <a:spcPts val="4200"/>
              </a:lnSpc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  <a:p>
            <a:pPr algn="just">
              <a:lnSpc>
                <a:spcPts val="4200"/>
              </a:lnSpc>
            </a:pP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Im Plenum: </a:t>
            </a:r>
          </a:p>
          <a:p>
            <a:pPr algn="just">
              <a:lnSpc>
                <a:spcPts val="4200"/>
              </a:lnSpc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  <a:p>
            <a:pPr marL="514350" indent="-514350" algn="just">
              <a:lnSpc>
                <a:spcPts val="4200"/>
              </a:lnSpc>
              <a:buFont typeface="+mj-lt"/>
              <a:buAutoNum type="arabicParenR" startAt="3"/>
            </a:pP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Habt ihr euch schon einmal mit dem Thema Prüfungsstress beschäftigt? Was wisst ihr schon dazu? </a:t>
            </a:r>
          </a:p>
          <a:p>
            <a:pPr marL="514350" indent="-514350" algn="just">
              <a:lnSpc>
                <a:spcPts val="4200"/>
              </a:lnSpc>
              <a:buAutoNum type="arabicParenR" startAt="3"/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  <a:p>
            <a:pPr marL="514350" indent="-514350" algn="just">
              <a:lnSpc>
                <a:spcPts val="4200"/>
              </a:lnSpc>
              <a:buAutoNum type="arabicParenR" startAt="3"/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Reflexion</a:t>
            </a:r>
            <a:r>
              <a:rPr lang="en-US" sz="70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de-DE" sz="7000" dirty="0">
                <a:solidFill>
                  <a:schemeClr val="bg1"/>
                </a:solidFill>
                <a:latin typeface="Open Sans Bold"/>
              </a:rPr>
              <a:t>im</a:t>
            </a:r>
            <a:r>
              <a:rPr lang="en-US" sz="7000" dirty="0">
                <a:solidFill>
                  <a:schemeClr val="bg1"/>
                </a:solidFill>
                <a:latin typeface="Open Sans Bold"/>
              </a:rPr>
              <a:t> Plenum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EAC4701-CFDC-1AA0-3075-6FAF11F1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EF9CE6DF-090D-21C7-FC0C-C57C7C31AB16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0">
            <a:extLst>
              <a:ext uri="{FF2B5EF4-FFF2-40B4-BE49-F238E27FC236}">
                <a16:creationId xmlns:a16="http://schemas.microsoft.com/office/drawing/2014/main" id="{D39CC892-8E49-775C-8304-34BEA25E997B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Protokoll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143C1176-2817-3798-2D0D-BE09854DCCFF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6ED04B-F7D1-CCDE-9FB9-4FDEE02D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Grafik 4" descr="Ein Bild, das Klebezettel, Text, Schuhwerk, Handschrift enthält.&#10;&#10;Automatisch generierte Beschreibung">
            <a:extLst>
              <a:ext uri="{FF2B5EF4-FFF2-40B4-BE49-F238E27FC236}">
                <a16:creationId xmlns:a16="http://schemas.microsoft.com/office/drawing/2014/main" id="{0B05C5C0-9BF2-97EA-4351-4BE407CF1F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6" t="12760" r="244" b="24401"/>
          <a:stretch/>
        </p:blipFill>
        <p:spPr>
          <a:xfrm rot="16200000">
            <a:off x="3682985" y="151032"/>
            <a:ext cx="6754488" cy="1206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2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22546" y="5033467"/>
            <a:ext cx="5836653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6999" dirty="0">
                <a:solidFill>
                  <a:srgbClr val="444A72"/>
                </a:solidFill>
                <a:latin typeface="Open Sans Bold"/>
              </a:rPr>
              <a:t>ZIELE SETZEN </a:t>
            </a:r>
          </a:p>
          <a:p>
            <a:pPr algn="ctr">
              <a:lnSpc>
                <a:spcPts val="5998"/>
              </a:lnSpc>
            </a:pPr>
            <a:r>
              <a:rPr lang="en-US" sz="2399" spc="479" dirty="0">
                <a:latin typeface="Open Sans"/>
              </a:rPr>
              <a:t>PART 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F59BBC5-6E49-40F7-0855-5DBD242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1DC260A8-BB79-7652-306A-19F1E9852933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20"/>
            <a:ext cx="6522691" cy="7074503"/>
            <a:chOff x="0" y="0"/>
            <a:chExt cx="8696922" cy="9432671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18EF7153-59FD-6B62-44AA-9548C36BE4D5}"/>
                </a:ext>
              </a:extLst>
            </p:cNvPr>
            <p:cNvSpPr/>
            <p:nvPr/>
          </p:nvSpPr>
          <p:spPr>
            <a:xfrm>
              <a:off x="0" y="0"/>
              <a:ext cx="8696960" cy="9432671"/>
            </a:xfrm>
            <a:custGeom>
              <a:avLst/>
              <a:gdLst/>
              <a:ahLst/>
              <a:cxnLst/>
              <a:rect l="l" t="t" r="r" b="b"/>
              <a:pathLst>
                <a:path w="8696960" h="9432671">
                  <a:moveTo>
                    <a:pt x="4350385" y="0"/>
                  </a:moveTo>
                  <a:cubicBezTo>
                    <a:pt x="1946910" y="0"/>
                    <a:pt x="0" y="1946910"/>
                    <a:pt x="0" y="4350385"/>
                  </a:cubicBezTo>
                  <a:lnTo>
                    <a:pt x="0" y="9432671"/>
                  </a:lnTo>
                  <a:lnTo>
                    <a:pt x="8696960" y="9432671"/>
                  </a:lnTo>
                  <a:lnTo>
                    <a:pt x="8696960" y="4167378"/>
                  </a:lnTo>
                  <a:lnTo>
                    <a:pt x="8696960" y="4167378"/>
                  </a:lnTo>
                  <a:cubicBezTo>
                    <a:pt x="8601075" y="1848866"/>
                    <a:pt x="6692519" y="0"/>
                    <a:pt x="4350385" y="0"/>
                  </a:cubicBezTo>
                  <a:close/>
                </a:path>
              </a:pathLst>
            </a:custGeom>
            <a:blipFill>
              <a:blip r:embed="rId2"/>
              <a:stretch>
                <a:fillRect l="-31373" r="-31315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35564" y="4891860"/>
            <a:ext cx="16251231" cy="50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Welche Ziele habt ihr für dieses Semester? Was wollt ihr verändern?</a:t>
            </a:r>
            <a:endParaRPr lang="de-DE" sz="3000" spc="30" dirty="0">
              <a:solidFill>
                <a:srgbClr val="F1EFEB"/>
              </a:solidFill>
              <a:latin typeface="Open Sans Light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Reflexion im Plenum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FFBD6A7-064F-4E58-4567-752F9289DFB4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SELBSTMANAGEMENT</a:t>
            </a:r>
          </a:p>
        </p:txBody>
      </p:sp>
    </p:spTree>
    <p:extLst>
      <p:ext uri="{BB962C8B-B14F-4D97-AF65-F5344CB8AC3E}">
        <p14:creationId xmlns:p14="http://schemas.microsoft.com/office/powerpoint/2010/main" val="3856819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1502</Words>
  <Application>Microsoft Macintosh PowerPoint</Application>
  <PresentationFormat>Benutzerdefiniert</PresentationFormat>
  <Paragraphs>305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9" baseType="lpstr">
      <vt:lpstr>Open Sans</vt:lpstr>
      <vt:lpstr>Open Sans Light</vt:lpstr>
      <vt:lpstr>Open Sans Light Italics</vt:lpstr>
      <vt:lpstr>Poppins Medium</vt:lpstr>
      <vt:lpstr>Arial</vt:lpstr>
      <vt:lpstr>Moontime</vt:lpstr>
      <vt:lpstr>Open Sans Italics</vt:lpstr>
      <vt:lpstr>Open Sans Bold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ReMind-Workshop (Prüfungs)stress.pdf</dc:title>
  <cp:lastModifiedBy>Joana Scheppe</cp:lastModifiedBy>
  <cp:revision>24</cp:revision>
  <dcterms:created xsi:type="dcterms:W3CDTF">2006-08-16T00:00:00Z</dcterms:created>
  <dcterms:modified xsi:type="dcterms:W3CDTF">2023-06-16T11:57:09Z</dcterms:modified>
  <dc:identifier>DAFlmIFHdi4</dc:identifier>
</cp:coreProperties>
</file>