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7.xml" ContentType="application/vnd.openxmlformats-officedocument.presentationml.notesSlide+xml"/>
  <Override PartName="/ppt/theme/themeOverride13.xml" ContentType="application/vnd.openxmlformats-officedocument.themeOverride+xml"/>
  <Override PartName="/ppt/notesSlides/notesSlide8.xml" ContentType="application/vnd.openxmlformats-officedocument.presentationml.notesSlide+xml"/>
  <Override PartName="/ppt/theme/themeOverride14.xml" ContentType="application/vnd.openxmlformats-officedocument.themeOverride+xml"/>
  <Override PartName="/ppt/notesSlides/notesSlide9.xml" ContentType="application/vnd.openxmlformats-officedocument.presentationml.notesSlide+xml"/>
  <Override PartName="/ppt/theme/themeOverride15.xml" ContentType="application/vnd.openxmlformats-officedocument.themeOverride+xml"/>
  <Override PartName="/ppt/notesSlides/notesSlide10.xml" ContentType="application/vnd.openxmlformats-officedocument.presentationml.notesSlide+xml"/>
  <Override PartName="/ppt/theme/themeOverride1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notesSlides/notesSlide19.xml" ContentType="application/vnd.openxmlformats-officedocument.presentationml.notesSlide+xml"/>
  <Override PartName="/ppt/theme/themeOverride22.xml" ContentType="application/vnd.openxmlformats-officedocument.themeOverride+xml"/>
  <Override PartName="/ppt/notesSlides/notesSlide20.xml" ContentType="application/vnd.openxmlformats-officedocument.presentationml.notesSlide+xml"/>
  <Override PartName="/ppt/theme/themeOverride23.xml" ContentType="application/vnd.openxmlformats-officedocument.themeOverride+xml"/>
  <Override PartName="/ppt/notesSlides/notesSlide21.xml" ContentType="application/vnd.openxmlformats-officedocument.presentationml.notesSlide+xml"/>
  <Override PartName="/ppt/theme/themeOverride24.xml" ContentType="application/vnd.openxmlformats-officedocument.themeOverride+xml"/>
  <Override PartName="/ppt/notesSlides/notesSlide22.xml" ContentType="application/vnd.openxmlformats-officedocument.presentationml.notesSlide+xml"/>
  <Override PartName="/ppt/theme/themeOverride25.xml" ContentType="application/vnd.openxmlformats-officedocument.themeOverride+xml"/>
  <Override PartName="/ppt/notesSlides/notesSlide23.xml" ContentType="application/vnd.openxmlformats-officedocument.presentationml.notesSlide+xml"/>
  <Override PartName="/ppt/theme/themeOverride26.xml" ContentType="application/vnd.openxmlformats-officedocument.themeOverride+xml"/>
  <Override PartName="/ppt/notesSlides/notesSlide24.xml" ContentType="application/vnd.openxmlformats-officedocument.presentationml.notesSlide+xml"/>
  <Override PartName="/ppt/theme/themeOverride27.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Lst>
  <p:notesMasterIdLst>
    <p:notesMasterId r:id="rId51"/>
  </p:notesMasterIdLst>
  <p:sldIdLst>
    <p:sldId id="256" r:id="rId3"/>
    <p:sldId id="302" r:id="rId4"/>
    <p:sldId id="257" r:id="rId5"/>
    <p:sldId id="258" r:id="rId6"/>
    <p:sldId id="337" r:id="rId7"/>
    <p:sldId id="259" r:id="rId8"/>
    <p:sldId id="260" r:id="rId9"/>
    <p:sldId id="1392" r:id="rId10"/>
    <p:sldId id="341" r:id="rId11"/>
    <p:sldId id="342" r:id="rId12"/>
    <p:sldId id="1390" r:id="rId13"/>
    <p:sldId id="275" r:id="rId14"/>
    <p:sldId id="274" r:id="rId15"/>
    <p:sldId id="335" r:id="rId16"/>
    <p:sldId id="262" r:id="rId17"/>
    <p:sldId id="358" r:id="rId18"/>
    <p:sldId id="1381" r:id="rId19"/>
    <p:sldId id="1389" r:id="rId20"/>
    <p:sldId id="1379" r:id="rId21"/>
    <p:sldId id="332" r:id="rId22"/>
    <p:sldId id="339" r:id="rId23"/>
    <p:sldId id="319" r:id="rId24"/>
    <p:sldId id="334" r:id="rId25"/>
    <p:sldId id="1393" r:id="rId26"/>
    <p:sldId id="310" r:id="rId27"/>
    <p:sldId id="311" r:id="rId28"/>
    <p:sldId id="312" r:id="rId29"/>
    <p:sldId id="313" r:id="rId30"/>
    <p:sldId id="314" r:id="rId31"/>
    <p:sldId id="327" r:id="rId32"/>
    <p:sldId id="316" r:id="rId33"/>
    <p:sldId id="323" r:id="rId34"/>
    <p:sldId id="304" r:id="rId35"/>
    <p:sldId id="333" r:id="rId36"/>
    <p:sldId id="264" r:id="rId37"/>
    <p:sldId id="338" r:id="rId38"/>
    <p:sldId id="330" r:id="rId39"/>
    <p:sldId id="1394" r:id="rId40"/>
    <p:sldId id="307" r:id="rId41"/>
    <p:sldId id="331" r:id="rId42"/>
    <p:sldId id="324" r:id="rId43"/>
    <p:sldId id="325" r:id="rId44"/>
    <p:sldId id="326" r:id="rId45"/>
    <p:sldId id="297" r:id="rId46"/>
    <p:sldId id="291" r:id="rId47"/>
    <p:sldId id="292" r:id="rId48"/>
    <p:sldId id="293" r:id="rId49"/>
    <p:sldId id="294" r:id="rId50"/>
  </p:sldIdLst>
  <p:sldSz cx="18288000" cy="10287000"/>
  <p:notesSz cx="6858000" cy="9144000"/>
  <p:embeddedFontLst>
    <p:embeddedFont>
      <p:font typeface="Calibri" panose="020F0502020204030204" pitchFamily="34"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Open Sans Bold" panose="020B0806030504020204" pitchFamily="34" charset="0"/>
      <p:regular r:id="rId60"/>
      <p:bold r:id="rId61"/>
    </p:embeddedFont>
    <p:embeddedFont>
      <p:font typeface="Open Sans Italics" panose="020B0606030504020204" pitchFamily="34" charset="0"/>
      <p:regular r:id="rId60"/>
      <p:bold r:id="rId62"/>
      <p:italic r:id="rId60"/>
    </p:embeddedFont>
    <p:embeddedFont>
      <p:font typeface="Open Sans Light" panose="020B0306030504020204" pitchFamily="34" charset="0"/>
      <p:regular r:id="rId63"/>
      <p:italic r:id="rId64"/>
    </p:embeddedFont>
    <p:embeddedFont>
      <p:font typeface="Overpass Bold" panose="020F0502020204030204" pitchFamily="34" charset="0"/>
      <p:regular r:id="rId65"/>
      <p:bold r:id="rId66"/>
      <p:italic r:id="rId67"/>
      <p:boldItalic r:id="rId68"/>
    </p:embeddedFont>
    <p:embeddedFont>
      <p:font typeface="Poppins Medium" panose="020B0604020202020204" pitchFamily="34"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A72"/>
    <a:srgbClr val="E4DED5"/>
    <a:srgbClr val="D4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20" autoAdjust="0"/>
    <p:restoredTop sz="37267" autoAdjust="0"/>
  </p:normalViewPr>
  <p:slideViewPr>
    <p:cSldViewPr>
      <p:cViewPr varScale="1">
        <p:scale>
          <a:sx n="24" d="100"/>
          <a:sy n="24" d="100"/>
        </p:scale>
        <p:origin x="400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10294-516A-2A4F-B7F4-70885C45DDBC}" type="datetimeFigureOut">
              <a:rPr lang="de-DE" smtClean="0"/>
              <a:t>21.07.23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28755-8BCF-6A40-A9B2-15CA0EA575A8}" type="slidenum">
              <a:rPr lang="de-DE" smtClean="0"/>
              <a:t>‹Nr.›</a:t>
            </a:fld>
            <a:endParaRPr lang="de-DE"/>
          </a:p>
        </p:txBody>
      </p:sp>
    </p:spTree>
    <p:extLst>
      <p:ext uri="{BB962C8B-B14F-4D97-AF65-F5344CB8AC3E}">
        <p14:creationId xmlns:p14="http://schemas.microsoft.com/office/powerpoint/2010/main" val="389792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a:t>
            </a:fld>
            <a:endParaRPr lang="de-DE"/>
          </a:p>
        </p:txBody>
      </p:sp>
    </p:spTree>
    <p:extLst>
      <p:ext uri="{BB962C8B-B14F-4D97-AF65-F5344CB8AC3E}">
        <p14:creationId xmlns:p14="http://schemas.microsoft.com/office/powerpoint/2010/main" val="377138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23</a:t>
            </a:fld>
            <a:endParaRPr lang="de-DE"/>
          </a:p>
        </p:txBody>
      </p:sp>
    </p:spTree>
    <p:extLst>
      <p:ext uri="{BB962C8B-B14F-4D97-AF65-F5344CB8AC3E}">
        <p14:creationId xmlns:p14="http://schemas.microsoft.com/office/powerpoint/2010/main" val="99666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25</a:t>
            </a:fld>
            <a:endParaRPr lang="de-DE"/>
          </a:p>
        </p:txBody>
      </p:sp>
    </p:spTree>
    <p:extLst>
      <p:ext uri="{BB962C8B-B14F-4D97-AF65-F5344CB8AC3E}">
        <p14:creationId xmlns:p14="http://schemas.microsoft.com/office/powerpoint/2010/main" val="264514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26</a:t>
            </a:fld>
            <a:endParaRPr lang="de-DE"/>
          </a:p>
        </p:txBody>
      </p:sp>
    </p:spTree>
    <p:extLst>
      <p:ext uri="{BB962C8B-B14F-4D97-AF65-F5344CB8AC3E}">
        <p14:creationId xmlns:p14="http://schemas.microsoft.com/office/powerpoint/2010/main" val="186694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27</a:t>
            </a:fld>
            <a:endParaRPr lang="de-DE"/>
          </a:p>
        </p:txBody>
      </p:sp>
    </p:spTree>
    <p:extLst>
      <p:ext uri="{BB962C8B-B14F-4D97-AF65-F5344CB8AC3E}">
        <p14:creationId xmlns:p14="http://schemas.microsoft.com/office/powerpoint/2010/main" val="61740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28</a:t>
            </a:fld>
            <a:endParaRPr lang="de-DE"/>
          </a:p>
        </p:txBody>
      </p:sp>
    </p:spTree>
    <p:extLst>
      <p:ext uri="{BB962C8B-B14F-4D97-AF65-F5344CB8AC3E}">
        <p14:creationId xmlns:p14="http://schemas.microsoft.com/office/powerpoint/2010/main" val="918857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29</a:t>
            </a:fld>
            <a:endParaRPr lang="de-DE"/>
          </a:p>
        </p:txBody>
      </p:sp>
    </p:spTree>
    <p:extLst>
      <p:ext uri="{BB962C8B-B14F-4D97-AF65-F5344CB8AC3E}">
        <p14:creationId xmlns:p14="http://schemas.microsoft.com/office/powerpoint/2010/main" val="179872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30</a:t>
            </a:fld>
            <a:endParaRPr lang="de-DE"/>
          </a:p>
        </p:txBody>
      </p:sp>
    </p:spTree>
    <p:extLst>
      <p:ext uri="{BB962C8B-B14F-4D97-AF65-F5344CB8AC3E}">
        <p14:creationId xmlns:p14="http://schemas.microsoft.com/office/powerpoint/2010/main" val="113696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31</a:t>
            </a:fld>
            <a:endParaRPr lang="de-DE"/>
          </a:p>
        </p:txBody>
      </p:sp>
    </p:spTree>
    <p:extLst>
      <p:ext uri="{BB962C8B-B14F-4D97-AF65-F5344CB8AC3E}">
        <p14:creationId xmlns:p14="http://schemas.microsoft.com/office/powerpoint/2010/main" val="356457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32</a:t>
            </a:fld>
            <a:endParaRPr lang="de-DE"/>
          </a:p>
        </p:txBody>
      </p:sp>
    </p:spTree>
    <p:extLst>
      <p:ext uri="{BB962C8B-B14F-4D97-AF65-F5344CB8AC3E}">
        <p14:creationId xmlns:p14="http://schemas.microsoft.com/office/powerpoint/2010/main" val="2818777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36</a:t>
            </a:fld>
            <a:endParaRPr lang="de-DE"/>
          </a:p>
        </p:txBody>
      </p:sp>
    </p:spTree>
    <p:extLst>
      <p:ext uri="{BB962C8B-B14F-4D97-AF65-F5344CB8AC3E}">
        <p14:creationId xmlns:p14="http://schemas.microsoft.com/office/powerpoint/2010/main" val="215187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5</a:t>
            </a:fld>
            <a:endParaRPr lang="de-DE"/>
          </a:p>
        </p:txBody>
      </p:sp>
    </p:spTree>
    <p:extLst>
      <p:ext uri="{BB962C8B-B14F-4D97-AF65-F5344CB8AC3E}">
        <p14:creationId xmlns:p14="http://schemas.microsoft.com/office/powerpoint/2010/main" val="2370456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37</a:t>
            </a:fld>
            <a:endParaRPr lang="de-DE"/>
          </a:p>
        </p:txBody>
      </p:sp>
    </p:spTree>
    <p:extLst>
      <p:ext uri="{BB962C8B-B14F-4D97-AF65-F5344CB8AC3E}">
        <p14:creationId xmlns:p14="http://schemas.microsoft.com/office/powerpoint/2010/main" val="4261179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39</a:t>
            </a:fld>
            <a:endParaRPr lang="de-DE"/>
          </a:p>
        </p:txBody>
      </p:sp>
    </p:spTree>
    <p:extLst>
      <p:ext uri="{BB962C8B-B14F-4D97-AF65-F5344CB8AC3E}">
        <p14:creationId xmlns:p14="http://schemas.microsoft.com/office/powerpoint/2010/main" val="20757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40</a:t>
            </a:fld>
            <a:endParaRPr lang="de-DE"/>
          </a:p>
        </p:txBody>
      </p:sp>
    </p:spTree>
    <p:extLst>
      <p:ext uri="{BB962C8B-B14F-4D97-AF65-F5344CB8AC3E}">
        <p14:creationId xmlns:p14="http://schemas.microsoft.com/office/powerpoint/2010/main" val="2730653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42</a:t>
            </a:fld>
            <a:endParaRPr lang="de-DE"/>
          </a:p>
        </p:txBody>
      </p:sp>
    </p:spTree>
    <p:extLst>
      <p:ext uri="{BB962C8B-B14F-4D97-AF65-F5344CB8AC3E}">
        <p14:creationId xmlns:p14="http://schemas.microsoft.com/office/powerpoint/2010/main" val="585716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43</a:t>
            </a:fld>
            <a:endParaRPr lang="de-DE"/>
          </a:p>
        </p:txBody>
      </p:sp>
    </p:spTree>
    <p:extLst>
      <p:ext uri="{BB962C8B-B14F-4D97-AF65-F5344CB8AC3E}">
        <p14:creationId xmlns:p14="http://schemas.microsoft.com/office/powerpoint/2010/main" val="3155261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45</a:t>
            </a:fld>
            <a:endParaRPr lang="de-DE"/>
          </a:p>
        </p:txBody>
      </p:sp>
    </p:spTree>
    <p:extLst>
      <p:ext uri="{BB962C8B-B14F-4D97-AF65-F5344CB8AC3E}">
        <p14:creationId xmlns:p14="http://schemas.microsoft.com/office/powerpoint/2010/main" val="333235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6</a:t>
            </a:fld>
            <a:endParaRPr lang="de-DE"/>
          </a:p>
        </p:txBody>
      </p:sp>
    </p:spTree>
    <p:extLst>
      <p:ext uri="{BB962C8B-B14F-4D97-AF65-F5344CB8AC3E}">
        <p14:creationId xmlns:p14="http://schemas.microsoft.com/office/powerpoint/2010/main" val="98603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7</a:t>
            </a:fld>
            <a:endParaRPr lang="de-DE"/>
          </a:p>
        </p:txBody>
      </p:sp>
    </p:spTree>
    <p:extLst>
      <p:ext uri="{BB962C8B-B14F-4D97-AF65-F5344CB8AC3E}">
        <p14:creationId xmlns:p14="http://schemas.microsoft.com/office/powerpoint/2010/main" val="259972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EAED1-BB6B-4D1B-B7BD-E067509F5D3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55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14</a:t>
            </a:fld>
            <a:endParaRPr lang="de-DE"/>
          </a:p>
        </p:txBody>
      </p:sp>
    </p:spTree>
    <p:extLst>
      <p:ext uri="{BB962C8B-B14F-4D97-AF65-F5344CB8AC3E}">
        <p14:creationId xmlns:p14="http://schemas.microsoft.com/office/powerpoint/2010/main" val="259910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Klara </a:t>
            </a:r>
          </a:p>
        </p:txBody>
      </p:sp>
      <p:sp>
        <p:nvSpPr>
          <p:cNvPr id="4" name="Foliennummernplatzhalter 3"/>
          <p:cNvSpPr>
            <a:spLocks noGrp="1"/>
          </p:cNvSpPr>
          <p:nvPr>
            <p:ph type="sldNum" sz="quarter" idx="5"/>
          </p:nvPr>
        </p:nvSpPr>
        <p:spPr/>
        <p:txBody>
          <a:bodyPr/>
          <a:lstStyle/>
          <a:p>
            <a:fld id="{36128755-8BCF-6A40-A9B2-15CA0EA575A8}" type="slidenum">
              <a:rPr lang="de-DE" smtClean="0"/>
              <a:t>20</a:t>
            </a:fld>
            <a:endParaRPr lang="de-DE"/>
          </a:p>
        </p:txBody>
      </p:sp>
    </p:spTree>
    <p:extLst>
      <p:ext uri="{BB962C8B-B14F-4D97-AF65-F5344CB8AC3E}">
        <p14:creationId xmlns:p14="http://schemas.microsoft.com/office/powerpoint/2010/main" val="53835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21</a:t>
            </a:fld>
            <a:endParaRPr lang="de-DE"/>
          </a:p>
        </p:txBody>
      </p:sp>
    </p:spTree>
    <p:extLst>
      <p:ext uri="{BB962C8B-B14F-4D97-AF65-F5344CB8AC3E}">
        <p14:creationId xmlns:p14="http://schemas.microsoft.com/office/powerpoint/2010/main" val="3790189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in Chat schicken </a:t>
            </a:r>
          </a:p>
        </p:txBody>
      </p:sp>
      <p:sp>
        <p:nvSpPr>
          <p:cNvPr id="4" name="Foliennummernplatzhalter 3"/>
          <p:cNvSpPr>
            <a:spLocks noGrp="1"/>
          </p:cNvSpPr>
          <p:nvPr>
            <p:ph type="sldNum" sz="quarter" idx="5"/>
          </p:nvPr>
        </p:nvSpPr>
        <p:spPr/>
        <p:txBody>
          <a:bodyPr/>
          <a:lstStyle/>
          <a:p>
            <a:fld id="{36128755-8BCF-6A40-A9B2-15CA0EA575A8}" type="slidenum">
              <a:rPr lang="de-DE" smtClean="0"/>
              <a:t>22</a:t>
            </a:fld>
            <a:endParaRPr lang="de-DE"/>
          </a:p>
        </p:txBody>
      </p:sp>
    </p:spTree>
    <p:extLst>
      <p:ext uri="{BB962C8B-B14F-4D97-AF65-F5344CB8AC3E}">
        <p14:creationId xmlns:p14="http://schemas.microsoft.com/office/powerpoint/2010/main" val="1328303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8CA8C3-8883-CD46-A306-CE13E7072778}" type="datetime1">
              <a:rPr lang="de-DE" smtClean="0"/>
              <a:t>21.07.23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1597A-73FF-BD48-A51E-C4BE2FFF22B4}" type="datetime1">
              <a:rPr lang="de-DE" smtClean="0"/>
              <a:t>21.07.23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AA74F-B0ED-B04E-A871-459237F48271}" type="datetime1">
              <a:rPr lang="de-DE" smtClean="0"/>
              <a:t>21.07.23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31553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5110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42475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36773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91797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28125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2507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6293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DB999-A820-4B49-A2A3-E2C811450F23}" type="datetime1">
              <a:rPr lang="de-DE" smtClean="0"/>
              <a:t>21.07.23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3186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229740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7411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504D-9ED7-D947-913C-DC48BCEE88C0}" type="datetime1">
              <a:rPr lang="de-DE" smtClean="0"/>
              <a:t>21.07.23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5F0ED-CEDD-7B49-B1E8-BF160F0E2276}" type="datetime1">
              <a:rPr lang="de-DE" smtClean="0"/>
              <a:t>21.07.23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F8F68D-0E4D-2F4A-814A-5A675857FD9B}" type="datetime1">
              <a:rPr lang="de-DE" smtClean="0"/>
              <a:t>21.07.23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DC1FB0-1EBC-C74A-8092-F7D22ECEDD81}" type="datetime1">
              <a:rPr lang="de-DE" smtClean="0"/>
              <a:t>21.07.23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6CF98-CD49-AE4A-BA52-98F87C572586}" type="datetime1">
              <a:rPr lang="de-DE" smtClean="0"/>
              <a:t>21.07.23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849600" y="317802"/>
            <a:ext cx="2133600" cy="365125"/>
          </a:xfrm>
        </p:spPr>
        <p:txBody>
          <a:bodyPr/>
          <a:lstStyle>
            <a:lvl1pPr>
              <a:defRPr sz="3000" u="none" cap="none" baseline="0">
                <a:solidFill>
                  <a:srgbClr val="E4DED5"/>
                </a:solidFill>
                <a:latin typeface="Open Sans" panose="020B0606030504020204" pitchFamily="34" charset="0"/>
              </a:defRPr>
            </a:lvl1pPr>
          </a:lstStyle>
          <a:p>
            <a:fld id="{B6F15528-21DE-4FAA-801E-634DDDAF4B2B}" type="slidenum">
              <a:rPr lang="en-US" smtClean="0"/>
              <a:pPr/>
              <a:t>‹Nr.›</a:t>
            </a:fld>
            <a:endParaRPr lang="en-US" dirty="0"/>
          </a:p>
        </p:txBody>
      </p:sp>
      <p:sp>
        <p:nvSpPr>
          <p:cNvPr id="9" name="Freeform 3">
            <a:extLst>
              <a:ext uri="{FF2B5EF4-FFF2-40B4-BE49-F238E27FC236}">
                <a16:creationId xmlns:a16="http://schemas.microsoft.com/office/drawing/2014/main" id="{271701B9-8282-CFC1-6720-123F81970E36}"/>
              </a:ext>
            </a:extLst>
          </p:cNvPr>
          <p:cNvSpPr/>
          <p:nvPr userDrawn="1"/>
        </p:nvSpPr>
        <p:spPr>
          <a:xfrm>
            <a:off x="17259271" y="1"/>
            <a:ext cx="45719" cy="102869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C7AE-B313-B744-B717-18FBEF66FD90}" type="datetime1">
              <a:rPr lang="de-DE" smtClean="0"/>
              <a:t>21.07.23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6013-4BFC-B14C-8FAD-4E375A682223}" type="datetime1">
              <a:rPr lang="de-DE" smtClean="0"/>
              <a:t>21.07.23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A1D61-FF4F-204B-9D63-CD03A8D6927B}" type="datetime1">
              <a:rPr lang="de-DE" smtClean="0"/>
              <a:t>21.07.23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12966" y="2746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904247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image" Target="../media/image6.png"/><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9.svg"/><Relationship Id="rId15" Type="http://schemas.openxmlformats.org/officeDocument/2006/relationships/image" Target="../media/image18.jpe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5.xml"/><Relationship Id="rId5" Type="http://schemas.openxmlformats.org/officeDocument/2006/relationships/image" Target="../media/image43.sv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8.xml"/><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34.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22.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24.xml"/><Relationship Id="rId5" Type="http://schemas.openxmlformats.org/officeDocument/2006/relationships/image" Target="../media/image43.sv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hemeOverride" Target="../theme/themeOverride27.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hyperlink" Target="https://eveeno.com/remind"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 Id="rId9" Type="http://schemas.openxmlformats.org/officeDocument/2006/relationships/image" Target="../media/image69.svg"/></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eveeno.com/remind"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78475" cy="10287000"/>
          </a:xfrm>
          <a:custGeom>
            <a:avLst/>
            <a:gdLst/>
            <a:ahLst/>
            <a:cxnLst/>
            <a:rect l="l" t="t" r="r" b="b"/>
            <a:pathLst>
              <a:path w="18278475" h="10287000">
                <a:moveTo>
                  <a:pt x="0" y="0"/>
                </a:moveTo>
                <a:lnTo>
                  <a:pt x="18278475" y="0"/>
                </a:lnTo>
                <a:lnTo>
                  <a:pt x="1827847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28700" y="5160718"/>
            <a:ext cx="11913417" cy="2900730"/>
          </a:xfrm>
          <a:prstGeom prst="rect">
            <a:avLst/>
          </a:prstGeom>
        </p:spPr>
        <p:txBody>
          <a:bodyPr lIns="0" tIns="0" rIns="0" bIns="0" rtlCol="0" anchor="t">
            <a:spAutoFit/>
          </a:bodyPr>
          <a:lstStyle/>
          <a:p>
            <a:pPr algn="l">
              <a:lnSpc>
                <a:spcPts val="3642"/>
              </a:lnSpc>
            </a:pPr>
            <a:r>
              <a:rPr lang="en-US" sz="2399" spc="479" dirty="0">
                <a:latin typeface="Open Sans"/>
              </a:rPr>
              <a:t>15. JULI 2023, HFT STUTTGART</a:t>
            </a:r>
          </a:p>
          <a:p>
            <a:pPr algn="l">
              <a:lnSpc>
                <a:spcPts val="13857"/>
              </a:lnSpc>
            </a:pPr>
            <a:r>
              <a:rPr lang="de-DE" sz="9129" dirty="0">
                <a:solidFill>
                  <a:srgbClr val="444A72"/>
                </a:solidFill>
                <a:latin typeface="Open Sans Bold"/>
              </a:rPr>
              <a:t>Stärkenorientierung</a:t>
            </a:r>
          </a:p>
          <a:p>
            <a:pPr algn="l">
              <a:lnSpc>
                <a:spcPts val="5998"/>
              </a:lnSpc>
            </a:pPr>
            <a:r>
              <a:rPr lang="en-US" sz="2399" spc="479" dirty="0">
                <a:latin typeface="Open Sans"/>
              </a:rPr>
              <a:t>REMIND-WORKSHOP 4 </a:t>
            </a:r>
          </a:p>
        </p:txBody>
      </p:sp>
      <p:pic>
        <p:nvPicPr>
          <p:cNvPr id="10" name="Grafik 9">
            <a:extLst>
              <a:ext uri="{FF2B5EF4-FFF2-40B4-BE49-F238E27FC236}">
                <a16:creationId xmlns:a16="http://schemas.microsoft.com/office/drawing/2014/main" id="{F83EDEBE-33A3-4D6D-6A81-5AFF75F9AD25}"/>
              </a:ext>
            </a:extLst>
          </p:cNvPr>
          <p:cNvPicPr>
            <a:picLocks noChangeAspect="1"/>
          </p:cNvPicPr>
          <p:nvPr/>
        </p:nvPicPr>
        <p:blipFill rotWithShape="1">
          <a:blip r:embed="rId5"/>
          <a:srcRect t="35857" b="23691"/>
          <a:stretch/>
        </p:blipFill>
        <p:spPr>
          <a:xfrm>
            <a:off x="66675" y="0"/>
            <a:ext cx="18297525" cy="4932483"/>
          </a:xfrm>
          <a:prstGeom prst="rect">
            <a:avLst/>
          </a:prstGeom>
        </p:spPr>
      </p:pic>
      <p:sp>
        <p:nvSpPr>
          <p:cNvPr id="4" name="TextBox 5">
            <a:extLst>
              <a:ext uri="{FF2B5EF4-FFF2-40B4-BE49-F238E27FC236}">
                <a16:creationId xmlns:a16="http://schemas.microsoft.com/office/drawing/2014/main" id="{F7680D71-DBCF-A0D1-67A8-63E1A578932C}"/>
              </a:ext>
            </a:extLst>
          </p:cNvPr>
          <p:cNvSpPr txBox="1"/>
          <p:nvPr/>
        </p:nvSpPr>
        <p:spPr>
          <a:xfrm>
            <a:off x="1028700" y="8669626"/>
            <a:ext cx="16649700" cy="858440"/>
          </a:xfrm>
          <a:prstGeom prst="rect">
            <a:avLst/>
          </a:prstGeom>
        </p:spPr>
        <p:txBody>
          <a:bodyPr wrap="square" lIns="0" tIns="0" rIns="0" bIns="0" rtlCol="0" anchor="t">
            <a:spAutoFit/>
          </a:bodyPr>
          <a:lstStyle/>
          <a:p>
            <a:pPr algn="l">
              <a:lnSpc>
                <a:spcPts val="8055"/>
              </a:lnSpc>
            </a:pPr>
            <a:r>
              <a:rPr lang="de-DE" sz="2399" spc="479" dirty="0">
                <a:latin typeface="Open Sans"/>
              </a:rPr>
              <a:t>Emma von Bergenspitz, Klara Ehrmann, Joana Scheppe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53631EBF-9DAB-82FD-72CA-1AB1ED919180}"/>
              </a:ext>
            </a:extLst>
          </p:cNvPr>
          <p:cNvPicPr>
            <a:picLocks noChangeAspect="1"/>
          </p:cNvPicPr>
          <p:nvPr/>
        </p:nvPicPr>
        <p:blipFill rotWithShape="1">
          <a:blip r:embed="rId3"/>
          <a:srcRect t="36044" b="42329"/>
          <a:stretch/>
        </p:blipFill>
        <p:spPr>
          <a:xfrm>
            <a:off x="10382250" y="7196241"/>
            <a:ext cx="4972771" cy="1139693"/>
          </a:xfrm>
          <a:prstGeom prst="rect">
            <a:avLst/>
          </a:prstGeom>
        </p:spPr>
      </p:pic>
      <p:pic>
        <p:nvPicPr>
          <p:cNvPr id="17" name="Picture 2">
            <a:extLst>
              <a:ext uri="{FF2B5EF4-FFF2-40B4-BE49-F238E27FC236}">
                <a16:creationId xmlns:a16="http://schemas.microsoft.com/office/drawing/2014/main" id="{68CF6460-9917-2F60-0DA7-E43765A09A30}"/>
              </a:ext>
            </a:extLst>
          </p:cNvPr>
          <p:cNvPicPr>
            <a:picLocks noChangeAspect="1"/>
          </p:cNvPicPr>
          <p:nvPr/>
        </p:nvPicPr>
        <p:blipFill rotWithShape="1">
          <a:blip r:embed="rId3"/>
          <a:srcRect t="36044" b="42329"/>
          <a:stretch/>
        </p:blipFill>
        <p:spPr>
          <a:xfrm>
            <a:off x="6800645" y="3277974"/>
            <a:ext cx="4972771" cy="1139693"/>
          </a:xfrm>
          <a:prstGeom prst="rect">
            <a:avLst/>
          </a:prstGeom>
        </p:spPr>
      </p:pic>
      <p:pic>
        <p:nvPicPr>
          <p:cNvPr id="16" name="Picture 2">
            <a:extLst>
              <a:ext uri="{FF2B5EF4-FFF2-40B4-BE49-F238E27FC236}">
                <a16:creationId xmlns:a16="http://schemas.microsoft.com/office/drawing/2014/main" id="{1451EDBC-A67F-6EDC-6431-D6BF956E2464}"/>
              </a:ext>
            </a:extLst>
          </p:cNvPr>
          <p:cNvPicPr>
            <a:picLocks noChangeAspect="1"/>
          </p:cNvPicPr>
          <p:nvPr/>
        </p:nvPicPr>
        <p:blipFill rotWithShape="1">
          <a:blip r:embed="rId3"/>
          <a:srcRect t="36044" b="42329"/>
          <a:stretch/>
        </p:blipFill>
        <p:spPr>
          <a:xfrm>
            <a:off x="10635586" y="1126477"/>
            <a:ext cx="4972771" cy="1139693"/>
          </a:xfrm>
          <a:prstGeom prst="rect">
            <a:avLst/>
          </a:prstGeom>
        </p:spPr>
      </p:pic>
      <p:pic>
        <p:nvPicPr>
          <p:cNvPr id="15" name="Picture 2">
            <a:extLst>
              <a:ext uri="{FF2B5EF4-FFF2-40B4-BE49-F238E27FC236}">
                <a16:creationId xmlns:a16="http://schemas.microsoft.com/office/drawing/2014/main" id="{E768F02C-22D0-BA99-C5AF-22ABF89F3908}"/>
              </a:ext>
            </a:extLst>
          </p:cNvPr>
          <p:cNvPicPr>
            <a:picLocks noChangeAspect="1"/>
          </p:cNvPicPr>
          <p:nvPr/>
        </p:nvPicPr>
        <p:blipFill rotWithShape="1">
          <a:blip r:embed="rId3"/>
          <a:srcRect t="36044" b="42329"/>
          <a:stretch/>
        </p:blipFill>
        <p:spPr>
          <a:xfrm>
            <a:off x="1614155" y="6242483"/>
            <a:ext cx="4972771" cy="1139693"/>
          </a:xfrm>
          <a:prstGeom prst="rect">
            <a:avLst/>
          </a:prstGeom>
        </p:spPr>
      </p:pic>
      <p:pic>
        <p:nvPicPr>
          <p:cNvPr id="14" name="Picture 2">
            <a:extLst>
              <a:ext uri="{FF2B5EF4-FFF2-40B4-BE49-F238E27FC236}">
                <a16:creationId xmlns:a16="http://schemas.microsoft.com/office/drawing/2014/main" id="{0FB038CC-C400-60DE-E739-B6971F91AB5F}"/>
              </a:ext>
            </a:extLst>
          </p:cNvPr>
          <p:cNvPicPr>
            <a:picLocks noChangeAspect="1"/>
          </p:cNvPicPr>
          <p:nvPr/>
        </p:nvPicPr>
        <p:blipFill rotWithShape="1">
          <a:blip r:embed="rId3"/>
          <a:srcRect t="36044" b="42329"/>
          <a:stretch/>
        </p:blipFill>
        <p:spPr>
          <a:xfrm>
            <a:off x="-140875" y="2553728"/>
            <a:ext cx="4972771" cy="1139693"/>
          </a:xfrm>
          <a:prstGeom prst="rect">
            <a:avLst/>
          </a:prstGeom>
        </p:spPr>
      </p:pic>
      <p:sp>
        <p:nvSpPr>
          <p:cNvPr id="9" name="TextBox 9"/>
          <p:cNvSpPr txBox="1"/>
          <p:nvPr/>
        </p:nvSpPr>
        <p:spPr>
          <a:xfrm>
            <a:off x="816432" y="3039363"/>
            <a:ext cx="5890702" cy="258532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WEISHEIT UND WISSEN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Kognitive Stärken, die den Erwerb und den Gebrauch von Wissen beinhalten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Kreativität, Neugier, Urteilsvermögen,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Liebe zum Lernen, Weisheit</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A42ACEF9-D3D4-D65D-1C00-AAAD26894F18}"/>
              </a:ext>
            </a:extLst>
          </p:cNvPr>
          <p:cNvSpPr txBox="1"/>
          <p:nvPr/>
        </p:nvSpPr>
        <p:spPr>
          <a:xfrm>
            <a:off x="2723862" y="6729397"/>
            <a:ext cx="5890702" cy="33239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Emotionale Stärken, die mittels der Ausübung von Willensleistung internale und externale Barrieren zur Erreichung eines Zieles überwinden.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Authentizität, Tapferkeit, Ausdauer, Enthusiasmus</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 name="TextBox 9">
            <a:extLst>
              <a:ext uri="{FF2B5EF4-FFF2-40B4-BE49-F238E27FC236}">
                <a16:creationId xmlns:a16="http://schemas.microsoft.com/office/drawing/2014/main" id="{F4BF1A38-068C-5B7A-9226-34FE98BF4DEC}"/>
              </a:ext>
            </a:extLst>
          </p:cNvPr>
          <p:cNvSpPr txBox="1"/>
          <p:nvPr/>
        </p:nvSpPr>
        <p:spPr>
          <a:xfrm>
            <a:off x="12056911" y="1537061"/>
            <a:ext cx="5890702" cy="233076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MENSCHLICHKEIT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Stärken, die das Gemeinwesen fördern.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Fairness, Führungsvermögen, Teamwork</a:t>
            </a: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 name="TextBox 9">
            <a:extLst>
              <a:ext uri="{FF2B5EF4-FFF2-40B4-BE49-F238E27FC236}">
                <a16:creationId xmlns:a16="http://schemas.microsoft.com/office/drawing/2014/main" id="{CE987370-80CF-9A89-B795-B7ED2778A731}"/>
              </a:ext>
            </a:extLst>
          </p:cNvPr>
          <p:cNvSpPr txBox="1"/>
          <p:nvPr/>
        </p:nvSpPr>
        <p:spPr>
          <a:xfrm>
            <a:off x="11963400" y="7669734"/>
            <a:ext cx="5890702" cy="221599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MÄßIGUNG</a:t>
            </a:r>
            <a:endPar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Stärken, die Exzessen entgegenwirken.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Vergebungsbereitschaft, Bescheidenheit, Vorsicht, Selbstregulation</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 name="TextBox 9">
            <a:extLst>
              <a:ext uri="{FF2B5EF4-FFF2-40B4-BE49-F238E27FC236}">
                <a16:creationId xmlns:a16="http://schemas.microsoft.com/office/drawing/2014/main" id="{CF4683BC-2F63-FD9B-819E-BDC614B39554}"/>
              </a:ext>
            </a:extLst>
          </p:cNvPr>
          <p:cNvSpPr txBox="1"/>
          <p:nvPr/>
        </p:nvSpPr>
        <p:spPr>
          <a:xfrm>
            <a:off x="8400845" y="3657160"/>
            <a:ext cx="5890702" cy="258532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TRANSZENDENZ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Stärken, die uns einer höheren Macht näherbringen und Sinn stiften.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1"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Sinn für das Schöne, Dankbarkeit, Hoffnung, Humor, Spiritualität</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2" name="TextBox 10">
            <a:extLst>
              <a:ext uri="{FF2B5EF4-FFF2-40B4-BE49-F238E27FC236}">
                <a16:creationId xmlns:a16="http://schemas.microsoft.com/office/drawing/2014/main" id="{398E28F3-DA9B-E8F2-0555-CD81BC8C15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Charakterstärken</a:t>
            </a:r>
          </a:p>
        </p:txBody>
      </p:sp>
      <p:sp>
        <p:nvSpPr>
          <p:cNvPr id="3" name="TextBox 13">
            <a:extLst>
              <a:ext uri="{FF2B5EF4-FFF2-40B4-BE49-F238E27FC236}">
                <a16:creationId xmlns:a16="http://schemas.microsoft.com/office/drawing/2014/main" id="{5E2F520A-14C0-5BEA-8061-821AB5281ED3}"/>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5" name="Foliennummernplatzhalter 3">
            <a:extLst>
              <a:ext uri="{FF2B5EF4-FFF2-40B4-BE49-F238E27FC236}">
                <a16:creationId xmlns:a16="http://schemas.microsoft.com/office/drawing/2014/main" id="{010E3424-0247-C32F-1173-1D3028374FD7}"/>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10</a:t>
            </a:fld>
            <a:endParaRPr lang="en-US" dirty="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209983-E067-EF25-E95C-2487A5198F2D}"/>
              </a:ext>
            </a:extLst>
          </p:cNvPr>
          <p:cNvPicPr>
            <a:picLocks noChangeAspect="1"/>
          </p:cNvPicPr>
          <p:nvPr/>
        </p:nvPicPr>
        <p:blipFill rotWithShape="1">
          <a:blip r:embed="rId3"/>
          <a:srcRect t="36044" b="42329"/>
          <a:stretch/>
        </p:blipFill>
        <p:spPr>
          <a:xfrm>
            <a:off x="-1730851" y="1566084"/>
            <a:ext cx="12312094" cy="8378498"/>
          </a:xfrm>
          <a:prstGeom prst="rect">
            <a:avLst/>
          </a:prstGeom>
        </p:spPr>
      </p:pic>
      <p:sp>
        <p:nvSpPr>
          <p:cNvPr id="5" name="TextBox 5"/>
          <p:cNvSpPr txBox="1"/>
          <p:nvPr/>
        </p:nvSpPr>
        <p:spPr>
          <a:xfrm>
            <a:off x="792612" y="738234"/>
            <a:ext cx="7638235" cy="847924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1500"/>
              </a:spcBef>
              <a:spcAft>
                <a:spcPts val="1500"/>
              </a:spcAft>
              <a:buClrTx/>
              <a:buSzTx/>
              <a:buFontTx/>
              <a:buNone/>
              <a:tabLst/>
              <a:defRPr/>
            </a:pPr>
            <a:r>
              <a:rPr kumimoji="0" lang="de-DE" sz="2800" b="0" i="0" u="none" strike="noStrike" kern="1200" cap="none" spc="0" normalizeH="0" baseline="0" noProof="0" dirty="0">
                <a:ln>
                  <a:noFill/>
                </a:ln>
                <a:solidFill>
                  <a:srgbClr val="111111"/>
                </a:solidFill>
                <a:effectLst/>
                <a:uLnTx/>
                <a:uFillTx/>
                <a:latin typeface="Open Sans" panose="020B0606030504020204" pitchFamily="34" charset="0"/>
                <a:ea typeface="Times New Roman" panose="02020603050405020304" pitchFamily="18" charset="0"/>
                <a:cs typeface="+mn-cs"/>
              </a:rPr>
              <a:t>Unsere Stärken sind positive Eigenschaften, die bestimmen, was wir tun, wie wir denken und fühlen und wer wir sind. </a:t>
            </a:r>
          </a:p>
          <a:p>
            <a:pPr marL="0" marR="0" lvl="0" indent="0" algn="l" defTabSz="914400" rtl="0" eaLnBrk="1" fontAlgn="auto" latinLnBrk="0" hangingPunct="1">
              <a:lnSpc>
                <a:spcPct val="100000"/>
              </a:lnSpc>
              <a:spcBef>
                <a:spcPts val="1500"/>
              </a:spcBef>
              <a:spcAft>
                <a:spcPts val="1500"/>
              </a:spcAft>
              <a:buClrTx/>
              <a:buSzTx/>
              <a:buFontTx/>
              <a:buNone/>
              <a:tabLst/>
              <a:defRPr/>
            </a:pPr>
            <a:r>
              <a:rPr kumimoji="0" lang="de-DE" sz="2800" b="0" i="0" u="none" strike="noStrike" kern="1200" cap="none" spc="0" normalizeH="0" baseline="0" noProof="0" dirty="0">
                <a:ln>
                  <a:noFill/>
                </a:ln>
                <a:solidFill>
                  <a:srgbClr val="111111"/>
                </a:solidFill>
                <a:effectLst/>
                <a:uLnTx/>
                <a:uFillTx/>
                <a:latin typeface="Open Sans" panose="020B0606030504020204" pitchFamily="34" charset="0"/>
                <a:ea typeface="Times New Roman" panose="02020603050405020304" pitchFamily="18" charset="0"/>
                <a:cs typeface="+mn-cs"/>
              </a:rPr>
              <a:t>Sie sind ein Dreiklang von Denken, Fühlen und Handeln und zeigen sich dementsprechend auch in unserem Verhalten, unseren Gedanken und unseren Gefühlen. Damit gehen sie über den Bereich der Verhaltensweisen hinaus. </a:t>
            </a:r>
          </a:p>
          <a:p>
            <a:pPr marL="0" marR="0" lvl="0" indent="0" algn="l" defTabSz="914400" rtl="0" eaLnBrk="1" fontAlgn="auto" latinLnBrk="0" hangingPunct="1">
              <a:lnSpc>
                <a:spcPct val="100000"/>
              </a:lnSpc>
              <a:spcBef>
                <a:spcPts val="1500"/>
              </a:spcBef>
              <a:spcAft>
                <a:spcPts val="1500"/>
              </a:spcAft>
              <a:buClrTx/>
              <a:buSzTx/>
              <a:buFontTx/>
              <a:buNone/>
              <a:tabLst/>
              <a:defRPr/>
            </a:pPr>
            <a:r>
              <a:rPr kumimoji="0" lang="de-DE"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Warum ist eine Stärke mehr als erlerntes Verhalten? Weil sich dabei Denken und Fühlen positiv mit dem Verhalten verbinden. Damit aus einem Verhalten eine Stärke wird, brauchen wir eine entsprechende Einstellung bzw. Denkmuster dazu.</a:t>
            </a:r>
            <a:endPar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500"/>
              </a:spcBef>
              <a:spcAft>
                <a:spcPts val="1500"/>
              </a:spcAft>
              <a:buClrTx/>
              <a:buSzTx/>
              <a:buFontTx/>
              <a:buNone/>
              <a:tabLst/>
              <a:defRPr/>
            </a:pPr>
            <a:r>
              <a:rPr kumimoji="0" lang="de-DE" sz="2800" b="0" i="0" u="none" strike="noStrike" kern="1200" cap="none" spc="0" normalizeH="0" baseline="0" noProof="0" dirty="0">
                <a:ln>
                  <a:noFill/>
                </a:ln>
                <a:solidFill>
                  <a:srgbClr val="111111"/>
                </a:solidFill>
                <a:effectLst/>
                <a:uLnTx/>
                <a:uFillTx/>
                <a:latin typeface="Open Sans" panose="020B0606030504020204" pitchFamily="34" charset="0"/>
                <a:ea typeface="Times New Roman" panose="02020603050405020304" pitchFamily="18" charset="0"/>
                <a:cs typeface="+mn-cs"/>
              </a:rPr>
              <a:t>Und Stärken sind grundsätzlich gut bzw. haben positive Auswirkungen.</a:t>
            </a:r>
            <a:endPar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Grafik 2">
            <a:extLst>
              <a:ext uri="{FF2B5EF4-FFF2-40B4-BE49-F238E27FC236}">
                <a16:creationId xmlns:a16="http://schemas.microsoft.com/office/drawing/2014/main" id="{96CBDA1C-A096-7DB4-9966-9E6C78462BB6}"/>
              </a:ext>
            </a:extLst>
          </p:cNvPr>
          <p:cNvPicPr>
            <a:picLocks noChangeAspect="1"/>
          </p:cNvPicPr>
          <p:nvPr/>
        </p:nvPicPr>
        <p:blipFill rotWithShape="1">
          <a:blip r:embed="rId4"/>
          <a:srcRect t="1458" b="-164"/>
          <a:stretch/>
        </p:blipFill>
        <p:spPr>
          <a:xfrm>
            <a:off x="9448800" y="1409700"/>
            <a:ext cx="8040445" cy="7951921"/>
          </a:xfrm>
          <a:prstGeom prst="rect">
            <a:avLst/>
          </a:prstGeom>
        </p:spPr>
      </p:pic>
      <p:pic>
        <p:nvPicPr>
          <p:cNvPr id="6" name="Picture 2">
            <a:extLst>
              <a:ext uri="{FF2B5EF4-FFF2-40B4-BE49-F238E27FC236}">
                <a16:creationId xmlns:a16="http://schemas.microsoft.com/office/drawing/2014/main" id="{636FD0B5-E5A9-C500-D66D-FE1C0E19EF55}"/>
              </a:ext>
            </a:extLst>
          </p:cNvPr>
          <p:cNvPicPr>
            <a:picLocks noChangeAspect="1"/>
          </p:cNvPicPr>
          <p:nvPr/>
        </p:nvPicPr>
        <p:blipFill rotWithShape="1">
          <a:blip r:embed="rId3"/>
          <a:srcRect t="36044" b="42329"/>
          <a:stretch/>
        </p:blipFill>
        <p:spPr>
          <a:xfrm>
            <a:off x="8781735" y="1658417"/>
            <a:ext cx="3602169" cy="825569"/>
          </a:xfrm>
          <a:prstGeom prst="rect">
            <a:avLst/>
          </a:prstGeom>
        </p:spPr>
      </p:pic>
      <p:sp>
        <p:nvSpPr>
          <p:cNvPr id="7" name="TextBox 9">
            <a:extLst>
              <a:ext uri="{FF2B5EF4-FFF2-40B4-BE49-F238E27FC236}">
                <a16:creationId xmlns:a16="http://schemas.microsoft.com/office/drawing/2014/main" id="{D107E59C-6D32-DB95-4CA7-859FE445EE74}"/>
              </a:ext>
            </a:extLst>
          </p:cNvPr>
          <p:cNvSpPr txBox="1"/>
          <p:nvPr/>
        </p:nvSpPr>
        <p:spPr>
          <a:xfrm>
            <a:off x="9884456" y="1886535"/>
            <a:ext cx="2231568" cy="3693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DENKEN</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8" name="Picture 2">
            <a:extLst>
              <a:ext uri="{FF2B5EF4-FFF2-40B4-BE49-F238E27FC236}">
                <a16:creationId xmlns:a16="http://schemas.microsoft.com/office/drawing/2014/main" id="{F71DD1FE-7EB6-23D8-ECBB-8BC6A6C8921E}"/>
              </a:ext>
            </a:extLst>
          </p:cNvPr>
          <p:cNvPicPr>
            <a:picLocks noChangeAspect="1"/>
          </p:cNvPicPr>
          <p:nvPr/>
        </p:nvPicPr>
        <p:blipFill rotWithShape="1">
          <a:blip r:embed="rId3"/>
          <a:srcRect t="36044" b="42329"/>
          <a:stretch/>
        </p:blipFill>
        <p:spPr>
          <a:xfrm>
            <a:off x="11915488" y="8536052"/>
            <a:ext cx="3602169" cy="825569"/>
          </a:xfrm>
          <a:prstGeom prst="rect">
            <a:avLst/>
          </a:prstGeom>
        </p:spPr>
      </p:pic>
      <p:sp>
        <p:nvSpPr>
          <p:cNvPr id="9" name="TextBox 9">
            <a:extLst>
              <a:ext uri="{FF2B5EF4-FFF2-40B4-BE49-F238E27FC236}">
                <a16:creationId xmlns:a16="http://schemas.microsoft.com/office/drawing/2014/main" id="{94B71655-C1F4-74CC-B2BC-C31916B8ED05}"/>
              </a:ext>
            </a:extLst>
          </p:cNvPr>
          <p:cNvSpPr txBox="1"/>
          <p:nvPr/>
        </p:nvSpPr>
        <p:spPr>
          <a:xfrm>
            <a:off x="13018209" y="8764170"/>
            <a:ext cx="2231568" cy="3693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HANDELN</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11" name="Picture 2">
            <a:extLst>
              <a:ext uri="{FF2B5EF4-FFF2-40B4-BE49-F238E27FC236}">
                <a16:creationId xmlns:a16="http://schemas.microsoft.com/office/drawing/2014/main" id="{08C6713A-F298-2ECF-558B-E1E6C50332F0}"/>
              </a:ext>
            </a:extLst>
          </p:cNvPr>
          <p:cNvPicPr>
            <a:picLocks noChangeAspect="1"/>
          </p:cNvPicPr>
          <p:nvPr/>
        </p:nvPicPr>
        <p:blipFill rotWithShape="1">
          <a:blip r:embed="rId3"/>
          <a:srcRect t="36044" b="42329"/>
          <a:stretch/>
        </p:blipFill>
        <p:spPr>
          <a:xfrm>
            <a:off x="14322732" y="1566084"/>
            <a:ext cx="3602169" cy="825569"/>
          </a:xfrm>
          <a:prstGeom prst="rect">
            <a:avLst/>
          </a:prstGeom>
        </p:spPr>
      </p:pic>
      <p:sp>
        <p:nvSpPr>
          <p:cNvPr id="12" name="TextBox 9">
            <a:extLst>
              <a:ext uri="{FF2B5EF4-FFF2-40B4-BE49-F238E27FC236}">
                <a16:creationId xmlns:a16="http://schemas.microsoft.com/office/drawing/2014/main" id="{8881A8D9-CA5E-B24F-BEEC-42124C77F957}"/>
              </a:ext>
            </a:extLst>
          </p:cNvPr>
          <p:cNvSpPr txBox="1"/>
          <p:nvPr/>
        </p:nvSpPr>
        <p:spPr>
          <a:xfrm>
            <a:off x="15425453" y="1794202"/>
            <a:ext cx="2231568" cy="3693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FÜHLEN</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0" name="Foliennummernplatzhalter 3">
            <a:extLst>
              <a:ext uri="{FF2B5EF4-FFF2-40B4-BE49-F238E27FC236}">
                <a16:creationId xmlns:a16="http://schemas.microsoft.com/office/drawing/2014/main" id="{41DD02BC-053A-B2ED-B021-EF115CA1FE6D}"/>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97105844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0000"/>
          </a:blip>
          <a:srcRect/>
          <a:stretch>
            <a:fillRect/>
          </a:stretch>
        </p:blipFill>
        <p:spPr>
          <a:xfrm rot="-556730">
            <a:off x="2911103" y="2118852"/>
            <a:ext cx="2296037" cy="2265889"/>
          </a:xfrm>
          <a:prstGeom prst="rect">
            <a:avLst/>
          </a:prstGeom>
        </p:spPr>
      </p:pic>
      <p:sp>
        <p:nvSpPr>
          <p:cNvPr id="5" name="TextBox 5"/>
          <p:cNvSpPr txBox="1"/>
          <p:nvPr/>
        </p:nvSpPr>
        <p:spPr>
          <a:xfrm>
            <a:off x="2220548" y="2933567"/>
            <a:ext cx="3677146" cy="561179"/>
          </a:xfrm>
          <a:prstGeom prst="rect">
            <a:avLst/>
          </a:prstGeom>
        </p:spPr>
        <p:txBody>
          <a:bodyPr lIns="0" tIns="0" rIns="0" bIns="0" rtlCol="0" anchor="t">
            <a:spAutoFit/>
          </a:bodyPr>
          <a:lstStyle/>
          <a:p>
            <a:pPr marL="0" marR="0" lvl="0" indent="0" algn="ctr" defTabSz="914400" rtl="0" eaLnBrk="1" fontAlgn="auto" latinLnBrk="0" hangingPunct="1">
              <a:lnSpc>
                <a:spcPts val="4298"/>
              </a:lnSpc>
              <a:spcBef>
                <a:spcPts val="0"/>
              </a:spcBef>
              <a:spcAft>
                <a:spcPts val="0"/>
              </a:spcAft>
              <a:buClrTx/>
              <a:buSzTx/>
              <a:buFontTx/>
              <a:buNone/>
              <a:tabLst/>
              <a:defRPr/>
            </a:pPr>
            <a:r>
              <a:rPr kumimoji="0" lang="en-US" sz="3838" b="0" i="0" u="none" strike="noStrike" kern="1200" cap="none" spc="72" normalizeH="0" baseline="0" noProof="0" dirty="0">
                <a:ln>
                  <a:noFill/>
                </a:ln>
                <a:solidFill>
                  <a:prstClr val="black"/>
                </a:solidFill>
                <a:effectLst/>
                <a:uLnTx/>
                <a:uFillTx/>
                <a:latin typeface="Overpass Bold"/>
                <a:ea typeface="+mn-ea"/>
                <a:cs typeface="+mn-cs"/>
              </a:rPr>
              <a:t>Von </a:t>
            </a:r>
            <a:r>
              <a:rPr kumimoji="0" lang="en-US" sz="3838" b="0" i="0" u="none" strike="noStrike" kern="1200" cap="none" spc="72" normalizeH="0" baseline="0" noProof="0" dirty="0" err="1">
                <a:ln>
                  <a:noFill/>
                </a:ln>
                <a:solidFill>
                  <a:prstClr val="black"/>
                </a:solidFill>
                <a:effectLst/>
                <a:uLnTx/>
                <a:uFillTx/>
                <a:latin typeface="Overpass Bold"/>
                <a:ea typeface="+mn-ea"/>
                <a:cs typeface="+mn-cs"/>
              </a:rPr>
              <a:t>Geburt</a:t>
            </a:r>
            <a:r>
              <a:rPr kumimoji="0" lang="en-US" sz="3838" b="0" i="0" u="none" strike="noStrike" kern="1200" cap="none" spc="72" normalizeH="0" baseline="0" noProof="0" dirty="0">
                <a:ln>
                  <a:noFill/>
                </a:ln>
                <a:solidFill>
                  <a:prstClr val="black"/>
                </a:solidFill>
                <a:effectLst/>
                <a:uLnTx/>
                <a:uFillTx/>
                <a:latin typeface="Overpass Bold"/>
                <a:ea typeface="+mn-ea"/>
                <a:cs typeface="+mn-cs"/>
              </a:rPr>
              <a:t> an</a:t>
            </a:r>
          </a:p>
        </p:txBody>
      </p:sp>
      <p:sp>
        <p:nvSpPr>
          <p:cNvPr id="6" name="TextBox 6"/>
          <p:cNvSpPr txBox="1"/>
          <p:nvPr/>
        </p:nvSpPr>
        <p:spPr>
          <a:xfrm>
            <a:off x="2266902" y="3814354"/>
            <a:ext cx="3584439" cy="870046"/>
          </a:xfrm>
          <a:prstGeom prst="rect">
            <a:avLst/>
          </a:prstGeom>
        </p:spPr>
        <p:txBody>
          <a:bodyPr lIns="0" tIns="0" rIns="0" bIns="0" rtlCol="0" anchor="t">
            <a:spAutoFit/>
          </a:bodyPr>
          <a:lstStyle/>
          <a:p>
            <a:pPr marL="0" marR="0" lvl="0" indent="0" algn="ctr" defTabSz="914400" rtl="0" eaLnBrk="1" fontAlgn="auto" latinLnBrk="0" hangingPunct="1">
              <a:lnSpc>
                <a:spcPts val="3545"/>
              </a:lnSpc>
              <a:spcBef>
                <a:spcPts val="0"/>
              </a:spcBef>
              <a:spcAft>
                <a:spcPts val="0"/>
              </a:spcAft>
              <a:buClrTx/>
              <a:buSzTx/>
              <a:buFontTx/>
              <a:buNone/>
              <a:tabLst/>
              <a:defRPr/>
            </a:pPr>
            <a:r>
              <a:rPr kumimoji="0" lang="en-US" sz="2532" b="0" i="0" u="none" strike="noStrike" kern="1200" cap="none" spc="0" normalizeH="0" baseline="0" noProof="0" dirty="0" err="1">
                <a:ln>
                  <a:noFill/>
                </a:ln>
                <a:solidFill>
                  <a:prstClr val="black"/>
                </a:solidFill>
                <a:effectLst/>
                <a:uLnTx/>
                <a:uFillTx/>
                <a:latin typeface="Open Sans"/>
                <a:ea typeface="+mn-ea"/>
                <a:cs typeface="+mn-cs"/>
              </a:rPr>
              <a:t>Schwächen</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sind</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uns</a:t>
            </a:r>
            <a:r>
              <a:rPr kumimoji="0" lang="en-US" sz="2532" b="0" i="0" u="none" strike="noStrike" kern="1200" cap="none" spc="0" normalizeH="0" baseline="0" noProof="0" dirty="0">
                <a:ln>
                  <a:noFill/>
                </a:ln>
                <a:solidFill>
                  <a:prstClr val="black"/>
                </a:solidFill>
                <a:effectLst/>
                <a:uLnTx/>
                <a:uFillTx/>
                <a:latin typeface="Open Sans"/>
                <a:ea typeface="+mn-ea"/>
                <a:cs typeface="+mn-cs"/>
              </a:rPr>
              <a:t> in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Wiege</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gelegt</a:t>
            </a:r>
            <a:endParaRPr kumimoji="0" lang="en-US" sz="2532" b="0" i="0" u="none" strike="noStrike" kern="1200" cap="none" spc="0" normalizeH="0" baseline="0" noProof="0" dirty="0">
              <a:ln>
                <a:noFill/>
              </a:ln>
              <a:solidFill>
                <a:prstClr val="black"/>
              </a:solidFill>
              <a:effectLst/>
              <a:uLnTx/>
              <a:uFillTx/>
              <a:latin typeface="Open Sans"/>
              <a:ea typeface="+mn-ea"/>
              <a:cs typeface="+mn-cs"/>
            </a:endParaRPr>
          </a:p>
        </p:txBody>
      </p:sp>
      <p:grpSp>
        <p:nvGrpSpPr>
          <p:cNvPr id="27" name="Gruppieren 26">
            <a:extLst>
              <a:ext uri="{FF2B5EF4-FFF2-40B4-BE49-F238E27FC236}">
                <a16:creationId xmlns:a16="http://schemas.microsoft.com/office/drawing/2014/main" id="{6A45F316-C75F-EDAF-4201-598A12691898}"/>
              </a:ext>
            </a:extLst>
          </p:cNvPr>
          <p:cNvGrpSpPr/>
          <p:nvPr/>
        </p:nvGrpSpPr>
        <p:grpSpPr>
          <a:xfrm>
            <a:off x="4926103" y="7147844"/>
            <a:ext cx="6530904" cy="2481027"/>
            <a:chOff x="7206665" y="2981925"/>
            <a:chExt cx="6530904" cy="2481027"/>
          </a:xfrm>
        </p:grpSpPr>
        <p:pic>
          <p:nvPicPr>
            <p:cNvPr id="3" name="Picture 3"/>
            <p:cNvPicPr>
              <a:picLocks noChangeAspect="1"/>
            </p:cNvPicPr>
            <p:nvPr/>
          </p:nvPicPr>
          <p:blipFill>
            <a:blip r:embed="rId3">
              <a:alphaModFix amt="90000"/>
            </a:blip>
            <a:srcRect/>
            <a:stretch>
              <a:fillRect/>
            </a:stretch>
          </p:blipFill>
          <p:spPr>
            <a:xfrm rot="8473284">
              <a:off x="7918684" y="2981925"/>
              <a:ext cx="2296037" cy="2265889"/>
            </a:xfrm>
            <a:prstGeom prst="rect">
              <a:avLst/>
            </a:prstGeom>
          </p:spPr>
        </p:pic>
        <p:sp>
          <p:nvSpPr>
            <p:cNvPr id="7" name="TextBox 7"/>
            <p:cNvSpPr txBox="1"/>
            <p:nvPr/>
          </p:nvSpPr>
          <p:spPr>
            <a:xfrm>
              <a:off x="7206665" y="4018313"/>
              <a:ext cx="3677146" cy="561179"/>
            </a:xfrm>
            <a:prstGeom prst="rect">
              <a:avLst/>
            </a:prstGeom>
          </p:spPr>
          <p:txBody>
            <a:bodyPr lIns="0" tIns="0" rIns="0" bIns="0" rtlCol="0" anchor="t">
              <a:spAutoFit/>
            </a:bodyPr>
            <a:lstStyle/>
            <a:p>
              <a:pPr marL="0" marR="0" lvl="0" indent="0" algn="ctr" defTabSz="914400" rtl="0" eaLnBrk="1" fontAlgn="auto" latinLnBrk="0" hangingPunct="1">
                <a:lnSpc>
                  <a:spcPts val="4298"/>
                </a:lnSpc>
                <a:spcBef>
                  <a:spcPts val="0"/>
                </a:spcBef>
                <a:spcAft>
                  <a:spcPts val="0"/>
                </a:spcAft>
                <a:buClrTx/>
                <a:buSzTx/>
                <a:buFontTx/>
                <a:buNone/>
                <a:tabLst/>
                <a:defRPr/>
              </a:pPr>
              <a:r>
                <a:rPr kumimoji="0" lang="en-US" sz="3838" b="0" i="0" u="none" strike="noStrike" kern="1200" cap="none" spc="72" normalizeH="0" baseline="0" noProof="0" dirty="0" err="1">
                  <a:ln>
                    <a:noFill/>
                  </a:ln>
                  <a:solidFill>
                    <a:prstClr val="black"/>
                  </a:solidFill>
                  <a:effectLst/>
                  <a:uLnTx/>
                  <a:uFillTx/>
                  <a:latin typeface="Overpass Bold"/>
                  <a:ea typeface="+mn-ea"/>
                  <a:cs typeface="+mn-cs"/>
                </a:rPr>
                <a:t>Kampf</a:t>
              </a:r>
              <a:endParaRPr kumimoji="0" lang="en-US" sz="3838" b="0" i="0" u="none" strike="noStrike" kern="1200" cap="none" spc="72" normalizeH="0" baseline="0" noProof="0" dirty="0">
                <a:ln>
                  <a:noFill/>
                </a:ln>
                <a:solidFill>
                  <a:prstClr val="black"/>
                </a:solidFill>
                <a:effectLst/>
                <a:uLnTx/>
                <a:uFillTx/>
                <a:latin typeface="Overpass Bold"/>
                <a:ea typeface="+mn-ea"/>
                <a:cs typeface="+mn-cs"/>
              </a:endParaRPr>
            </a:p>
          </p:txBody>
        </p:sp>
        <p:sp>
          <p:nvSpPr>
            <p:cNvPr id="8" name="TextBox 8"/>
            <p:cNvSpPr txBox="1"/>
            <p:nvPr/>
          </p:nvSpPr>
          <p:spPr>
            <a:xfrm>
              <a:off x="10153130" y="3695224"/>
              <a:ext cx="3584439" cy="1767728"/>
            </a:xfrm>
            <a:prstGeom prst="rect">
              <a:avLst/>
            </a:prstGeom>
          </p:spPr>
          <p:txBody>
            <a:bodyPr lIns="0" tIns="0" rIns="0" bIns="0" rtlCol="0" anchor="t">
              <a:spAutoFit/>
            </a:bodyPr>
            <a:lstStyle/>
            <a:p>
              <a:pPr marL="0" marR="0" lvl="0" indent="0" algn="l" defTabSz="914400" rtl="0" eaLnBrk="1" fontAlgn="auto" latinLnBrk="0" hangingPunct="1">
                <a:lnSpc>
                  <a:spcPts val="3545"/>
                </a:lnSpc>
                <a:spcBef>
                  <a:spcPts val="0"/>
                </a:spcBef>
                <a:spcAft>
                  <a:spcPts val="0"/>
                </a:spcAft>
                <a:buClrTx/>
                <a:buSzTx/>
                <a:buFontTx/>
                <a:buNone/>
                <a:tabLst/>
                <a:defRPr/>
              </a:pPr>
              <a:r>
                <a:rPr kumimoji="0" lang="en-US" sz="2532" b="0" i="0" u="none" strike="noStrike" kern="1200" cap="none" spc="0" normalizeH="0" baseline="0" noProof="0" dirty="0" err="1">
                  <a:ln>
                    <a:noFill/>
                  </a:ln>
                  <a:solidFill>
                    <a:prstClr val="black"/>
                  </a:solidFill>
                  <a:effectLst/>
                  <a:uLnTx/>
                  <a:uFillTx/>
                  <a:latin typeface="Open Sans"/>
                  <a:ea typeface="+mn-ea"/>
                  <a:cs typeface="+mn-cs"/>
                </a:rPr>
                <a:t>Unvollkommenheit</a:t>
              </a:r>
              <a:r>
                <a:rPr kumimoji="0" lang="en-US" sz="2532" b="0" i="0" u="none" strike="noStrike" kern="1200" cap="none" spc="0" normalizeH="0" baseline="0" noProof="0" dirty="0">
                  <a:ln>
                    <a:noFill/>
                  </a:ln>
                  <a:solidFill>
                    <a:prstClr val="black"/>
                  </a:solidFill>
                  <a:effectLst/>
                  <a:uLnTx/>
                  <a:uFillTx/>
                  <a:latin typeface="Open Sans"/>
                  <a:ea typeface="+mn-ea"/>
                  <a:cs typeface="+mn-cs"/>
                </a:rPr>
                <a:t> =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Makel</a:t>
              </a:r>
              <a:r>
                <a:rPr kumimoji="0" lang="en-US" sz="2532" b="0" i="0" u="none" strike="noStrike" kern="1200" cap="none" spc="0" normalizeH="0" baseline="0" noProof="0" dirty="0">
                  <a:ln>
                    <a:noFill/>
                  </a:ln>
                  <a:solidFill>
                    <a:prstClr val="black"/>
                  </a:solidFill>
                  <a:effectLst/>
                  <a:uLnTx/>
                  <a:uFillTx/>
                  <a:latin typeface="Open Sans"/>
                  <a:ea typeface="+mn-ea"/>
                  <a:cs typeface="+mn-cs"/>
                </a:rPr>
                <a:t> =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Kampfansage</a:t>
              </a:r>
              <a:r>
                <a:rPr kumimoji="0" lang="en-US" sz="2532" b="0" i="0" u="none" strike="noStrike" kern="1200" cap="none" spc="0" normalizeH="0" baseline="0" noProof="0" dirty="0">
                  <a:ln>
                    <a:noFill/>
                  </a:ln>
                  <a:solidFill>
                    <a:prstClr val="black"/>
                  </a:solidFill>
                  <a:effectLst/>
                  <a:uLnTx/>
                  <a:uFillTx/>
                  <a:latin typeface="Open Sans"/>
                  <a:ea typeface="+mn-ea"/>
                  <a:cs typeface="+mn-cs"/>
                </a:rPr>
                <a:t> an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unser</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Selbstbewusstsein</a:t>
              </a:r>
              <a:endParaRPr kumimoji="0" lang="en-US" sz="2532"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28" name="Gruppieren 27">
            <a:extLst>
              <a:ext uri="{FF2B5EF4-FFF2-40B4-BE49-F238E27FC236}">
                <a16:creationId xmlns:a16="http://schemas.microsoft.com/office/drawing/2014/main" id="{EBDF1F82-7962-C669-0808-381CAD48FBB0}"/>
              </a:ext>
            </a:extLst>
          </p:cNvPr>
          <p:cNvGrpSpPr/>
          <p:nvPr/>
        </p:nvGrpSpPr>
        <p:grpSpPr>
          <a:xfrm>
            <a:off x="13053905" y="1972992"/>
            <a:ext cx="3677146" cy="3226213"/>
            <a:chOff x="13053905" y="1972992"/>
            <a:chExt cx="3677146" cy="3226213"/>
          </a:xfrm>
        </p:grpSpPr>
        <p:pic>
          <p:nvPicPr>
            <p:cNvPr id="4" name="Picture 4"/>
            <p:cNvPicPr>
              <a:picLocks noChangeAspect="1"/>
            </p:cNvPicPr>
            <p:nvPr/>
          </p:nvPicPr>
          <p:blipFill>
            <a:blip r:embed="rId3">
              <a:alphaModFix amt="60000"/>
            </a:blip>
            <a:srcRect/>
            <a:stretch>
              <a:fillRect/>
            </a:stretch>
          </p:blipFill>
          <p:spPr>
            <a:xfrm rot="14368894">
              <a:off x="13608101" y="1988066"/>
              <a:ext cx="2296037" cy="2265889"/>
            </a:xfrm>
            <a:prstGeom prst="rect">
              <a:avLst/>
            </a:prstGeom>
          </p:spPr>
        </p:pic>
        <p:sp>
          <p:nvSpPr>
            <p:cNvPr id="9" name="TextBox 9"/>
            <p:cNvSpPr txBox="1"/>
            <p:nvPr/>
          </p:nvSpPr>
          <p:spPr>
            <a:xfrm>
              <a:off x="13053905" y="2992289"/>
              <a:ext cx="3677146" cy="561179"/>
            </a:xfrm>
            <a:prstGeom prst="rect">
              <a:avLst/>
            </a:prstGeom>
          </p:spPr>
          <p:txBody>
            <a:bodyPr lIns="0" tIns="0" rIns="0" bIns="0" rtlCol="0" anchor="t">
              <a:spAutoFit/>
            </a:bodyPr>
            <a:lstStyle/>
            <a:p>
              <a:pPr marL="0" marR="0" lvl="0" indent="0" algn="ctr" defTabSz="914400" rtl="0" eaLnBrk="1" fontAlgn="auto" latinLnBrk="0" hangingPunct="1">
                <a:lnSpc>
                  <a:spcPts val="4298"/>
                </a:lnSpc>
                <a:spcBef>
                  <a:spcPts val="0"/>
                </a:spcBef>
                <a:spcAft>
                  <a:spcPts val="0"/>
                </a:spcAft>
                <a:buClrTx/>
                <a:buSzTx/>
                <a:buFontTx/>
                <a:buNone/>
                <a:tabLst/>
                <a:defRPr/>
              </a:pPr>
              <a:r>
                <a:rPr kumimoji="0" lang="en-US" sz="3838" b="0" i="0" u="none" strike="noStrike" kern="1200" cap="none" spc="72" normalizeH="0" baseline="0" noProof="0" dirty="0" err="1">
                  <a:ln>
                    <a:noFill/>
                  </a:ln>
                  <a:solidFill>
                    <a:prstClr val="black"/>
                  </a:solidFill>
                  <a:effectLst/>
                  <a:uLnTx/>
                  <a:uFillTx/>
                  <a:latin typeface="Overpass Bold"/>
                  <a:ea typeface="+mn-ea"/>
                  <a:cs typeface="+mn-cs"/>
                </a:rPr>
                <a:t>Energieräuber</a:t>
              </a:r>
              <a:endParaRPr kumimoji="0" lang="en-US" sz="3838" b="0" i="0" u="none" strike="noStrike" kern="1200" cap="none" spc="72" normalizeH="0" baseline="0" noProof="0" dirty="0">
                <a:ln>
                  <a:noFill/>
                </a:ln>
                <a:solidFill>
                  <a:prstClr val="black"/>
                </a:solidFill>
                <a:effectLst/>
                <a:uLnTx/>
                <a:uFillTx/>
                <a:latin typeface="Overpass Bold"/>
                <a:ea typeface="+mn-ea"/>
                <a:cs typeface="+mn-cs"/>
              </a:endParaRPr>
            </a:p>
          </p:txBody>
        </p:sp>
        <p:sp>
          <p:nvSpPr>
            <p:cNvPr id="10" name="TextBox 10"/>
            <p:cNvSpPr txBox="1"/>
            <p:nvPr/>
          </p:nvSpPr>
          <p:spPr>
            <a:xfrm>
              <a:off x="13093276" y="3880318"/>
              <a:ext cx="3584439" cy="1318887"/>
            </a:xfrm>
            <a:prstGeom prst="rect">
              <a:avLst/>
            </a:prstGeom>
          </p:spPr>
          <p:txBody>
            <a:bodyPr lIns="0" tIns="0" rIns="0" bIns="0" rtlCol="0" anchor="t">
              <a:spAutoFit/>
            </a:bodyPr>
            <a:lstStyle/>
            <a:p>
              <a:pPr marL="0" marR="0" lvl="0" indent="0" algn="ctr" defTabSz="914400" rtl="0" eaLnBrk="1" fontAlgn="auto" latinLnBrk="0" hangingPunct="1">
                <a:lnSpc>
                  <a:spcPts val="3545"/>
                </a:lnSpc>
                <a:spcBef>
                  <a:spcPts val="0"/>
                </a:spcBef>
                <a:spcAft>
                  <a:spcPts val="0"/>
                </a:spcAft>
                <a:buClrTx/>
                <a:buSzTx/>
                <a:buFontTx/>
                <a:buNone/>
                <a:tabLst/>
                <a:defRPr/>
              </a:pPr>
              <a:r>
                <a:rPr kumimoji="0" lang="en-US" sz="2532" b="0" i="0" u="none" strike="noStrike" kern="1200" cap="none" spc="0" normalizeH="0" baseline="0" noProof="0" dirty="0">
                  <a:ln>
                    <a:noFill/>
                  </a:ln>
                  <a:solidFill>
                    <a:prstClr val="black"/>
                  </a:solidFill>
                  <a:effectLst/>
                  <a:uLnTx/>
                  <a:uFillTx/>
                  <a:latin typeface="Open Sans"/>
                  <a:ea typeface="+mn-ea"/>
                  <a:cs typeface="+mn-cs"/>
                </a:rPr>
                <a:t>Weil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wir</a:t>
              </a:r>
              <a:r>
                <a:rPr kumimoji="0" lang="en-US" sz="2532" b="0" i="0" u="none" strike="noStrike" kern="1200" cap="none" spc="0" normalizeH="0" baseline="0" noProof="0" dirty="0">
                  <a:ln>
                    <a:noFill/>
                  </a:ln>
                  <a:solidFill>
                    <a:prstClr val="black"/>
                  </a:solidFill>
                  <a:effectLst/>
                  <a:uLnTx/>
                  <a:uFillTx/>
                  <a:latin typeface="Open Sans"/>
                  <a:ea typeface="+mn-ea"/>
                  <a:cs typeface="+mn-cs"/>
                </a:rPr>
                <a:t> an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unseren</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Schwächen</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herumschrauben</a:t>
              </a:r>
              <a:endParaRPr kumimoji="0" lang="en-US" sz="2532"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33" name="Gruppieren 32">
            <a:extLst>
              <a:ext uri="{FF2B5EF4-FFF2-40B4-BE49-F238E27FC236}">
                <a16:creationId xmlns:a16="http://schemas.microsoft.com/office/drawing/2014/main" id="{082D4464-3431-B304-46A8-385838010F76}"/>
              </a:ext>
            </a:extLst>
          </p:cNvPr>
          <p:cNvGrpSpPr/>
          <p:nvPr/>
        </p:nvGrpSpPr>
        <p:grpSpPr>
          <a:xfrm>
            <a:off x="11854192" y="5889874"/>
            <a:ext cx="6278637" cy="4058202"/>
            <a:chOff x="10124975" y="5712568"/>
            <a:chExt cx="6278637" cy="4058202"/>
          </a:xfrm>
        </p:grpSpPr>
        <p:pic>
          <p:nvPicPr>
            <p:cNvPr id="15" name="Picture 15"/>
            <p:cNvPicPr>
              <a:picLocks noChangeAspect="1"/>
            </p:cNvPicPr>
            <p:nvPr/>
          </p:nvPicPr>
          <p:blipFill>
            <a:blip r:embed="rId3">
              <a:alphaModFix amt="90000"/>
            </a:blip>
            <a:srcRect/>
            <a:stretch>
              <a:fillRect/>
            </a:stretch>
          </p:blipFill>
          <p:spPr>
            <a:xfrm rot="8473284">
              <a:off x="13438485" y="5712568"/>
              <a:ext cx="2296037" cy="2265889"/>
            </a:xfrm>
            <a:prstGeom prst="rect">
              <a:avLst/>
            </a:prstGeom>
          </p:spPr>
        </p:pic>
        <p:sp>
          <p:nvSpPr>
            <p:cNvPr id="19" name="TextBox 19"/>
            <p:cNvSpPr txBox="1"/>
            <p:nvPr/>
          </p:nvSpPr>
          <p:spPr>
            <a:xfrm>
              <a:off x="12726466" y="6783373"/>
              <a:ext cx="3677146" cy="561179"/>
            </a:xfrm>
            <a:prstGeom prst="rect">
              <a:avLst/>
            </a:prstGeom>
          </p:spPr>
          <p:txBody>
            <a:bodyPr lIns="0" tIns="0" rIns="0" bIns="0" rtlCol="0" anchor="t">
              <a:spAutoFit/>
            </a:bodyPr>
            <a:lstStyle/>
            <a:p>
              <a:pPr marL="0" marR="0" lvl="0" indent="0" algn="ctr" defTabSz="914400" rtl="0" eaLnBrk="1" fontAlgn="auto" latinLnBrk="0" hangingPunct="1">
                <a:lnSpc>
                  <a:spcPts val="4298"/>
                </a:lnSpc>
                <a:spcBef>
                  <a:spcPts val="0"/>
                </a:spcBef>
                <a:spcAft>
                  <a:spcPts val="0"/>
                </a:spcAft>
                <a:buClrTx/>
                <a:buSzTx/>
                <a:buFontTx/>
                <a:buNone/>
                <a:tabLst/>
                <a:defRPr/>
              </a:pPr>
              <a:r>
                <a:rPr kumimoji="0" lang="en-US" sz="3838" b="0" i="0" u="none" strike="noStrike" kern="1200" cap="none" spc="72" normalizeH="0" baseline="0" noProof="0" dirty="0" err="1">
                  <a:ln>
                    <a:noFill/>
                  </a:ln>
                  <a:solidFill>
                    <a:prstClr val="black"/>
                  </a:solidFill>
                  <a:effectLst/>
                  <a:uLnTx/>
                  <a:uFillTx/>
                  <a:latin typeface="Overpass Bold"/>
                  <a:ea typeface="+mn-ea"/>
                  <a:cs typeface="+mn-cs"/>
                </a:rPr>
                <a:t>Wissenschaft</a:t>
              </a:r>
              <a:endParaRPr kumimoji="0" lang="en-US" sz="3838" b="0" i="0" u="none" strike="noStrike" kern="1200" cap="none" spc="72" normalizeH="0" baseline="0" noProof="0" dirty="0">
                <a:ln>
                  <a:noFill/>
                </a:ln>
                <a:solidFill>
                  <a:prstClr val="black"/>
                </a:solidFill>
                <a:effectLst/>
                <a:uLnTx/>
                <a:uFillTx/>
                <a:latin typeface="Overpass Bold"/>
                <a:ea typeface="+mn-ea"/>
                <a:cs typeface="+mn-cs"/>
              </a:endParaRPr>
            </a:p>
          </p:txBody>
        </p:sp>
        <p:sp>
          <p:nvSpPr>
            <p:cNvPr id="20" name="TextBox 20"/>
            <p:cNvSpPr txBox="1"/>
            <p:nvPr/>
          </p:nvSpPr>
          <p:spPr>
            <a:xfrm>
              <a:off x="10124975" y="7554201"/>
              <a:ext cx="3584439" cy="2216569"/>
            </a:xfrm>
            <a:prstGeom prst="rect">
              <a:avLst/>
            </a:prstGeom>
          </p:spPr>
          <p:txBody>
            <a:bodyPr lIns="0" tIns="0" rIns="0" bIns="0" rtlCol="0" anchor="t">
              <a:spAutoFit/>
            </a:bodyPr>
            <a:lstStyle/>
            <a:p>
              <a:pPr marL="0" marR="0" lvl="0" indent="0" algn="r" defTabSz="914400" rtl="0" eaLnBrk="1" fontAlgn="auto" latinLnBrk="0" hangingPunct="1">
                <a:lnSpc>
                  <a:spcPts val="3545"/>
                </a:lnSpc>
                <a:spcBef>
                  <a:spcPts val="0"/>
                </a:spcBef>
                <a:spcAft>
                  <a:spcPts val="0"/>
                </a:spcAft>
                <a:buClrTx/>
                <a:buSzTx/>
                <a:buFontTx/>
                <a:buNone/>
                <a:tabLst/>
                <a:defRPr/>
              </a:pPr>
              <a:r>
                <a:rPr kumimoji="0" lang="en-US" sz="2532" b="0" i="0" u="none" strike="noStrike" kern="1200" cap="none" spc="0" normalizeH="0" baseline="0" noProof="0" dirty="0" err="1">
                  <a:ln>
                    <a:noFill/>
                  </a:ln>
                  <a:solidFill>
                    <a:prstClr val="black"/>
                  </a:solidFill>
                  <a:effectLst/>
                  <a:uLnTx/>
                  <a:uFillTx/>
                  <a:latin typeface="Open Sans"/>
                  <a:ea typeface="+mn-ea"/>
                  <a:cs typeface="+mn-cs"/>
                </a:rPr>
                <a:t>Kennt</a:t>
              </a:r>
              <a:r>
                <a:rPr kumimoji="0" lang="en-US" sz="2532" b="0" i="0" u="none" strike="noStrike" kern="1200" cap="none" spc="0" normalizeH="0" baseline="0" noProof="0" dirty="0">
                  <a:ln>
                    <a:noFill/>
                  </a:ln>
                  <a:solidFill>
                    <a:prstClr val="black"/>
                  </a:solidFill>
                  <a:effectLst/>
                  <a:uLnTx/>
                  <a:uFillTx/>
                  <a:latin typeface="Open Sans"/>
                  <a:ea typeface="+mn-ea"/>
                  <a:cs typeface="+mn-cs"/>
                </a:rPr>
                <a:t> zig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Scheidungsgründe</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aber</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wenig</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Geheimnisse</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glücklicher</a:t>
              </a:r>
              <a:r>
                <a:rPr kumimoji="0" lang="en-US" sz="2532" b="0" i="0" u="none" strike="noStrike" kern="1200" cap="none" spc="0" normalizeH="0" baseline="0" noProof="0" dirty="0">
                  <a:ln>
                    <a:noFill/>
                  </a:ln>
                  <a:solidFill>
                    <a:prstClr val="black"/>
                  </a:solidFill>
                  <a:effectLst/>
                  <a:uLnTx/>
                  <a:uFillTx/>
                  <a:latin typeface="Open Sans"/>
                  <a:ea typeface="+mn-ea"/>
                  <a:cs typeface="+mn-cs"/>
                </a:rPr>
                <a:t> Ehen</a:t>
              </a:r>
            </a:p>
          </p:txBody>
        </p:sp>
      </p:grpSp>
      <p:sp>
        <p:nvSpPr>
          <p:cNvPr id="26" name="TextBox 26"/>
          <p:cNvSpPr txBox="1"/>
          <p:nvPr/>
        </p:nvSpPr>
        <p:spPr>
          <a:xfrm>
            <a:off x="2673992" y="490031"/>
            <a:ext cx="12940015" cy="640881"/>
          </a:xfrm>
          <a:prstGeom prst="rect">
            <a:avLst/>
          </a:prstGeom>
        </p:spPr>
        <p:txBody>
          <a:bodyPr wrap="square" lIns="0" tIns="0" rIns="0" bIns="0" rtlCol="0" anchor="t">
            <a:spAutoFit/>
          </a:bodyPr>
          <a:lstStyle/>
          <a:p>
            <a:pPr marL="0" marR="0" lvl="0" indent="0" algn="ctr" defTabSz="914400" rtl="0" eaLnBrk="1" fontAlgn="auto" latinLnBrk="0" hangingPunct="1">
              <a:lnSpc>
                <a:spcPts val="5681"/>
              </a:lnSpc>
              <a:spcBef>
                <a:spcPts val="0"/>
              </a:spcBef>
              <a:spcAft>
                <a:spcPts val="0"/>
              </a:spcAft>
              <a:buClrTx/>
              <a:buSzTx/>
              <a:buFontTx/>
              <a:buNone/>
              <a:tabLst/>
              <a:defRPr/>
            </a:pP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Wir</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verbringen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viel</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Zeit &amp;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Mühe</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mit</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Unvollkommenheiten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des Lebens</a:t>
            </a:r>
          </a:p>
        </p:txBody>
      </p:sp>
      <p:grpSp>
        <p:nvGrpSpPr>
          <p:cNvPr id="32" name="Gruppieren 31">
            <a:extLst>
              <a:ext uri="{FF2B5EF4-FFF2-40B4-BE49-F238E27FC236}">
                <a16:creationId xmlns:a16="http://schemas.microsoft.com/office/drawing/2014/main" id="{CDA88783-C37F-8533-E885-D6909A0A5D68}"/>
              </a:ext>
            </a:extLst>
          </p:cNvPr>
          <p:cNvGrpSpPr/>
          <p:nvPr/>
        </p:nvGrpSpPr>
        <p:grpSpPr>
          <a:xfrm>
            <a:off x="428329" y="5969869"/>
            <a:ext cx="3677146" cy="3014390"/>
            <a:chOff x="3959716" y="6299044"/>
            <a:chExt cx="3677146" cy="3014390"/>
          </a:xfrm>
        </p:grpSpPr>
        <p:pic>
          <p:nvPicPr>
            <p:cNvPr id="29" name="Picture 14">
              <a:extLst>
                <a:ext uri="{FF2B5EF4-FFF2-40B4-BE49-F238E27FC236}">
                  <a16:creationId xmlns:a16="http://schemas.microsoft.com/office/drawing/2014/main" id="{690DF111-3CAE-386C-500B-670E367D90C6}"/>
                </a:ext>
              </a:extLst>
            </p:cNvPr>
            <p:cNvPicPr>
              <a:picLocks noChangeAspect="1"/>
            </p:cNvPicPr>
            <p:nvPr/>
          </p:nvPicPr>
          <p:blipFill>
            <a:blip r:embed="rId3">
              <a:alphaModFix amt="70000"/>
            </a:blip>
            <a:srcRect/>
            <a:stretch>
              <a:fillRect/>
            </a:stretch>
          </p:blipFill>
          <p:spPr>
            <a:xfrm rot="21043270">
              <a:off x="4650271" y="6299044"/>
              <a:ext cx="2296037" cy="2265889"/>
            </a:xfrm>
            <a:prstGeom prst="rect">
              <a:avLst/>
            </a:prstGeom>
          </p:spPr>
        </p:pic>
        <p:sp>
          <p:nvSpPr>
            <p:cNvPr id="30" name="TextBox 17">
              <a:extLst>
                <a:ext uri="{FF2B5EF4-FFF2-40B4-BE49-F238E27FC236}">
                  <a16:creationId xmlns:a16="http://schemas.microsoft.com/office/drawing/2014/main" id="{B5811DE5-7651-6550-4EB1-71176FA3245D}"/>
                </a:ext>
              </a:extLst>
            </p:cNvPr>
            <p:cNvSpPr txBox="1"/>
            <p:nvPr/>
          </p:nvSpPr>
          <p:spPr>
            <a:xfrm>
              <a:off x="3959716" y="7136399"/>
              <a:ext cx="3677146" cy="561179"/>
            </a:xfrm>
            <a:prstGeom prst="rect">
              <a:avLst/>
            </a:prstGeom>
          </p:spPr>
          <p:txBody>
            <a:bodyPr lIns="0" tIns="0" rIns="0" bIns="0" rtlCol="0" anchor="t">
              <a:spAutoFit/>
            </a:bodyPr>
            <a:lstStyle/>
            <a:p>
              <a:pPr marL="0" marR="0" lvl="0" indent="0" algn="ctr" defTabSz="914400" rtl="0" eaLnBrk="1" fontAlgn="auto" latinLnBrk="0" hangingPunct="1">
                <a:lnSpc>
                  <a:spcPts val="4298"/>
                </a:lnSpc>
                <a:spcBef>
                  <a:spcPts val="0"/>
                </a:spcBef>
                <a:spcAft>
                  <a:spcPts val="0"/>
                </a:spcAft>
                <a:buClrTx/>
                <a:buSzTx/>
                <a:buFontTx/>
                <a:buNone/>
                <a:tabLst/>
                <a:defRPr/>
              </a:pPr>
              <a:r>
                <a:rPr kumimoji="0" lang="en-US" sz="3838" b="0" i="0" u="none" strike="noStrike" kern="1200" cap="none" spc="72" normalizeH="0" baseline="0" noProof="0" dirty="0" err="1">
                  <a:ln>
                    <a:noFill/>
                  </a:ln>
                  <a:solidFill>
                    <a:prstClr val="black"/>
                  </a:solidFill>
                  <a:effectLst/>
                  <a:uLnTx/>
                  <a:uFillTx/>
                  <a:latin typeface="Overpass Bold"/>
                  <a:ea typeface="+mn-ea"/>
                  <a:cs typeface="+mn-cs"/>
                </a:rPr>
                <a:t>Forschung</a:t>
              </a:r>
              <a:endParaRPr kumimoji="0" lang="en-US" sz="3838" b="0" i="0" u="none" strike="noStrike" kern="1200" cap="none" spc="72" normalizeH="0" baseline="0" noProof="0" dirty="0">
                <a:ln>
                  <a:noFill/>
                </a:ln>
                <a:solidFill>
                  <a:prstClr val="black"/>
                </a:solidFill>
                <a:effectLst/>
                <a:uLnTx/>
                <a:uFillTx/>
                <a:latin typeface="Overpass Bold"/>
                <a:ea typeface="+mn-ea"/>
                <a:cs typeface="+mn-cs"/>
              </a:endParaRPr>
            </a:p>
          </p:txBody>
        </p:sp>
        <p:sp>
          <p:nvSpPr>
            <p:cNvPr id="31" name="TextBox 18">
              <a:extLst>
                <a:ext uri="{FF2B5EF4-FFF2-40B4-BE49-F238E27FC236}">
                  <a16:creationId xmlns:a16="http://schemas.microsoft.com/office/drawing/2014/main" id="{C30CEF1E-8195-D055-E7AF-171A4C84FBF5}"/>
                </a:ext>
              </a:extLst>
            </p:cNvPr>
            <p:cNvSpPr txBox="1"/>
            <p:nvPr/>
          </p:nvSpPr>
          <p:spPr>
            <a:xfrm>
              <a:off x="4006070" y="7994547"/>
              <a:ext cx="3584439" cy="1318887"/>
            </a:xfrm>
            <a:prstGeom prst="rect">
              <a:avLst/>
            </a:prstGeom>
          </p:spPr>
          <p:txBody>
            <a:bodyPr lIns="0" tIns="0" rIns="0" bIns="0" rtlCol="0" anchor="t">
              <a:spAutoFit/>
            </a:bodyPr>
            <a:lstStyle/>
            <a:p>
              <a:pPr marL="0" marR="0" lvl="0" indent="0" algn="ctr" defTabSz="914400" rtl="0" eaLnBrk="1" fontAlgn="auto" latinLnBrk="0" hangingPunct="1">
                <a:lnSpc>
                  <a:spcPts val="3545"/>
                </a:lnSpc>
                <a:spcBef>
                  <a:spcPts val="0"/>
                </a:spcBef>
                <a:spcAft>
                  <a:spcPts val="0"/>
                </a:spcAft>
                <a:buClrTx/>
                <a:buSzTx/>
                <a:buFontTx/>
                <a:buNone/>
                <a:tabLst/>
                <a:defRPr/>
              </a:pPr>
              <a:r>
                <a:rPr kumimoji="0" lang="en-US" sz="2532" b="0" i="0" u="none" strike="noStrike" kern="1200" cap="none" spc="0" normalizeH="0" baseline="0" noProof="0" dirty="0" err="1">
                  <a:ln>
                    <a:noFill/>
                  </a:ln>
                  <a:solidFill>
                    <a:prstClr val="black"/>
                  </a:solidFill>
                  <a:effectLst/>
                  <a:uLnTx/>
                  <a:uFillTx/>
                  <a:latin typeface="Open Sans"/>
                  <a:ea typeface="+mn-ea"/>
                  <a:cs typeface="+mn-cs"/>
                </a:rPr>
                <a:t>Krankheitsforschung</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älter</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als</a:t>
              </a:r>
              <a:r>
                <a:rPr kumimoji="0" lang="en-US" sz="2532" b="0" i="0" u="none" strike="noStrike" kern="1200" cap="none" spc="0" normalizeH="0" baseline="0" noProof="0" dirty="0">
                  <a:ln>
                    <a:noFill/>
                  </a:ln>
                  <a:solidFill>
                    <a:prstClr val="black"/>
                  </a:solidFill>
                  <a:effectLst/>
                  <a:uLnTx/>
                  <a:uFillTx/>
                  <a:latin typeface="Open Sans"/>
                  <a:ea typeface="+mn-ea"/>
                  <a:cs typeface="+mn-cs"/>
                </a:rPr>
                <a:t> </a:t>
              </a:r>
              <a:r>
                <a:rPr kumimoji="0" lang="en-US" sz="2532" b="0" i="0" u="none" strike="noStrike" kern="1200" cap="none" spc="0" normalizeH="0" baseline="0" noProof="0" dirty="0" err="1">
                  <a:ln>
                    <a:noFill/>
                  </a:ln>
                  <a:solidFill>
                    <a:prstClr val="black"/>
                  </a:solidFill>
                  <a:effectLst/>
                  <a:uLnTx/>
                  <a:uFillTx/>
                  <a:latin typeface="Open Sans"/>
                  <a:ea typeface="+mn-ea"/>
                  <a:cs typeface="+mn-cs"/>
                </a:rPr>
                <a:t>Glücksforschung</a:t>
              </a:r>
              <a:endParaRPr kumimoji="0" lang="en-US" sz="2532" b="0" i="0" u="none" strike="noStrike" kern="1200" cap="none" spc="0" normalizeH="0" baseline="0" noProof="0" dirty="0">
                <a:ln>
                  <a:noFill/>
                </a:ln>
                <a:solidFill>
                  <a:prstClr val="black"/>
                </a:solidFill>
                <a:effectLst/>
                <a:uLnTx/>
                <a:uFillTx/>
                <a:latin typeface="Open Sans"/>
                <a:ea typeface="+mn-ea"/>
                <a:cs typeface="+mn-cs"/>
              </a:endParaRPr>
            </a:p>
          </p:txBody>
        </p:sp>
      </p:grpSp>
      <p:pic>
        <p:nvPicPr>
          <p:cNvPr id="22" name="Grafik 21">
            <a:extLst>
              <a:ext uri="{FF2B5EF4-FFF2-40B4-BE49-F238E27FC236}">
                <a16:creationId xmlns:a16="http://schemas.microsoft.com/office/drawing/2014/main" id="{DF2363AC-03FB-F64D-B1BE-C212EA28C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286" y="2111923"/>
            <a:ext cx="7772400" cy="5181600"/>
          </a:xfrm>
          <a:prstGeom prst="rect">
            <a:avLst/>
          </a:prstGeom>
        </p:spPr>
      </p:pic>
      <p:sp>
        <p:nvSpPr>
          <p:cNvPr id="11" name="Foliennummernplatzhalter 3">
            <a:extLst>
              <a:ext uri="{FF2B5EF4-FFF2-40B4-BE49-F238E27FC236}">
                <a16:creationId xmlns:a16="http://schemas.microsoft.com/office/drawing/2014/main" id="{B595C83E-A720-A73E-B85B-214D5773630E}"/>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125021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877AB0C4-9270-BBC3-539F-84F73999B209}"/>
              </a:ext>
            </a:extLst>
          </p:cNvPr>
          <p:cNvSpPr txBox="1"/>
          <p:nvPr/>
        </p:nvSpPr>
        <p:spPr>
          <a:xfrm>
            <a:off x="1219200" y="876300"/>
            <a:ext cx="6928478" cy="6960752"/>
          </a:xfrm>
          <a:prstGeom prst="rect">
            <a:avLst/>
          </a:prstGeom>
        </p:spPr>
        <p:txBody>
          <a:bodyPr wrap="square" lIns="0" tIns="0" rIns="0" bIns="0" rtlCol="0" anchor="t">
            <a:spAutoFit/>
          </a:bodyPr>
          <a:lstStyle/>
          <a:p>
            <a:pPr marL="0" marR="0" lvl="0" indent="0" algn="l" defTabSz="914400" rtl="0" eaLnBrk="1" fontAlgn="auto" latinLnBrk="0" hangingPunct="1">
              <a:lnSpc>
                <a:spcPts val="4201"/>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Wer seine Stärken stärken will, muss diese überhaupt erst einmal kennen. Gleichzeitig benötigt diese Strategie die Akzeptanz und Toleranz der persönlichen Defizite. </a:t>
            </a:r>
            <a:endPar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Stärken geben Energie und ermöglichen beste Leistung.</a:t>
            </a: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5">
            <a:extLst>
              <a:ext uri="{FF2B5EF4-FFF2-40B4-BE49-F238E27FC236}">
                <a16:creationId xmlns:a16="http://schemas.microsoft.com/office/drawing/2014/main" id="{E5DE59B6-FE76-F1A3-B61A-755EBE7A3500}"/>
              </a:ext>
            </a:extLst>
          </p:cNvPr>
          <p:cNvSpPr txBox="1"/>
          <p:nvPr/>
        </p:nvSpPr>
        <p:spPr>
          <a:xfrm>
            <a:off x="9553146" y="2604012"/>
            <a:ext cx="6928478" cy="5344925"/>
          </a:xfrm>
          <a:prstGeom prst="rect">
            <a:avLst/>
          </a:prstGeom>
        </p:spPr>
        <p:txBody>
          <a:bodyPr wrap="square" lIns="0" tIns="0" rIns="0" bIns="0" rtlCol="0" anchor="t">
            <a:spAutoFit/>
          </a:bodyPr>
          <a:lstStyle/>
          <a:p>
            <a:pPr marL="0" marR="0" lvl="0" indent="0" algn="l" defTabSz="914400" rtl="0" eaLnBrk="1" fontAlgn="auto" latinLnBrk="0" hangingPunct="1">
              <a:lnSpc>
                <a:spcPts val="4201"/>
              </a:lnSpc>
              <a:spcBef>
                <a:spcPts val="0"/>
              </a:spcBef>
              <a:spcAft>
                <a:spcPts val="0"/>
              </a:spcAft>
              <a:buClrTx/>
              <a:buSzTx/>
              <a:buFontTx/>
              <a:buNone/>
              <a:tabLst/>
              <a:defRPr/>
            </a:pPr>
            <a:r>
              <a:rPr kumimoji="0" lang="de-DE" sz="2800" b="0" i="0" u="none" strike="noStrike" kern="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Indem Du Deine eigenen Kompetenzen identifizierst, kannst Du Deine Stärken stärken, mehr Selbstbewusstsein entwickeln und erfolgreich sein. </a:t>
            </a: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Selbsteinschätzung ist der erste Weg.</a:t>
            </a:r>
            <a:endPar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2">
            <a:extLst>
              <a:ext uri="{FF2B5EF4-FFF2-40B4-BE49-F238E27FC236}">
                <a16:creationId xmlns:a16="http://schemas.microsoft.com/office/drawing/2014/main" id="{10A12F80-8B8C-161C-17A6-94F93B524C41}"/>
              </a:ext>
            </a:extLst>
          </p:cNvPr>
          <p:cNvPicPr>
            <a:picLocks noChangeAspect="1"/>
          </p:cNvPicPr>
          <p:nvPr/>
        </p:nvPicPr>
        <p:blipFill>
          <a:blip r:embed="rId3">
            <a:alphaModFix amt="70000"/>
          </a:blip>
          <a:srcRect/>
          <a:stretch>
            <a:fillRect/>
          </a:stretch>
        </p:blipFill>
        <p:spPr>
          <a:xfrm rot="-556730">
            <a:off x="472454" y="468150"/>
            <a:ext cx="2296037" cy="2265889"/>
          </a:xfrm>
          <a:prstGeom prst="rect">
            <a:avLst/>
          </a:prstGeom>
        </p:spPr>
      </p:pic>
      <p:pic>
        <p:nvPicPr>
          <p:cNvPr id="11" name="Picture 2">
            <a:extLst>
              <a:ext uri="{FF2B5EF4-FFF2-40B4-BE49-F238E27FC236}">
                <a16:creationId xmlns:a16="http://schemas.microsoft.com/office/drawing/2014/main" id="{D70BB76E-F401-0A94-B437-594DC2807636}"/>
              </a:ext>
            </a:extLst>
          </p:cNvPr>
          <p:cNvPicPr>
            <a:picLocks noChangeAspect="1"/>
          </p:cNvPicPr>
          <p:nvPr/>
        </p:nvPicPr>
        <p:blipFill>
          <a:blip r:embed="rId3">
            <a:alphaModFix amt="70000"/>
          </a:blip>
          <a:srcRect/>
          <a:stretch>
            <a:fillRect/>
          </a:stretch>
        </p:blipFill>
        <p:spPr>
          <a:xfrm rot="-556730">
            <a:off x="2758455" y="5573675"/>
            <a:ext cx="2296037" cy="2265889"/>
          </a:xfrm>
          <a:prstGeom prst="rect">
            <a:avLst/>
          </a:prstGeom>
        </p:spPr>
      </p:pic>
      <p:pic>
        <p:nvPicPr>
          <p:cNvPr id="12" name="Picture 2">
            <a:extLst>
              <a:ext uri="{FF2B5EF4-FFF2-40B4-BE49-F238E27FC236}">
                <a16:creationId xmlns:a16="http://schemas.microsoft.com/office/drawing/2014/main" id="{8FF9F2AB-8AA9-9F0E-1D0E-D1845DD53581}"/>
              </a:ext>
            </a:extLst>
          </p:cNvPr>
          <p:cNvPicPr>
            <a:picLocks noChangeAspect="1"/>
          </p:cNvPicPr>
          <p:nvPr/>
        </p:nvPicPr>
        <p:blipFill>
          <a:blip r:embed="rId3">
            <a:alphaModFix amt="70000"/>
          </a:blip>
          <a:srcRect/>
          <a:stretch>
            <a:fillRect/>
          </a:stretch>
        </p:blipFill>
        <p:spPr>
          <a:xfrm rot="-556730">
            <a:off x="9846012" y="3223732"/>
            <a:ext cx="2296037" cy="2265889"/>
          </a:xfrm>
          <a:prstGeom prst="rect">
            <a:avLst/>
          </a:prstGeom>
        </p:spPr>
      </p:pic>
      <p:pic>
        <p:nvPicPr>
          <p:cNvPr id="13" name="Picture 2">
            <a:extLst>
              <a:ext uri="{FF2B5EF4-FFF2-40B4-BE49-F238E27FC236}">
                <a16:creationId xmlns:a16="http://schemas.microsoft.com/office/drawing/2014/main" id="{AA998CAF-8F4B-DAD0-F070-ACF6B770118B}"/>
              </a:ext>
            </a:extLst>
          </p:cNvPr>
          <p:cNvPicPr>
            <a:picLocks noChangeAspect="1"/>
          </p:cNvPicPr>
          <p:nvPr/>
        </p:nvPicPr>
        <p:blipFill>
          <a:blip r:embed="rId3">
            <a:alphaModFix amt="70000"/>
          </a:blip>
          <a:srcRect/>
          <a:stretch>
            <a:fillRect/>
          </a:stretch>
        </p:blipFill>
        <p:spPr>
          <a:xfrm rot="-556730">
            <a:off x="14017934" y="6304382"/>
            <a:ext cx="2296037" cy="2265889"/>
          </a:xfrm>
          <a:prstGeom prst="rect">
            <a:avLst/>
          </a:prstGeom>
        </p:spPr>
      </p:pic>
      <p:sp>
        <p:nvSpPr>
          <p:cNvPr id="2" name="Foliennummernplatzhalter 3">
            <a:extLst>
              <a:ext uri="{FF2B5EF4-FFF2-40B4-BE49-F238E27FC236}">
                <a16:creationId xmlns:a16="http://schemas.microsoft.com/office/drawing/2014/main" id="{5004A3F1-1AC2-36F1-5A97-0B770606BF67}"/>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88198361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18382" y="5316413"/>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Was ist Stärke überhaupt? Und was bedeutet das für dich?</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Frage ins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47" y="343542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0" name="Grafik 9" descr="Ein Bild, das Muster, Grafiken, Pixel, Design enthält.&#10;&#10;Automatisch generierte Beschreibung">
            <a:extLst>
              <a:ext uri="{FF2B5EF4-FFF2-40B4-BE49-F238E27FC236}">
                <a16:creationId xmlns:a16="http://schemas.microsoft.com/office/drawing/2014/main" id="{A30044D0-90E1-4371-3956-C7DC57ABB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700" y="6984526"/>
            <a:ext cx="2514600" cy="2514600"/>
          </a:xfrm>
          <a:prstGeom prst="rect">
            <a:avLst/>
          </a:prstGeom>
        </p:spPr>
      </p:pic>
    </p:spTree>
    <p:extLst>
      <p:ext uri="{BB962C8B-B14F-4D97-AF65-F5344CB8AC3E}">
        <p14:creationId xmlns:p14="http://schemas.microsoft.com/office/powerpoint/2010/main" val="339423595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15</a:t>
            </a:fld>
            <a:endParaRPr lang="en-US" dirty="0"/>
          </a:p>
        </p:txBody>
      </p:sp>
      <p:grpSp>
        <p:nvGrpSpPr>
          <p:cNvPr id="5" name="Group 2">
            <a:extLst>
              <a:ext uri="{FF2B5EF4-FFF2-40B4-BE49-F238E27FC236}">
                <a16:creationId xmlns:a16="http://schemas.microsoft.com/office/drawing/2014/main" id="{487B8AFC-646D-1B9A-7B48-4CF36FF8B6E3}"/>
              </a:ext>
            </a:extLst>
          </p:cNvPr>
          <p:cNvGrpSpPr>
            <a:grpSpLocks noChangeAspect="1"/>
          </p:cNvGrpSpPr>
          <p:nvPr/>
        </p:nvGrpSpPr>
        <p:grpSpPr>
          <a:xfrm>
            <a:off x="1028700" y="1877712"/>
            <a:ext cx="6525520" cy="7074502"/>
            <a:chOff x="0" y="0"/>
            <a:chExt cx="5857240" cy="6350000"/>
          </a:xfrm>
        </p:grpSpPr>
        <p:sp>
          <p:nvSpPr>
            <p:cNvPr id="6" name="Freeform 3">
              <a:extLst>
                <a:ext uri="{FF2B5EF4-FFF2-40B4-BE49-F238E27FC236}">
                  <a16:creationId xmlns:a16="http://schemas.microsoft.com/office/drawing/2014/main" id="{ADBF37EE-7EFD-3DE0-FF13-DA63D7A31984}"/>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l="-25680" r="-25680"/>
              </a:stretch>
            </a:blipFill>
          </p:spPr>
        </p:sp>
      </p:gr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rPr>
              <a:t>SELBST- UND FREMDWAHRNEHMUNG</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2</a:t>
            </a: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6F4519F-EDAE-5677-E948-31FB10A0EF07}"/>
              </a:ext>
            </a:extLst>
          </p:cNvPr>
          <p:cNvGrpSpPr/>
          <p:nvPr/>
        </p:nvGrpSpPr>
        <p:grpSpPr>
          <a:xfrm>
            <a:off x="7829875" y="990298"/>
            <a:ext cx="9905782" cy="9256570"/>
            <a:chOff x="8382218" y="1030430"/>
            <a:chExt cx="7886700" cy="7943850"/>
          </a:xfrm>
        </p:grpSpPr>
        <p:pic>
          <p:nvPicPr>
            <p:cNvPr id="4" name="Grafik 3">
              <a:extLst>
                <a:ext uri="{FF2B5EF4-FFF2-40B4-BE49-F238E27FC236}">
                  <a16:creationId xmlns:a16="http://schemas.microsoft.com/office/drawing/2014/main" id="{717C67FD-ED5F-CB48-BA9A-664537F1DD7A}"/>
                </a:ext>
              </a:extLst>
            </p:cNvPr>
            <p:cNvPicPr>
              <a:picLocks noChangeAspect="1"/>
            </p:cNvPicPr>
            <p:nvPr/>
          </p:nvPicPr>
          <p:blipFill>
            <a:blip r:embed="rId3"/>
            <a:stretch>
              <a:fillRect/>
            </a:stretch>
          </p:blipFill>
          <p:spPr>
            <a:xfrm>
              <a:off x="8382218" y="1030430"/>
              <a:ext cx="7886700" cy="7943850"/>
            </a:xfrm>
            <a:prstGeom prst="rect">
              <a:avLst/>
            </a:prstGeom>
          </p:spPr>
        </p:pic>
        <p:sp>
          <p:nvSpPr>
            <p:cNvPr id="3" name="Rechteck 2">
              <a:extLst>
                <a:ext uri="{FF2B5EF4-FFF2-40B4-BE49-F238E27FC236}">
                  <a16:creationId xmlns:a16="http://schemas.microsoft.com/office/drawing/2014/main" id="{CD478019-1B3E-B444-B8A0-115DFB0D1981}"/>
                </a:ext>
              </a:extLst>
            </p:cNvPr>
            <p:cNvSpPr/>
            <p:nvPr/>
          </p:nvSpPr>
          <p:spPr>
            <a:xfrm>
              <a:off x="9538408" y="2736451"/>
              <a:ext cx="2481944" cy="1665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eck 6">
              <a:extLst>
                <a:ext uri="{FF2B5EF4-FFF2-40B4-BE49-F238E27FC236}">
                  <a16:creationId xmlns:a16="http://schemas.microsoft.com/office/drawing/2014/main" id="{6BE241BA-0EF0-B54B-B8D6-3BBCA3E1167E}"/>
                </a:ext>
              </a:extLst>
            </p:cNvPr>
            <p:cNvSpPr/>
            <p:nvPr/>
          </p:nvSpPr>
          <p:spPr>
            <a:xfrm>
              <a:off x="12934750" y="2769109"/>
              <a:ext cx="2481944" cy="1665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eck 7">
              <a:extLst>
                <a:ext uri="{FF2B5EF4-FFF2-40B4-BE49-F238E27FC236}">
                  <a16:creationId xmlns:a16="http://schemas.microsoft.com/office/drawing/2014/main" id="{E5EAA265-695C-8C42-889A-C938A8A17ED7}"/>
                </a:ext>
              </a:extLst>
            </p:cNvPr>
            <p:cNvSpPr/>
            <p:nvPr/>
          </p:nvSpPr>
          <p:spPr>
            <a:xfrm>
              <a:off x="9522079" y="6034822"/>
              <a:ext cx="2481944" cy="1665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hteck 8">
              <a:extLst>
                <a:ext uri="{FF2B5EF4-FFF2-40B4-BE49-F238E27FC236}">
                  <a16:creationId xmlns:a16="http://schemas.microsoft.com/office/drawing/2014/main" id="{2C0843B8-9C81-7B4E-9D1F-C7A63058F825}"/>
                </a:ext>
              </a:extLst>
            </p:cNvPr>
            <p:cNvSpPr/>
            <p:nvPr/>
          </p:nvSpPr>
          <p:spPr>
            <a:xfrm>
              <a:off x="12918421" y="6067480"/>
              <a:ext cx="2481944" cy="1665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5">
            <a:extLst>
              <a:ext uri="{FF2B5EF4-FFF2-40B4-BE49-F238E27FC236}">
                <a16:creationId xmlns:a16="http://schemas.microsoft.com/office/drawing/2014/main" id="{366DA642-149C-CDA0-AB39-A398FE2A0FA8}"/>
              </a:ext>
            </a:extLst>
          </p:cNvPr>
          <p:cNvSpPr txBox="1"/>
          <p:nvPr/>
        </p:nvSpPr>
        <p:spPr>
          <a:xfrm>
            <a:off x="918491" y="2551573"/>
            <a:ext cx="6928478" cy="6421310"/>
          </a:xfrm>
          <a:prstGeom prst="rect">
            <a:avLst/>
          </a:prstGeom>
        </p:spPr>
        <p:txBody>
          <a:bodyPr wrap="square" lIns="0" tIns="0" rIns="0" bIns="0" rtlCol="0" anchor="t">
            <a:spAutoFit/>
          </a:bodyPr>
          <a:lstStyle/>
          <a:p>
            <a:pPr marL="0" marR="0" lvl="0" indent="0" algn="l" defTabSz="914400" rtl="0" eaLnBrk="1" fontAlgn="auto" latinLnBrk="0" hangingPunct="1">
              <a:lnSpc>
                <a:spcPts val="4201"/>
              </a:lnSpc>
              <a:spcBef>
                <a:spcPts val="0"/>
              </a:spcBef>
              <a:spcAft>
                <a:spcPts val="0"/>
              </a:spcAft>
              <a:buClrTx/>
              <a:buSzTx/>
              <a:buFontTx/>
              <a:buNone/>
              <a:tabLst/>
              <a:defRPr/>
            </a:pPr>
            <a:r>
              <a:rPr lang="de-DE" sz="2700" dirty="0">
                <a:solidFill>
                  <a:srgbClr val="000000"/>
                </a:solidFill>
                <a:latin typeface="Open Sans Light"/>
              </a:rPr>
              <a:t>ist ein Kommunikationsmodell, das die Unterschiede zwischen Selbst- und Fremdwahrnehmung grafisch darstellt. </a:t>
            </a:r>
          </a:p>
          <a:p>
            <a:pPr marL="0" marR="0" lvl="0" indent="0" algn="l" defTabSz="914400" rtl="0" eaLnBrk="1" fontAlgn="auto" latinLnBrk="0" hangingPunct="1">
              <a:lnSpc>
                <a:spcPts val="4201"/>
              </a:lnSpc>
              <a:spcBef>
                <a:spcPts val="0"/>
              </a:spcBef>
              <a:spcAft>
                <a:spcPts val="0"/>
              </a:spcAft>
              <a:buClrTx/>
              <a:buSzTx/>
              <a:buFontTx/>
              <a:buNone/>
              <a:tabLst/>
              <a:defRPr/>
            </a:pPr>
            <a:endParaRPr lang="de-DE" sz="2700" dirty="0">
              <a:solidFill>
                <a:srgbClr val="000000"/>
              </a:solidFill>
              <a:latin typeface="Open Sans Light"/>
            </a:endParaRPr>
          </a:p>
          <a:p>
            <a:pPr marL="0" marR="0" lvl="0" indent="0" algn="l" defTabSz="914400" rtl="0" eaLnBrk="1" fontAlgn="auto" latinLnBrk="0" hangingPunct="1">
              <a:lnSpc>
                <a:spcPts val="4201"/>
              </a:lnSpc>
              <a:spcBef>
                <a:spcPts val="0"/>
              </a:spcBef>
              <a:spcAft>
                <a:spcPts val="0"/>
              </a:spcAft>
              <a:buClrTx/>
              <a:buSzTx/>
              <a:buFontTx/>
              <a:buNone/>
              <a:tabLst/>
              <a:defRPr/>
            </a:pPr>
            <a:r>
              <a:rPr lang="de-DE" sz="2700" dirty="0">
                <a:solidFill>
                  <a:srgbClr val="000000"/>
                </a:solidFill>
                <a:latin typeface="Open Sans Light"/>
              </a:rPr>
              <a:t>Eine visuelle Gegenüberstellung bewusster und unbewusster Persönlichkeitsmerkmale, Eigenschaften und Verhaltensweisen. </a:t>
            </a:r>
          </a:p>
          <a:p>
            <a:pPr marL="0" marR="0" lvl="0" indent="0" algn="l" defTabSz="914400" rtl="0" eaLnBrk="1" fontAlgn="auto" latinLnBrk="0" hangingPunct="1">
              <a:lnSpc>
                <a:spcPts val="4201"/>
              </a:lnSpc>
              <a:spcBef>
                <a:spcPts val="0"/>
              </a:spcBef>
              <a:spcAft>
                <a:spcPts val="0"/>
              </a:spcAft>
              <a:buClrTx/>
              <a:buSzTx/>
              <a:buFontTx/>
              <a:buNone/>
              <a:tabLst/>
              <a:defRPr/>
            </a:pPr>
            <a:endParaRPr lang="de-DE" sz="2700" dirty="0">
              <a:solidFill>
                <a:srgbClr val="000000"/>
              </a:solidFill>
              <a:latin typeface="Open Sans Light"/>
            </a:endParaRPr>
          </a:p>
          <a:p>
            <a:pPr marL="0" marR="0" lvl="0" indent="0" algn="l" defTabSz="914400" rtl="0" eaLnBrk="1" fontAlgn="auto" latinLnBrk="0" hangingPunct="1">
              <a:lnSpc>
                <a:spcPts val="4201"/>
              </a:lnSpc>
              <a:spcBef>
                <a:spcPts val="0"/>
              </a:spcBef>
              <a:spcAft>
                <a:spcPts val="0"/>
              </a:spcAft>
              <a:buClrTx/>
              <a:buSzTx/>
              <a:buFontTx/>
              <a:buNone/>
              <a:tabLst/>
              <a:defRPr/>
            </a:pPr>
            <a:r>
              <a:rPr lang="de-DE" sz="2700" dirty="0">
                <a:solidFill>
                  <a:srgbClr val="000000"/>
                </a:solidFill>
                <a:latin typeface="Open Sans Light"/>
              </a:rPr>
              <a:t>Es zeigt die Unterschiede zwischen dem, was wir über uns selbst wissen und dem, was andere über uns denken. </a:t>
            </a:r>
          </a:p>
          <a:p>
            <a:pPr marL="0" marR="0" lvl="0" indent="0" algn="l" defTabSz="914400" rtl="0" eaLnBrk="1" fontAlgn="auto" latinLnBrk="0" hangingPunct="1">
              <a:lnSpc>
                <a:spcPts val="4201"/>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0">
            <a:extLst>
              <a:ext uri="{FF2B5EF4-FFF2-40B4-BE49-F238E27FC236}">
                <a16:creationId xmlns:a16="http://schemas.microsoft.com/office/drawing/2014/main" id="{C0721895-8E9E-3ADF-A026-4E058AC201AE}"/>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Johari Fenster</a:t>
            </a:r>
          </a:p>
        </p:txBody>
      </p:sp>
      <p:sp>
        <p:nvSpPr>
          <p:cNvPr id="5" name="TextBox 13">
            <a:extLst>
              <a:ext uri="{FF2B5EF4-FFF2-40B4-BE49-F238E27FC236}">
                <a16:creationId xmlns:a16="http://schemas.microsoft.com/office/drawing/2014/main" id="{44C13BE7-AA51-0FE6-F807-5B2A4087BD16}"/>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Tree>
    <p:extLst>
      <p:ext uri="{BB962C8B-B14F-4D97-AF65-F5344CB8AC3E}">
        <p14:creationId xmlns:p14="http://schemas.microsoft.com/office/powerpoint/2010/main" val="374333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17C67FD-ED5F-CB48-BA9A-664537F1DD7A}"/>
              </a:ext>
            </a:extLst>
          </p:cNvPr>
          <p:cNvPicPr>
            <a:picLocks noChangeAspect="1"/>
          </p:cNvPicPr>
          <p:nvPr/>
        </p:nvPicPr>
        <p:blipFill>
          <a:blip r:embed="rId3"/>
          <a:stretch>
            <a:fillRect/>
          </a:stretch>
        </p:blipFill>
        <p:spPr>
          <a:xfrm>
            <a:off x="4477167" y="2000565"/>
            <a:ext cx="7886700" cy="7943850"/>
          </a:xfrm>
          <a:prstGeom prst="rect">
            <a:avLst/>
          </a:prstGeom>
        </p:spPr>
      </p:pic>
      <p:sp>
        <p:nvSpPr>
          <p:cNvPr id="5" name="Textfeld 4">
            <a:extLst>
              <a:ext uri="{FF2B5EF4-FFF2-40B4-BE49-F238E27FC236}">
                <a16:creationId xmlns:a16="http://schemas.microsoft.com/office/drawing/2014/main" id="{D63CCFB0-B898-564C-B356-13488FFF827B}"/>
              </a:ext>
            </a:extLst>
          </p:cNvPr>
          <p:cNvSpPr txBox="1"/>
          <p:nvPr/>
        </p:nvSpPr>
        <p:spPr>
          <a:xfrm>
            <a:off x="1355274" y="6515100"/>
            <a:ext cx="3445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vor seiner Umwelt verbirgt</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Heimliche Wünsche</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empfindliche Stellen</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und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tiefe Ängste</a:t>
            </a:r>
            <a:endPar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197E050F-79E2-094D-9207-C913C171D41F}"/>
              </a:ext>
            </a:extLst>
          </p:cNvPr>
          <p:cNvSpPr txBox="1"/>
          <p:nvPr/>
        </p:nvSpPr>
        <p:spPr>
          <a:xfrm>
            <a:off x="11968845" y="6645728"/>
            <a:ext cx="4702626"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Weder dem Betroffenen noch seiner Umwelt sind sie bewusst oder bekannt.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verborgene Talente</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ungenützte Begabungen</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oder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traumatische Erlebnisse</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feld 11">
            <a:extLst>
              <a:ext uri="{FF2B5EF4-FFF2-40B4-BE49-F238E27FC236}">
                <a16:creationId xmlns:a16="http://schemas.microsoft.com/office/drawing/2014/main" id="{BA05ED4D-63C9-074B-BC54-9766A1569FB2}"/>
              </a:ext>
            </a:extLst>
          </p:cNvPr>
          <p:cNvSpPr txBox="1"/>
          <p:nvPr/>
        </p:nvSpPr>
        <p:spPr>
          <a:xfrm>
            <a:off x="2209800" y="607808"/>
            <a:ext cx="148753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Wie groß die einzelnen Quadranten sind, ist von Mensch zu Mensch unterschiedlich. </a:t>
            </a:r>
          </a:p>
        </p:txBody>
      </p:sp>
      <p:sp>
        <p:nvSpPr>
          <p:cNvPr id="13" name="Textfeld 12">
            <a:extLst>
              <a:ext uri="{FF2B5EF4-FFF2-40B4-BE49-F238E27FC236}">
                <a16:creationId xmlns:a16="http://schemas.microsoft.com/office/drawing/2014/main" id="{16CB934F-70E6-BB48-971B-C7CF5199BD83}"/>
              </a:ext>
            </a:extLst>
          </p:cNvPr>
          <p:cNvSpPr txBox="1"/>
          <p:nvPr/>
        </p:nvSpPr>
        <p:spPr>
          <a:xfrm>
            <a:off x="12066816" y="2318657"/>
            <a:ext cx="5976255" cy="3831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nicht weiß oder wahrnehmen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unbewussten Gewohnheiten und Verhaltensweisen</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können wir uns bewusst machen.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Form von </a:t>
            </a: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Feedback</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bewusst aufnehmen oder aktiv erfragen. Auch Verärgerung und Konflikte können helfen, Anteile des blinden Flecks zu erkennen.</a:t>
            </a:r>
          </a:p>
        </p:txBody>
      </p:sp>
      <p:sp>
        <p:nvSpPr>
          <p:cNvPr id="16" name="Textfeld 15">
            <a:extLst>
              <a:ext uri="{FF2B5EF4-FFF2-40B4-BE49-F238E27FC236}">
                <a16:creationId xmlns:a16="http://schemas.microsoft.com/office/drawing/2014/main" id="{546A0867-C6F8-C844-B5AF-5D2F98ED0D72}"/>
              </a:ext>
            </a:extLst>
          </p:cNvPr>
          <p:cNvSpPr txBox="1"/>
          <p:nvPr/>
        </p:nvSpPr>
        <p:spPr>
          <a:xfrm>
            <a:off x="408215" y="1518559"/>
            <a:ext cx="4245428"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Kann man verändern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äußere Merkmale</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(z. B.: Erscheinungsbild, Umgangsformen oder körperliche Reaktionen)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persönliche Eigenschaften</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(z. B.: Ängstlichkeit, Arroganz, Ehrgeiz)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Einstellungen</a:t>
            </a:r>
            <a:r>
              <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(z. B. Glauben, Moral,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375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9D44C61-F9B8-6C46-8556-37267426299E}"/>
              </a:ext>
            </a:extLst>
          </p:cNvPr>
          <p:cNvPicPr>
            <a:picLocks noChangeAspect="1"/>
          </p:cNvPicPr>
          <p:nvPr/>
        </p:nvPicPr>
        <p:blipFill rotWithShape="1">
          <a:blip r:embed="rId2">
            <a:extLst>
              <a:ext uri="{28A0092B-C50C-407E-A947-70E740481C1C}">
                <a14:useLocalDpi xmlns:a14="http://schemas.microsoft.com/office/drawing/2010/main" val="0"/>
              </a:ext>
            </a:extLst>
          </a:blip>
          <a:srcRect r="13322"/>
          <a:stretch/>
        </p:blipFill>
        <p:spPr>
          <a:xfrm>
            <a:off x="4194574" y="856687"/>
            <a:ext cx="9898851" cy="8573625"/>
          </a:xfrm>
          <a:prstGeom prst="rect">
            <a:avLst/>
          </a:prstGeom>
        </p:spPr>
      </p:pic>
    </p:spTree>
    <p:extLst>
      <p:ext uri="{BB962C8B-B14F-4D97-AF65-F5344CB8AC3E}">
        <p14:creationId xmlns:p14="http://schemas.microsoft.com/office/powerpoint/2010/main" val="17718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947" y="833167"/>
            <a:ext cx="15074105" cy="8620665"/>
          </a:xfrm>
        </p:spPr>
        <p:txBody>
          <a:bodyPr>
            <a:noAutofit/>
          </a:bodyPr>
          <a:lstStyle/>
          <a:p>
            <a:br>
              <a:rPr lang="de-DE" sz="4500" dirty="0"/>
            </a:br>
            <a:r>
              <a:rPr lang="de-DE" sz="3400" dirty="0">
                <a:solidFill>
                  <a:srgbClr val="000000"/>
                </a:solidFill>
                <a:latin typeface="Open Sans Light"/>
                <a:ea typeface="+mn-ea"/>
                <a:cs typeface="+mn-cs"/>
              </a:rPr>
              <a:t>Je</a:t>
            </a:r>
            <a:r>
              <a:rPr lang="de-DE" sz="3400" dirty="0">
                <a:latin typeface="Open Sans" panose="020B0606030504020204" pitchFamily="34" charset="0"/>
                <a:ea typeface="Open Sans" panose="020B0606030504020204" pitchFamily="34" charset="0"/>
                <a:cs typeface="Open Sans" panose="020B0606030504020204" pitchFamily="34" charset="0"/>
              </a:rPr>
              <a:t> </a:t>
            </a:r>
            <a:r>
              <a:rPr lang="de-DE" sz="3400" dirty="0">
                <a:solidFill>
                  <a:srgbClr val="000000"/>
                </a:solidFill>
                <a:latin typeface="Open Sans Light"/>
                <a:ea typeface="+mn-ea"/>
                <a:cs typeface="+mn-cs"/>
              </a:rPr>
              <a:t>mehr ein Mensch über seine Wirkung auf andere weiß, </a:t>
            </a:r>
            <a:br>
              <a:rPr lang="de-DE" sz="3400" dirty="0">
                <a:solidFill>
                  <a:srgbClr val="000000"/>
                </a:solidFill>
                <a:latin typeface="Open Sans Light"/>
                <a:ea typeface="+mn-ea"/>
                <a:cs typeface="+mn-cs"/>
              </a:rPr>
            </a:br>
            <a:r>
              <a:rPr lang="de-DE" sz="3400" dirty="0">
                <a:solidFill>
                  <a:srgbClr val="000000"/>
                </a:solidFill>
                <a:latin typeface="Open Sans Light"/>
                <a:ea typeface="+mn-ea"/>
                <a:cs typeface="+mn-cs"/>
              </a:rPr>
              <a:t>desto einfacher gelingt ihm die Kommunikation mit der Umwelt </a:t>
            </a:r>
            <a:br>
              <a:rPr lang="de-DE" sz="3400" dirty="0">
                <a:solidFill>
                  <a:srgbClr val="000000"/>
                </a:solidFill>
                <a:latin typeface="Open Sans Light"/>
                <a:ea typeface="+mn-ea"/>
                <a:cs typeface="+mn-cs"/>
              </a:rPr>
            </a:br>
            <a:r>
              <a:rPr lang="de-DE" sz="3400" dirty="0">
                <a:solidFill>
                  <a:srgbClr val="000000"/>
                </a:solidFill>
                <a:latin typeface="Open Sans Light"/>
                <a:ea typeface="+mn-ea"/>
                <a:cs typeface="+mn-cs"/>
              </a:rPr>
              <a:t>– man wirkt authentisch!</a:t>
            </a:r>
            <a:endParaRPr lang="en-US" sz="3400" dirty="0">
              <a:solidFill>
                <a:srgbClr val="000000"/>
              </a:solidFill>
              <a:latin typeface="Open Sans Light"/>
              <a:ea typeface="+mn-ea"/>
              <a:cs typeface="+mn-cs"/>
            </a:endParaRPr>
          </a:p>
        </p:txBody>
      </p:sp>
    </p:spTree>
    <p:extLst>
      <p:ext uri="{BB962C8B-B14F-4D97-AF65-F5344CB8AC3E}">
        <p14:creationId xmlns:p14="http://schemas.microsoft.com/office/powerpoint/2010/main" val="901643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38082" y="-63503"/>
            <a:ext cx="4235968" cy="4761538"/>
          </a:xfrm>
          <a:custGeom>
            <a:avLst/>
            <a:gdLst/>
            <a:ahLst/>
            <a:cxnLst/>
            <a:rect l="l" t="t" r="r" b="b"/>
            <a:pathLst>
              <a:path w="4235968" h="4761538">
                <a:moveTo>
                  <a:pt x="0" y="0"/>
                </a:moveTo>
                <a:lnTo>
                  <a:pt x="4235968" y="0"/>
                </a:lnTo>
                <a:lnTo>
                  <a:pt x="4235968" y="4761538"/>
                </a:lnTo>
                <a:lnTo>
                  <a:pt x="0" y="4761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8006925"/>
            <a:ext cx="18273170" cy="2280075"/>
          </a:xfrm>
          <a:custGeom>
            <a:avLst/>
            <a:gdLst/>
            <a:ahLst/>
            <a:cxnLst/>
            <a:rect l="l" t="t" r="r" b="b"/>
            <a:pathLst>
              <a:path w="18273170" h="2280075">
                <a:moveTo>
                  <a:pt x="0" y="0"/>
                </a:moveTo>
                <a:lnTo>
                  <a:pt x="18273170" y="0"/>
                </a:lnTo>
                <a:lnTo>
                  <a:pt x="18273170" y="2280075"/>
                </a:lnTo>
                <a:lnTo>
                  <a:pt x="0" y="228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259271" y="0"/>
            <a:ext cx="47577" cy="145803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730285" y="1591437"/>
            <a:ext cx="6557715" cy="8695563"/>
          </a:xfrm>
          <a:custGeom>
            <a:avLst/>
            <a:gdLst/>
            <a:ahLst/>
            <a:cxnLst/>
            <a:rect l="l" t="t" r="r" b="b"/>
            <a:pathLst>
              <a:path w="6557715" h="8695563">
                <a:moveTo>
                  <a:pt x="0" y="0"/>
                </a:moveTo>
                <a:lnTo>
                  <a:pt x="6557715" y="0"/>
                </a:lnTo>
                <a:lnTo>
                  <a:pt x="6557715" y="8695563"/>
                </a:lnTo>
                <a:lnTo>
                  <a:pt x="0" y="8695563"/>
                </a:lnTo>
                <a:lnTo>
                  <a:pt x="0" y="0"/>
                </a:lnTo>
                <a:close/>
              </a:path>
            </a:pathLst>
          </a:custGeom>
          <a:blipFill>
            <a:blip r:embed="rId8"/>
            <a:stretch>
              <a:fillRect t="-21025" r="-25494" b="-21046"/>
            </a:stretch>
          </a:blipFill>
        </p:spPr>
      </p:sp>
      <p:sp>
        <p:nvSpPr>
          <p:cNvPr id="6" name="Freeform 6"/>
          <p:cNvSpPr/>
          <p:nvPr/>
        </p:nvSpPr>
        <p:spPr>
          <a:xfrm>
            <a:off x="965197" y="4863236"/>
            <a:ext cx="992695" cy="992695"/>
          </a:xfrm>
          <a:custGeom>
            <a:avLst/>
            <a:gdLst/>
            <a:ahLst/>
            <a:cxnLst/>
            <a:rect l="l" t="t" r="r" b="b"/>
            <a:pathLst>
              <a:path w="992695" h="992695">
                <a:moveTo>
                  <a:pt x="0" y="0"/>
                </a:moveTo>
                <a:lnTo>
                  <a:pt x="992695" y="0"/>
                </a:lnTo>
                <a:lnTo>
                  <a:pt x="992695" y="992696"/>
                </a:lnTo>
                <a:lnTo>
                  <a:pt x="0" y="9926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65197" y="3574771"/>
            <a:ext cx="1027062" cy="1027062"/>
          </a:xfrm>
          <a:custGeom>
            <a:avLst/>
            <a:gdLst/>
            <a:ahLst/>
            <a:cxnLst/>
            <a:rect l="l" t="t" r="r" b="b"/>
            <a:pathLst>
              <a:path w="1027062" h="1027062">
                <a:moveTo>
                  <a:pt x="0" y="0"/>
                </a:moveTo>
                <a:lnTo>
                  <a:pt x="1027062" y="0"/>
                </a:lnTo>
                <a:lnTo>
                  <a:pt x="1027062" y="1027061"/>
                </a:lnTo>
                <a:lnTo>
                  <a:pt x="0" y="10270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65197" y="6300540"/>
            <a:ext cx="980361" cy="980361"/>
          </a:xfrm>
          <a:custGeom>
            <a:avLst/>
            <a:gdLst/>
            <a:ahLst/>
            <a:cxnLst/>
            <a:rect l="l" t="t" r="r" b="b"/>
            <a:pathLst>
              <a:path w="980361" h="980361">
                <a:moveTo>
                  <a:pt x="0" y="0"/>
                </a:moveTo>
                <a:lnTo>
                  <a:pt x="980360" y="0"/>
                </a:lnTo>
                <a:lnTo>
                  <a:pt x="980360" y="980360"/>
                </a:lnTo>
                <a:lnTo>
                  <a:pt x="0" y="980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144000" y="8552212"/>
            <a:ext cx="1905000" cy="1190625"/>
          </a:xfrm>
          <a:custGeom>
            <a:avLst/>
            <a:gdLst/>
            <a:ahLst/>
            <a:cxnLst/>
            <a:rect l="l" t="t" r="r" b="b"/>
            <a:pathLst>
              <a:path w="1905000" h="1076325">
                <a:moveTo>
                  <a:pt x="0" y="0"/>
                </a:moveTo>
                <a:lnTo>
                  <a:pt x="1905000" y="0"/>
                </a:lnTo>
                <a:lnTo>
                  <a:pt x="1905000" y="1076325"/>
                </a:lnTo>
                <a:lnTo>
                  <a:pt x="0" y="1076325"/>
                </a:lnTo>
                <a:lnTo>
                  <a:pt x="0" y="0"/>
                </a:lnTo>
                <a:close/>
              </a:path>
            </a:pathLst>
          </a:custGeom>
          <a:blipFill>
            <a:blip r:embed="rId15"/>
            <a:stretch>
              <a:fillRect/>
            </a:stretch>
          </a:blipFill>
        </p:spPr>
      </p:sp>
      <p:sp>
        <p:nvSpPr>
          <p:cNvPr id="10" name="Freeform 10"/>
          <p:cNvSpPr/>
          <p:nvPr/>
        </p:nvSpPr>
        <p:spPr>
          <a:xfrm>
            <a:off x="6537227" y="8552212"/>
            <a:ext cx="1905000" cy="1190625"/>
          </a:xfrm>
          <a:custGeom>
            <a:avLst/>
            <a:gdLst/>
            <a:ahLst/>
            <a:cxnLst/>
            <a:rect l="l" t="t" r="r" b="b"/>
            <a:pathLst>
              <a:path w="1905000" h="1190625">
                <a:moveTo>
                  <a:pt x="0" y="0"/>
                </a:moveTo>
                <a:lnTo>
                  <a:pt x="1905000" y="0"/>
                </a:lnTo>
                <a:lnTo>
                  <a:pt x="1905000" y="1190625"/>
                </a:lnTo>
                <a:lnTo>
                  <a:pt x="0" y="1190625"/>
                </a:lnTo>
                <a:lnTo>
                  <a:pt x="0" y="0"/>
                </a:lnTo>
                <a:close/>
              </a:path>
            </a:pathLst>
          </a:custGeom>
          <a:blipFill>
            <a:blip r:embed="rId16"/>
            <a:stretch>
              <a:fillRect/>
            </a:stretch>
          </a:blipFill>
        </p:spPr>
      </p:sp>
      <p:sp>
        <p:nvSpPr>
          <p:cNvPr id="13" name="TextBox 13"/>
          <p:cNvSpPr txBox="1"/>
          <p:nvPr/>
        </p:nvSpPr>
        <p:spPr>
          <a:xfrm>
            <a:off x="17610982" y="288950"/>
            <a:ext cx="263804" cy="676275"/>
          </a:xfrm>
          <a:prstGeom prst="rect">
            <a:avLst/>
          </a:prstGeom>
        </p:spPr>
        <p:txBody>
          <a:bodyPr lIns="0" tIns="0" rIns="0" bIns="0" rtlCol="0" anchor="t">
            <a:spAutoFit/>
          </a:bodyPr>
          <a:lstStyle/>
          <a:p>
            <a:pPr algn="l">
              <a:lnSpc>
                <a:spcPts val="5040"/>
              </a:lnSpc>
            </a:pPr>
            <a:r>
              <a:rPr lang="en-US" sz="3600">
                <a:solidFill>
                  <a:srgbClr val="E4DED5"/>
                </a:solidFill>
                <a:latin typeface="Poppins Medium"/>
              </a:rPr>
              <a:t>2</a:t>
            </a:r>
          </a:p>
        </p:txBody>
      </p:sp>
      <p:sp>
        <p:nvSpPr>
          <p:cNvPr id="14" name="TextBox 14"/>
          <p:cNvSpPr txBox="1"/>
          <p:nvPr/>
        </p:nvSpPr>
        <p:spPr>
          <a:xfrm>
            <a:off x="1107434" y="8762467"/>
            <a:ext cx="5058565" cy="900568"/>
          </a:xfrm>
          <a:prstGeom prst="rect">
            <a:avLst/>
          </a:prstGeom>
        </p:spPr>
        <p:txBody>
          <a:bodyPr wrap="square" lIns="0" tIns="0" rIns="0" bIns="0" rtlCol="0" anchor="t">
            <a:spAutoFit/>
          </a:bodyPr>
          <a:lstStyle/>
          <a:p>
            <a:pPr algn="ctr">
              <a:lnSpc>
                <a:spcPts val="3600"/>
              </a:lnSpc>
            </a:pPr>
            <a:r>
              <a:rPr lang="de-DE" sz="2700">
                <a:solidFill>
                  <a:srgbClr val="000000"/>
                </a:solidFill>
                <a:latin typeface="Open Sans Light"/>
              </a:rPr>
              <a:t>Ein Förderprogramm des MWK und des Stiferverbands</a:t>
            </a:r>
          </a:p>
        </p:txBody>
      </p:sp>
      <p:sp>
        <p:nvSpPr>
          <p:cNvPr id="15" name="TextBox 15"/>
          <p:cNvSpPr txBox="1"/>
          <p:nvPr/>
        </p:nvSpPr>
        <p:spPr>
          <a:xfrm>
            <a:off x="2231193" y="6499946"/>
            <a:ext cx="3753383"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Monatliches Workbook </a:t>
            </a:r>
          </a:p>
        </p:txBody>
      </p:sp>
      <p:sp>
        <p:nvSpPr>
          <p:cNvPr id="16" name="TextBox 16"/>
          <p:cNvSpPr txBox="1"/>
          <p:nvPr/>
        </p:nvSpPr>
        <p:spPr>
          <a:xfrm>
            <a:off x="2231193" y="5168536"/>
            <a:ext cx="3934806"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Blog- und Videobeiträge </a:t>
            </a:r>
          </a:p>
        </p:txBody>
      </p:sp>
      <p:sp>
        <p:nvSpPr>
          <p:cNvPr id="17" name="TextBox 17"/>
          <p:cNvSpPr txBox="1"/>
          <p:nvPr/>
        </p:nvSpPr>
        <p:spPr>
          <a:xfrm>
            <a:off x="2231193" y="3837127"/>
            <a:ext cx="8021945"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Fünf verschiedene Workshops + Reflexionssession</a:t>
            </a:r>
          </a:p>
        </p:txBody>
      </p:sp>
      <p:sp>
        <p:nvSpPr>
          <p:cNvPr id="18" name="TextBox 10">
            <a:extLst>
              <a:ext uri="{FF2B5EF4-FFF2-40B4-BE49-F238E27FC236}">
                <a16:creationId xmlns:a16="http://schemas.microsoft.com/office/drawing/2014/main" id="{1E400945-C74D-D542-4E01-888E77875C48}"/>
              </a:ext>
            </a:extLst>
          </p:cNvPr>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9" name="TextBox 13">
            <a:extLst>
              <a:ext uri="{FF2B5EF4-FFF2-40B4-BE49-F238E27FC236}">
                <a16:creationId xmlns:a16="http://schemas.microsoft.com/office/drawing/2014/main" id="{04E4BCC8-787E-2018-BCB0-902CBA603A48}"/>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918490" y="3467100"/>
            <a:ext cx="16859250" cy="5344155"/>
          </a:xfrm>
          <a:prstGeom prst="rect">
            <a:avLst/>
          </a:prstGeom>
        </p:spPr>
        <p:txBody>
          <a:bodyPr wrap="square" lIns="0" tIns="0" rIns="0" bIns="0" rtlCol="0" anchor="t">
            <a:spAutoFit/>
          </a:bodyPr>
          <a:lstStyle/>
          <a:p>
            <a:pPr algn="just">
              <a:lnSpc>
                <a:spcPts val="4200"/>
              </a:lnSpc>
            </a:pPr>
            <a:r>
              <a:rPr lang="de-DE" sz="2800" spc="30" dirty="0">
                <a:solidFill>
                  <a:srgbClr val="F1EFEB"/>
                </a:solidFill>
                <a:latin typeface="Open Sans Light"/>
              </a:rPr>
              <a:t>Sucht euch eines der Bilder aus, das zu euch passt / zu dem ihr eine Verbindung spürt. </a:t>
            </a:r>
          </a:p>
          <a:p>
            <a:pPr algn="just">
              <a:lnSpc>
                <a:spcPts val="4200"/>
              </a:lnSpc>
            </a:pPr>
            <a:endParaRPr lang="de-DE" sz="3000" spc="30" dirty="0">
              <a:solidFill>
                <a:srgbClr val="F1EFEB"/>
              </a:solidFill>
              <a:latin typeface="Open Sans Light"/>
            </a:endParaRPr>
          </a:p>
          <a:p>
            <a:pPr algn="just">
              <a:lnSpc>
                <a:spcPts val="4200"/>
              </a:lnSpc>
            </a:pPr>
            <a:endParaRPr lang="de-DE" sz="2800" b="1" spc="30" dirty="0">
              <a:solidFill>
                <a:srgbClr val="F1EFEB"/>
              </a:solidFill>
              <a:latin typeface="Open Sans Light"/>
            </a:endParaRPr>
          </a:p>
          <a:p>
            <a:pPr algn="just">
              <a:lnSpc>
                <a:spcPts val="4200"/>
              </a:lnSpc>
            </a:pPr>
            <a:r>
              <a:rPr lang="de-DE" sz="2800" b="1" spc="30" dirty="0">
                <a:solidFill>
                  <a:srgbClr val="F1EFEB"/>
                </a:solidFill>
                <a:latin typeface="Open Sans Light"/>
              </a:rPr>
              <a:t>1) </a:t>
            </a:r>
            <a:r>
              <a:rPr lang="de-DE" sz="2800" spc="30" dirty="0">
                <a:solidFill>
                  <a:srgbClr val="F1EFEB"/>
                </a:solidFill>
                <a:latin typeface="Open Sans Light"/>
              </a:rPr>
              <a:t>Nutzt die Tandemarbeit, um euch gegenseitig vorzustellen. Ihr werdet die kommenden Übungen in denselben Tandems erarbeiten.  </a:t>
            </a:r>
          </a:p>
          <a:p>
            <a:pPr algn="just">
              <a:lnSpc>
                <a:spcPts val="4200"/>
              </a:lnSpc>
            </a:pPr>
            <a:endParaRPr lang="de-DE" sz="2800" spc="30" dirty="0">
              <a:solidFill>
                <a:srgbClr val="F1EFEB"/>
              </a:solidFill>
              <a:latin typeface="Open Sans Light"/>
            </a:endParaRPr>
          </a:p>
          <a:p>
            <a:pPr algn="just">
              <a:lnSpc>
                <a:spcPts val="4200"/>
              </a:lnSpc>
            </a:pPr>
            <a:endParaRPr lang="de-DE" sz="2800" spc="30" dirty="0">
              <a:solidFill>
                <a:srgbClr val="F1EFEB"/>
              </a:solidFill>
              <a:latin typeface="Open Sans Light"/>
            </a:endParaRPr>
          </a:p>
          <a:p>
            <a:pPr algn="just">
              <a:lnSpc>
                <a:spcPts val="4200"/>
              </a:lnSpc>
            </a:pPr>
            <a:r>
              <a:rPr lang="de-DE" sz="2800" b="1" spc="30" dirty="0">
                <a:solidFill>
                  <a:srgbClr val="F1EFEB"/>
                </a:solidFill>
                <a:latin typeface="Open Sans Light"/>
              </a:rPr>
              <a:t>2) </a:t>
            </a:r>
            <a:r>
              <a:rPr lang="de-DE" sz="2800" spc="30" dirty="0">
                <a:solidFill>
                  <a:srgbClr val="F1EFEB"/>
                </a:solidFill>
                <a:latin typeface="Open Sans Light"/>
              </a:rPr>
              <a:t>Tandempartner*in 1 interpretiert das gewählte Bild des Gegenübers und schenkt Tandempartner*in 2 einen Ideenkorb an Worten zum gewählten Bild: Nenne alle Assoziationen, Gefühle, Bilder, Metaphern die du mit der gegenübersitzenden Person in Verbindung bringst. </a:t>
            </a:r>
            <a:endParaRPr lang="de-DE" sz="2800" spc="30" dirty="0">
              <a:solidFill>
                <a:srgbClr val="F1EFEB"/>
              </a:solidFill>
              <a:latin typeface="Open Sans Light"/>
              <a:ea typeface="Open Sans Light"/>
              <a:cs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 (20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37290142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2781300"/>
            <a:ext cx="16859250" cy="4266937"/>
          </a:xfrm>
          <a:prstGeom prst="rect">
            <a:avLst/>
          </a:prstGeom>
        </p:spPr>
        <p:txBody>
          <a:bodyPr wrap="square" lIns="0" tIns="0" rIns="0" bIns="0" rtlCol="0" anchor="t">
            <a:spAutoFit/>
          </a:bodyPr>
          <a:lstStyle/>
          <a:p>
            <a:pPr algn="just">
              <a:lnSpc>
                <a:spcPts val="4200"/>
              </a:lnSpc>
            </a:pPr>
            <a:endParaRPr lang="de-DE" sz="3000" spc="30" dirty="0">
              <a:solidFill>
                <a:srgbClr val="F1EFEB"/>
              </a:solidFill>
              <a:latin typeface="Open Sans Light"/>
            </a:endParaRPr>
          </a:p>
          <a:p>
            <a:pPr algn="just">
              <a:lnSpc>
                <a:spcPts val="4200"/>
              </a:lnSpc>
            </a:pPr>
            <a:endParaRPr lang="de-DE" sz="2800" spc="30" dirty="0">
              <a:solidFill>
                <a:srgbClr val="F1EFEB"/>
              </a:solidFill>
              <a:latin typeface="Open Sans Light"/>
            </a:endParaRPr>
          </a:p>
          <a:p>
            <a:pPr algn="just">
              <a:lnSpc>
                <a:spcPts val="4200"/>
              </a:lnSpc>
            </a:pPr>
            <a:endParaRPr lang="de-DE" sz="2800" spc="30" dirty="0">
              <a:solidFill>
                <a:srgbClr val="F1EFEB"/>
              </a:solidFill>
              <a:latin typeface="Open Sans Light"/>
            </a:endParaRPr>
          </a:p>
          <a:p>
            <a:pPr algn="just">
              <a:lnSpc>
                <a:spcPts val="4200"/>
              </a:lnSpc>
            </a:pPr>
            <a:r>
              <a:rPr lang="de-DE" sz="2800" b="1" spc="30" dirty="0">
                <a:solidFill>
                  <a:srgbClr val="F1EFEB"/>
                </a:solidFill>
                <a:latin typeface="Open Sans Light"/>
              </a:rPr>
              <a:t>3) </a:t>
            </a:r>
            <a:r>
              <a:rPr lang="de-DE" sz="2800" spc="30" dirty="0">
                <a:solidFill>
                  <a:srgbClr val="F1EFEB"/>
                </a:solidFill>
                <a:latin typeface="Open Sans Light"/>
              </a:rPr>
              <a:t>Tandempartner*in 2 hört einfach nur zu ohne die Interpretation zu Bestätigen oder Abzulehnen. Danach werden die Rollen getauscht.  </a:t>
            </a:r>
          </a:p>
          <a:p>
            <a:pPr algn="just">
              <a:lnSpc>
                <a:spcPts val="4200"/>
              </a:lnSpc>
            </a:pPr>
            <a:endParaRPr lang="de-DE" sz="2800" spc="30" dirty="0">
              <a:solidFill>
                <a:srgbClr val="F1EFEB"/>
              </a:solidFill>
              <a:latin typeface="Open Sans Light"/>
              <a:ea typeface="Open Sans Light"/>
              <a:cs typeface="Open Sans Light"/>
            </a:endParaRPr>
          </a:p>
          <a:p>
            <a:pPr algn="just">
              <a:lnSpc>
                <a:spcPts val="4200"/>
              </a:lnSpc>
            </a:pPr>
            <a:endParaRPr lang="de-DE" sz="2800" spc="30" dirty="0">
              <a:solidFill>
                <a:srgbClr val="F1EFEB"/>
              </a:solidFill>
              <a:latin typeface="Open Sans Light"/>
              <a:ea typeface="Open Sans Light"/>
              <a:cs typeface="Open Sans Light"/>
            </a:endParaRPr>
          </a:p>
          <a:p>
            <a:pPr algn="just">
              <a:lnSpc>
                <a:spcPts val="4200"/>
              </a:lnSpc>
            </a:pPr>
            <a:r>
              <a:rPr lang="de-DE" sz="2800" spc="30" dirty="0">
                <a:solidFill>
                  <a:srgbClr val="F1EFEB"/>
                </a:solidFill>
                <a:latin typeface="Open Sans Light"/>
                <a:ea typeface="Open Sans Light"/>
                <a:cs typeface="Open Sans Light"/>
              </a:rPr>
              <a:t>4) </a:t>
            </a:r>
            <a:r>
              <a:rPr lang="de-DE" sz="2800" spc="30" dirty="0">
                <a:solidFill>
                  <a:srgbClr val="F1EFEB"/>
                </a:solidFill>
                <a:latin typeface="Open Sans Light"/>
              </a:rPr>
              <a:t>Im Anschluss könnt ihr euch dazu austauschen. Wo seht ihr Gemeinsamkeiten und Unterschiede? </a:t>
            </a:r>
            <a:endParaRPr lang="de-DE" sz="2800" spc="30" dirty="0">
              <a:solidFill>
                <a:srgbClr val="F1EFEB"/>
              </a:solidFill>
              <a:latin typeface="Open Sans Light"/>
              <a:ea typeface="Open Sans Light"/>
              <a:cs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 (20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273152729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3" name="Textfeld 2">
            <a:extLst>
              <a:ext uri="{FF2B5EF4-FFF2-40B4-BE49-F238E27FC236}">
                <a16:creationId xmlns:a16="http://schemas.microsoft.com/office/drawing/2014/main" id="{76F6FFDB-0EAE-BD7F-E462-B40538CF6424}"/>
              </a:ext>
            </a:extLst>
          </p:cNvPr>
          <p:cNvSpPr txBox="1"/>
          <p:nvPr/>
        </p:nvSpPr>
        <p:spPr>
          <a:xfrm rot="-10800000" flipV="1">
            <a:off x="13152863" y="10027849"/>
            <a:ext cx="51407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Bild </a:t>
            </a:r>
            <a:r>
              <a:rPr lang="en-US" sz="1200" err="1"/>
              <a:t>aus</a:t>
            </a:r>
            <a:r>
              <a:rPr lang="en-US" sz="1200" dirty="0"/>
              <a:t>: https://www.mandalidis.ch/coaching/2022/02/ZRM-Bild-1024x718.jpg</a:t>
            </a:r>
          </a:p>
        </p:txBody>
      </p:sp>
      <p:sp>
        <p:nvSpPr>
          <p:cNvPr id="4" name="AutoShape 2">
            <a:extLst>
              <a:ext uri="{FF2B5EF4-FFF2-40B4-BE49-F238E27FC236}">
                <a16:creationId xmlns:a16="http://schemas.microsoft.com/office/drawing/2014/main" id="{D6D8E0B1-B86E-DBCE-23A7-645AB13672C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descr="Ein Bild, das Collage, Fotopapier, Kunst enthält.&#10;&#10;Automatisch generierte Beschreibung">
            <a:extLst>
              <a:ext uri="{FF2B5EF4-FFF2-40B4-BE49-F238E27FC236}">
                <a16:creationId xmlns:a16="http://schemas.microsoft.com/office/drawing/2014/main" id="{5F58E9B9-4003-2EE6-5DBB-66CB788C0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 y="218817"/>
            <a:ext cx="16933969" cy="9750381"/>
          </a:xfrm>
          <a:prstGeom prst="rect">
            <a:avLst/>
          </a:prstGeom>
        </p:spPr>
      </p:pic>
    </p:spTree>
    <p:extLst>
      <p:ext uri="{BB962C8B-B14F-4D97-AF65-F5344CB8AC3E}">
        <p14:creationId xmlns:p14="http://schemas.microsoft.com/office/powerpoint/2010/main" val="302777578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18383"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Was ist in den Tandems aufgetaucht?</a:t>
            </a:r>
            <a:endParaRPr lang="de-DE" sz="3500" i="1" dirty="0"/>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Frage ins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49" y="3852867"/>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129044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24</a:t>
            </a:fld>
            <a:endParaRPr lang="en-US" dirty="0"/>
          </a:p>
        </p:txBody>
      </p:sp>
      <p:grpSp>
        <p:nvGrpSpPr>
          <p:cNvPr id="5" name="Group 2">
            <a:extLst>
              <a:ext uri="{FF2B5EF4-FFF2-40B4-BE49-F238E27FC236}">
                <a16:creationId xmlns:a16="http://schemas.microsoft.com/office/drawing/2014/main" id="{487B8AFC-646D-1B9A-7B48-4CF36FF8B6E3}"/>
              </a:ext>
            </a:extLst>
          </p:cNvPr>
          <p:cNvGrpSpPr>
            <a:grpSpLocks noChangeAspect="1"/>
          </p:cNvGrpSpPr>
          <p:nvPr/>
        </p:nvGrpSpPr>
        <p:grpSpPr>
          <a:xfrm>
            <a:off x="1028700" y="1877712"/>
            <a:ext cx="6525520" cy="7074502"/>
            <a:chOff x="0" y="0"/>
            <a:chExt cx="5857240" cy="6350000"/>
          </a:xfrm>
        </p:grpSpPr>
        <p:sp>
          <p:nvSpPr>
            <p:cNvPr id="6" name="Freeform 3">
              <a:extLst>
                <a:ext uri="{FF2B5EF4-FFF2-40B4-BE49-F238E27FC236}">
                  <a16:creationId xmlns:a16="http://schemas.microsoft.com/office/drawing/2014/main" id="{ADBF37EE-7EFD-3DE0-FF13-DA63D7A31984}"/>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l="-25680" r="-25680"/>
              </a:stretch>
            </a:blipFill>
          </p:spPr>
        </p:sp>
      </p:gr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rPr>
              <a:t>DAS EIGENE STÄRKENPROFIL</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3</a:t>
            </a:r>
          </a:p>
        </p:txBody>
      </p:sp>
    </p:spTree>
    <p:extLst>
      <p:ext uri="{BB962C8B-B14F-4D97-AF65-F5344CB8AC3E}">
        <p14:creationId xmlns:p14="http://schemas.microsoft.com/office/powerpoint/2010/main" val="398016282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255390"/>
            <a:ext cx="9536825" cy="5815310"/>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Warum sind Stärken wichtig? </a:t>
            </a:r>
          </a:p>
          <a:p>
            <a:pPr algn="l">
              <a:lnSpc>
                <a:spcPts val="3750"/>
              </a:lnSpc>
            </a:pPr>
            <a:endParaRPr lang="de-DE" sz="2700" b="1" dirty="0">
              <a:solidFill>
                <a:srgbClr val="000000"/>
              </a:solidFill>
              <a:latin typeface="Open Sans Light"/>
            </a:endParaRPr>
          </a:p>
          <a:p>
            <a:pPr algn="l">
              <a:lnSpc>
                <a:spcPts val="3750"/>
              </a:lnSpc>
            </a:pPr>
            <a:r>
              <a:rPr lang="de-DE" sz="2700" dirty="0">
                <a:solidFill>
                  <a:srgbClr val="000000"/>
                </a:solidFill>
                <a:latin typeface="Open Sans Light"/>
                <a:sym typeface="Wingdings" pitchFamily="2" charset="2"/>
              </a:rPr>
              <a:t> </a:t>
            </a:r>
            <a:r>
              <a:rPr lang="de-DE" sz="2700" dirty="0">
                <a:solidFill>
                  <a:srgbClr val="000000"/>
                </a:solidFill>
                <a:latin typeface="Open Sans Light"/>
              </a:rPr>
              <a:t>Menschen, die ihre Stärken kennen, führen ein glücklicheres und erfolgreicheres Leben</a:t>
            </a:r>
          </a:p>
          <a:p>
            <a:pPr algn="l">
              <a:lnSpc>
                <a:spcPts val="3750"/>
              </a:lnSpc>
            </a:pPr>
            <a:endParaRPr lang="de-DE" sz="2700" dirty="0">
              <a:solidFill>
                <a:srgbClr val="000000"/>
              </a:solidFill>
              <a:latin typeface="Open Sans Light"/>
            </a:endParaRPr>
          </a:p>
          <a:p>
            <a:pPr marL="457200" indent="-457200" algn="l">
              <a:lnSpc>
                <a:spcPts val="3750"/>
              </a:lnSpc>
              <a:buFont typeface="Wingdings" pitchFamily="2" charset="2"/>
              <a:buChar char="à"/>
            </a:pPr>
            <a:r>
              <a:rPr lang="de-DE" sz="2700" dirty="0">
                <a:solidFill>
                  <a:srgbClr val="000000"/>
                </a:solidFill>
                <a:latin typeface="Open Sans Light"/>
              </a:rPr>
              <a:t>Stärken wirken wie ein psychologischer Puffer gegen Depressionen und Angststörungen </a:t>
            </a:r>
          </a:p>
          <a:p>
            <a:pPr marL="457200" indent="-457200" algn="l">
              <a:lnSpc>
                <a:spcPts val="3750"/>
              </a:lnSpc>
              <a:buFont typeface="Wingdings" pitchFamily="2" charset="2"/>
              <a:buChar char="à"/>
            </a:pPr>
            <a:endParaRPr lang="de-DE" sz="2700" b="1" dirty="0">
              <a:solidFill>
                <a:srgbClr val="000000"/>
              </a:solidFill>
              <a:latin typeface="Open Sans Light"/>
            </a:endParaRPr>
          </a:p>
          <a:p>
            <a:pPr marL="457200" indent="-457200" algn="l">
              <a:lnSpc>
                <a:spcPts val="3750"/>
              </a:lnSpc>
              <a:buFont typeface="Wingdings" pitchFamily="2" charset="2"/>
              <a:buChar char="à"/>
            </a:pPr>
            <a:r>
              <a:rPr lang="de-DE" sz="2700" b="1" dirty="0">
                <a:solidFill>
                  <a:srgbClr val="000000"/>
                </a:solidFill>
                <a:latin typeface="Open Sans Light"/>
              </a:rPr>
              <a:t>Ansatz der Positiven Psychologie: </a:t>
            </a:r>
            <a:r>
              <a:rPr lang="de-DE" sz="2700" dirty="0">
                <a:solidFill>
                  <a:srgbClr val="000000"/>
                </a:solidFill>
                <a:latin typeface="Open Sans Light"/>
              </a:rPr>
              <a:t>Wissenschaft zeigt, dass Wohlbefinden und Glücksgefühle entstehen, wenn wir uns auf Aktivitäten und Gedanken fokussieren, die positive Gefühle stärken </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Positive Psychologie </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25</a:t>
            </a:fld>
            <a:endParaRPr lang="en-US" dirty="0"/>
          </a:p>
        </p:txBody>
      </p:sp>
      <p:grpSp>
        <p:nvGrpSpPr>
          <p:cNvPr id="2" name="Group 14">
            <a:extLst>
              <a:ext uri="{FF2B5EF4-FFF2-40B4-BE49-F238E27FC236}">
                <a16:creationId xmlns:a16="http://schemas.microsoft.com/office/drawing/2014/main" id="{2EE06C37-C4B6-6242-3CD9-F8EF03E95910}"/>
              </a:ext>
            </a:extLst>
          </p:cNvPr>
          <p:cNvGrpSpPr/>
          <p:nvPr/>
        </p:nvGrpSpPr>
        <p:grpSpPr>
          <a:xfrm>
            <a:off x="11730283" y="1591432"/>
            <a:ext cx="6557717" cy="8695568"/>
            <a:chOff x="0" y="0"/>
            <a:chExt cx="8743623" cy="11594090"/>
          </a:xfrm>
        </p:grpSpPr>
        <p:pic>
          <p:nvPicPr>
            <p:cNvPr id="3" name="Picture 15">
              <a:extLst>
                <a:ext uri="{FF2B5EF4-FFF2-40B4-BE49-F238E27FC236}">
                  <a16:creationId xmlns:a16="http://schemas.microsoft.com/office/drawing/2014/main" id="{BA8601DF-B352-6667-A75B-D68B35DAE260}"/>
                </a:ext>
              </a:extLst>
            </p:cNvPr>
            <p:cNvPicPr>
              <a:picLocks noChangeAspect="1"/>
            </p:cNvPicPr>
            <p:nvPr/>
          </p:nvPicPr>
          <p:blipFill>
            <a:blip r:embed="rId5"/>
            <a:srcRect l="24861" r="24861"/>
            <a:stretch>
              <a:fillRect/>
            </a:stretch>
          </p:blipFill>
          <p:spPr>
            <a:xfrm>
              <a:off x="0" y="0"/>
              <a:ext cx="8743623" cy="11594090"/>
            </a:xfrm>
            <a:prstGeom prst="rect">
              <a:avLst/>
            </a:prstGeom>
          </p:spPr>
        </p:pic>
      </p:grpSp>
    </p:spTree>
    <p:extLst>
      <p:ext uri="{BB962C8B-B14F-4D97-AF65-F5344CB8AC3E}">
        <p14:creationId xmlns:p14="http://schemas.microsoft.com/office/powerpoint/2010/main" val="467284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10888824"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Positive </a:t>
            </a:r>
            <a:r>
              <a:rPr lang="de-DE" sz="7000" dirty="0">
                <a:solidFill>
                  <a:srgbClr val="444A72"/>
                </a:solidFill>
                <a:latin typeface="Open Sans Bold"/>
              </a:rPr>
              <a:t>Psychologie</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26</a:t>
            </a:fld>
            <a:endParaRPr lang="en-US" dirty="0"/>
          </a:p>
        </p:txBody>
      </p:sp>
      <p:pic>
        <p:nvPicPr>
          <p:cNvPr id="7" name="Grafik 6" descr="Ein Bild, das Text, Screenshot, Schrift, Zahl enthält.&#10;&#10;Automatisch generierte Beschreibung">
            <a:extLst>
              <a:ext uri="{FF2B5EF4-FFF2-40B4-BE49-F238E27FC236}">
                <a16:creationId xmlns:a16="http://schemas.microsoft.com/office/drawing/2014/main" id="{C18DD7BF-B338-BC42-8244-DDD55F6B7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6" y="2552700"/>
            <a:ext cx="10888824" cy="7403351"/>
          </a:xfrm>
          <a:prstGeom prst="rect">
            <a:avLst/>
          </a:prstGeom>
        </p:spPr>
      </p:pic>
      <p:sp>
        <p:nvSpPr>
          <p:cNvPr id="9" name="Textfeld 8">
            <a:extLst>
              <a:ext uri="{FF2B5EF4-FFF2-40B4-BE49-F238E27FC236}">
                <a16:creationId xmlns:a16="http://schemas.microsoft.com/office/drawing/2014/main" id="{7E41A34A-E908-41C7-495A-4878D749679F}"/>
              </a:ext>
            </a:extLst>
          </p:cNvPr>
          <p:cNvSpPr txBox="1"/>
          <p:nvPr/>
        </p:nvSpPr>
        <p:spPr>
          <a:xfrm>
            <a:off x="12115800" y="9679052"/>
            <a:ext cx="64579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200" dirty="0">
                <a:latin typeface="Open Sans Light"/>
                <a:ea typeface="Open Sans Light"/>
                <a:cs typeface="Open Sans Light"/>
              </a:rPr>
              <a:t>Eigene Darstellung in Anlehnung an Kern et al., 2015</a:t>
            </a:r>
          </a:p>
        </p:txBody>
      </p:sp>
    </p:spTree>
    <p:extLst>
      <p:ext uri="{BB962C8B-B14F-4D97-AF65-F5344CB8AC3E}">
        <p14:creationId xmlns:p14="http://schemas.microsoft.com/office/powerpoint/2010/main" val="259426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10888824"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Positive </a:t>
            </a:r>
            <a:r>
              <a:rPr lang="de-DE" sz="7000" dirty="0">
                <a:solidFill>
                  <a:srgbClr val="444A72"/>
                </a:solidFill>
                <a:latin typeface="Open Sans Bold"/>
              </a:rPr>
              <a:t>Psychologie</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27</a:t>
            </a:fld>
            <a:endParaRPr lang="en-US" dirty="0"/>
          </a:p>
        </p:txBody>
      </p:sp>
      <p:pic>
        <p:nvPicPr>
          <p:cNvPr id="3" name="Grafik 2" descr="Ein Bild, das Text, Screenshot, Schrift, Zahl enthält.&#10;&#10;Automatisch generierte Beschreibung">
            <a:extLst>
              <a:ext uri="{FF2B5EF4-FFF2-40B4-BE49-F238E27FC236}">
                <a16:creationId xmlns:a16="http://schemas.microsoft.com/office/drawing/2014/main" id="{9F9A13FE-8BF2-49C2-C9AC-3153910A8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76" y="2346945"/>
            <a:ext cx="13063042" cy="7616205"/>
          </a:xfrm>
          <a:prstGeom prst="rect">
            <a:avLst/>
          </a:prstGeom>
        </p:spPr>
      </p:pic>
      <p:sp>
        <p:nvSpPr>
          <p:cNvPr id="4" name="Textfeld 3">
            <a:extLst>
              <a:ext uri="{FF2B5EF4-FFF2-40B4-BE49-F238E27FC236}">
                <a16:creationId xmlns:a16="http://schemas.microsoft.com/office/drawing/2014/main" id="{AA8BE728-5A6E-4DC2-500D-256D81F2AB43}"/>
              </a:ext>
            </a:extLst>
          </p:cNvPr>
          <p:cNvSpPr txBox="1"/>
          <p:nvPr/>
        </p:nvSpPr>
        <p:spPr>
          <a:xfrm>
            <a:off x="14136849" y="9686151"/>
            <a:ext cx="64579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200" dirty="0">
                <a:latin typeface="Open Sans Light"/>
                <a:ea typeface="Open Sans Light"/>
                <a:cs typeface="Open Sans Light"/>
              </a:rPr>
              <a:t>Eigene Darstellung in Anlehnung an Ruch et al., 2011</a:t>
            </a:r>
          </a:p>
        </p:txBody>
      </p:sp>
    </p:spTree>
    <p:extLst>
      <p:ext uri="{BB962C8B-B14F-4D97-AF65-F5344CB8AC3E}">
        <p14:creationId xmlns:p14="http://schemas.microsoft.com/office/powerpoint/2010/main" val="173810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5638481"/>
            <a:ext cx="9536825" cy="2404120"/>
          </a:xfrm>
          <a:prstGeom prst="rect">
            <a:avLst/>
          </a:prstGeom>
        </p:spPr>
        <p:txBody>
          <a:bodyPr wrap="square" lIns="0" tIns="0" rIns="0" bIns="0" rtlCol="0" anchor="t">
            <a:spAutoFit/>
          </a:bodyPr>
          <a:lstStyle/>
          <a:p>
            <a:pPr algn="ctr">
              <a:lnSpc>
                <a:spcPts val="3750"/>
              </a:lnSpc>
            </a:pPr>
            <a:r>
              <a:rPr lang="de-DE" sz="2700" b="1" dirty="0">
                <a:solidFill>
                  <a:srgbClr val="000000"/>
                </a:solidFill>
                <a:latin typeface="Open Sans Light"/>
              </a:rPr>
              <a:t>REMINDER </a:t>
            </a:r>
          </a:p>
          <a:p>
            <a:pPr algn="ctr">
              <a:lnSpc>
                <a:spcPts val="3750"/>
              </a:lnSpc>
            </a:pPr>
            <a:endParaRPr lang="de-DE" sz="2700" b="1" dirty="0">
              <a:solidFill>
                <a:srgbClr val="000000"/>
              </a:solidFill>
              <a:latin typeface="Open Sans Light"/>
            </a:endParaRPr>
          </a:p>
          <a:p>
            <a:pPr algn="ctr">
              <a:lnSpc>
                <a:spcPts val="3750"/>
              </a:lnSpc>
            </a:pPr>
            <a:r>
              <a:rPr lang="de-DE" sz="2700" dirty="0">
                <a:solidFill>
                  <a:srgbClr val="000000"/>
                </a:solidFill>
                <a:latin typeface="Open Sans Light"/>
                <a:sym typeface="Wingdings" pitchFamily="2" charset="2"/>
              </a:rPr>
              <a:t>Euer Selbstwert, eure Stärken und eure Ressourcen sind immer da. Manchmal ist es nur schwierig, seinen Zugang dazu wieder zu finden. </a:t>
            </a:r>
            <a:endParaRPr lang="de-DE" sz="2700" dirty="0">
              <a:solidFill>
                <a:srgbClr val="000000"/>
              </a:solidFill>
              <a:latin typeface="Open Sans Light"/>
            </a:endParaRP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REMINDER</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2" name="Freeform 2">
            <a:extLst>
              <a:ext uri="{FF2B5EF4-FFF2-40B4-BE49-F238E27FC236}">
                <a16:creationId xmlns:a16="http://schemas.microsoft.com/office/drawing/2014/main" id="{514E3C0B-6CFD-548F-5951-6C115A8DB5BA}"/>
              </a:ext>
            </a:extLst>
          </p:cNvPr>
          <p:cNvSpPr/>
          <p:nvPr/>
        </p:nvSpPr>
        <p:spPr>
          <a:xfrm>
            <a:off x="4884077" y="3884362"/>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14">
            <a:extLst>
              <a:ext uri="{FF2B5EF4-FFF2-40B4-BE49-F238E27FC236}">
                <a16:creationId xmlns:a16="http://schemas.microsoft.com/office/drawing/2014/main" id="{7D2CB567-0BAD-AF60-67E7-13C05A43598F}"/>
              </a:ext>
            </a:extLst>
          </p:cNvPr>
          <p:cNvGrpSpPr/>
          <p:nvPr/>
        </p:nvGrpSpPr>
        <p:grpSpPr>
          <a:xfrm>
            <a:off x="11730283" y="1592258"/>
            <a:ext cx="6557717" cy="8695568"/>
            <a:chOff x="0" y="0"/>
            <a:chExt cx="8743623" cy="11594090"/>
          </a:xfrm>
        </p:grpSpPr>
        <p:pic>
          <p:nvPicPr>
            <p:cNvPr id="9" name="Picture 15">
              <a:extLst>
                <a:ext uri="{FF2B5EF4-FFF2-40B4-BE49-F238E27FC236}">
                  <a16:creationId xmlns:a16="http://schemas.microsoft.com/office/drawing/2014/main" id="{B5568988-8729-88ED-7CF4-4186D1B00B59}"/>
                </a:ext>
              </a:extLst>
            </p:cNvPr>
            <p:cNvPicPr>
              <a:picLocks noChangeAspect="1"/>
            </p:cNvPicPr>
            <p:nvPr/>
          </p:nvPicPr>
          <p:blipFill>
            <a:blip r:embed="rId7"/>
            <a:srcRect l="24877" r="24877"/>
            <a:stretch>
              <a:fillRect/>
            </a:stretch>
          </p:blipFill>
          <p:spPr>
            <a:xfrm>
              <a:off x="0" y="0"/>
              <a:ext cx="8743623" cy="11594090"/>
            </a:xfrm>
            <a:prstGeom prst="rect">
              <a:avLst/>
            </a:prstGeom>
          </p:spPr>
        </p:pic>
      </p:grpSp>
    </p:spTree>
    <p:extLst>
      <p:ext uri="{BB962C8B-B14F-4D97-AF65-F5344CB8AC3E}">
        <p14:creationId xmlns:p14="http://schemas.microsoft.com/office/powerpoint/2010/main" val="252559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1544299" cy="5889369"/>
          </a:xfrm>
          <a:prstGeom prst="rect">
            <a:avLst/>
          </a:prstGeom>
        </p:spPr>
        <p:txBody>
          <a:bodyPr wrap="square" lIns="0" tIns="0" rIns="0" bIns="0" rtlCol="0" anchor="t">
            <a:spAutoFit/>
          </a:bodyPr>
          <a:lstStyle/>
          <a:p>
            <a:pPr algn="just">
              <a:lnSpc>
                <a:spcPts val="4200"/>
              </a:lnSpc>
            </a:pPr>
            <a:r>
              <a:rPr lang="de-DE" sz="3000" b="1" spc="30" dirty="0">
                <a:solidFill>
                  <a:srgbClr val="F1EFEB"/>
                </a:solidFill>
                <a:latin typeface="Open Sans Light"/>
              </a:rPr>
              <a:t>EINZELARBEIT:</a:t>
            </a:r>
          </a:p>
          <a:p>
            <a:pPr algn="just">
              <a:lnSpc>
                <a:spcPts val="4200"/>
              </a:lnSpc>
            </a:pPr>
            <a:endParaRPr lang="de-DE" sz="3000" spc="30" dirty="0">
              <a:solidFill>
                <a:srgbClr val="F1EFEB"/>
              </a:solidFill>
              <a:latin typeface="Open Sans Light"/>
            </a:endParaRPr>
          </a:p>
          <a:p>
            <a:pPr algn="just">
              <a:lnSpc>
                <a:spcPts val="4200"/>
              </a:lnSpc>
            </a:pPr>
            <a:r>
              <a:rPr lang="de-DE" sz="3000" spc="30" dirty="0">
                <a:solidFill>
                  <a:srgbClr val="F1EFEB"/>
                </a:solidFill>
                <a:latin typeface="Open Sans Light"/>
              </a:rPr>
              <a:t>1) Beantwortet die 6 Reflexionsfragen in eurem </a:t>
            </a:r>
            <a:r>
              <a:rPr lang="de-DE" sz="3000" spc="30" dirty="0">
                <a:solidFill>
                  <a:schemeClr val="bg1"/>
                </a:solidFill>
                <a:latin typeface="Open Sans Light"/>
              </a:rPr>
              <a:t>Workbook </a:t>
            </a:r>
            <a:r>
              <a:rPr lang="de-DE" sz="3000" spc="31" dirty="0">
                <a:solidFill>
                  <a:schemeClr val="bg1"/>
                </a:solidFill>
                <a:latin typeface="Open Sans Light"/>
              </a:rPr>
              <a:t>(S. 3) </a:t>
            </a:r>
            <a:r>
              <a:rPr lang="de-DE" sz="3000" spc="30" dirty="0">
                <a:solidFill>
                  <a:schemeClr val="bg1"/>
                </a:solidFill>
                <a:latin typeface="Open Sans Light"/>
              </a:rPr>
              <a:t>. </a:t>
            </a:r>
          </a:p>
          <a:p>
            <a:pPr algn="just">
              <a:lnSpc>
                <a:spcPts val="4200"/>
              </a:lnSpc>
            </a:pPr>
            <a:endParaRPr lang="de-DE" sz="3000" spc="30" dirty="0">
              <a:solidFill>
                <a:srgbClr val="F1EFEB"/>
              </a:solidFill>
              <a:latin typeface="Open Sans Light"/>
            </a:endParaRPr>
          </a:p>
          <a:p>
            <a:pPr algn="just">
              <a:lnSpc>
                <a:spcPts val="4200"/>
              </a:lnSpc>
            </a:pPr>
            <a:r>
              <a:rPr lang="de-DE" sz="3000" spc="30" dirty="0">
                <a:solidFill>
                  <a:srgbClr val="F1EFEB"/>
                </a:solidFill>
                <a:latin typeface="Open Sans Light"/>
              </a:rPr>
              <a:t>2) Versucht danach eure 4-5 größten Stärken aus den 24 Charaktereigenschaften der Positiven Psychologie zu identifizieren und umkreist diese im </a:t>
            </a:r>
            <a:r>
              <a:rPr lang="de-DE" sz="3000" spc="30" dirty="0">
                <a:solidFill>
                  <a:schemeClr val="bg1"/>
                </a:solidFill>
                <a:latin typeface="Open Sans Light"/>
              </a:rPr>
              <a:t>Workbook </a:t>
            </a:r>
            <a:r>
              <a:rPr lang="de-DE" sz="3000" spc="31" dirty="0">
                <a:solidFill>
                  <a:schemeClr val="bg1"/>
                </a:solidFill>
                <a:latin typeface="Open Sans Light"/>
              </a:rPr>
              <a:t>(S. 5) </a:t>
            </a:r>
            <a:r>
              <a:rPr lang="de-DE" sz="3000" spc="30" dirty="0">
                <a:solidFill>
                  <a:schemeClr val="bg1"/>
                </a:solidFill>
                <a:latin typeface="Open Sans Light"/>
              </a:rPr>
              <a:t>. </a:t>
            </a:r>
          </a:p>
          <a:p>
            <a:pPr algn="just">
              <a:lnSpc>
                <a:spcPts val="4200"/>
              </a:lnSpc>
            </a:pPr>
            <a:endParaRPr lang="de-DE" sz="3000" spc="30" dirty="0">
              <a:solidFill>
                <a:srgbClr val="F1EFEB"/>
              </a:solidFill>
              <a:latin typeface="Open Sans Light"/>
            </a:endParaRPr>
          </a:p>
          <a:p>
            <a:pPr algn="just">
              <a:lnSpc>
                <a:spcPts val="4200"/>
              </a:lnSpc>
            </a:pPr>
            <a:r>
              <a:rPr lang="de-DE" sz="3000" i="1" spc="30" dirty="0">
                <a:solidFill>
                  <a:srgbClr val="F1EFEB"/>
                </a:solidFill>
                <a:latin typeface="Open Sans Light"/>
              </a:rPr>
              <a:t>Hilfestellung: Überlegt welche der 24 Charakterstärken ihr in eurem Alltag häufig nutzt. </a:t>
            </a:r>
          </a:p>
          <a:p>
            <a:pPr marL="514350" indent="-514350" algn="just">
              <a:lnSpc>
                <a:spcPts val="4200"/>
              </a:lnSpc>
              <a:buAutoNum type="arabicParenR" startAt="3"/>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3559509"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Selbsterfahrung (15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3" name="Grafik 2" descr="Ein Bild, das Text, Screenshot, Schrift, Dokument enthält.&#10;&#10;Automatisch generierte Beschreibung">
            <a:extLst>
              <a:ext uri="{FF2B5EF4-FFF2-40B4-BE49-F238E27FC236}">
                <a16:creationId xmlns:a16="http://schemas.microsoft.com/office/drawing/2014/main" id="{123D2F12-3D92-6F5B-6630-66FC2EF99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00" y="5236750"/>
            <a:ext cx="3147795" cy="4482798"/>
          </a:xfrm>
          <a:prstGeom prst="rect">
            <a:avLst/>
          </a:prstGeom>
        </p:spPr>
      </p:pic>
      <p:pic>
        <p:nvPicPr>
          <p:cNvPr id="6" name="Grafik 5" descr="Ein Bild, das Text, Quittung, Screenshot, Schrift enthält.&#10;&#10;Automatisch generierte Beschreibung">
            <a:extLst>
              <a:ext uri="{FF2B5EF4-FFF2-40B4-BE49-F238E27FC236}">
                <a16:creationId xmlns:a16="http://schemas.microsoft.com/office/drawing/2014/main" id="{37680B3B-5572-F9A9-01E8-DC1B79132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3599" y="732162"/>
            <a:ext cx="3096995" cy="4397733"/>
          </a:xfrm>
          <a:prstGeom prst="rect">
            <a:avLst/>
          </a:prstGeom>
        </p:spPr>
      </p:pic>
    </p:spTree>
    <p:extLst>
      <p:ext uri="{BB962C8B-B14F-4D97-AF65-F5344CB8AC3E}">
        <p14:creationId xmlns:p14="http://schemas.microsoft.com/office/powerpoint/2010/main" val="339668372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18491" y="2632596"/>
            <a:ext cx="6600825" cy="5276850"/>
          </a:xfrm>
          <a:custGeom>
            <a:avLst/>
            <a:gdLst/>
            <a:ahLst/>
            <a:cxnLst/>
            <a:rect l="l" t="t" r="r" b="b"/>
            <a:pathLst>
              <a:path w="6600825" h="5276850">
                <a:moveTo>
                  <a:pt x="0" y="0"/>
                </a:moveTo>
                <a:lnTo>
                  <a:pt x="6600825" y="0"/>
                </a:lnTo>
                <a:lnTo>
                  <a:pt x="6600825" y="5276850"/>
                </a:lnTo>
                <a:lnTo>
                  <a:pt x="0" y="5276850"/>
                </a:lnTo>
                <a:lnTo>
                  <a:pt x="0" y="0"/>
                </a:lnTo>
                <a:close/>
              </a:path>
            </a:pathLst>
          </a:custGeom>
          <a:blipFill>
            <a:blip r:embed="rId4"/>
            <a:stretch>
              <a:fillRect/>
            </a:stretch>
          </a:blipFill>
        </p:spPr>
      </p:sp>
      <p:sp>
        <p:nvSpPr>
          <p:cNvPr id="5" name="Freeform 5"/>
          <p:cNvSpPr/>
          <p:nvPr/>
        </p:nvSpPr>
        <p:spPr>
          <a:xfrm>
            <a:off x="11489836" y="847725"/>
            <a:ext cx="5495925" cy="5257800"/>
          </a:xfrm>
          <a:custGeom>
            <a:avLst/>
            <a:gdLst/>
            <a:ahLst/>
            <a:cxnLst/>
            <a:rect l="l" t="t" r="r" b="b"/>
            <a:pathLst>
              <a:path w="5495925" h="5257800">
                <a:moveTo>
                  <a:pt x="0" y="0"/>
                </a:moveTo>
                <a:lnTo>
                  <a:pt x="5495925" y="0"/>
                </a:lnTo>
                <a:lnTo>
                  <a:pt x="5495925" y="5257800"/>
                </a:lnTo>
                <a:lnTo>
                  <a:pt x="0" y="5257800"/>
                </a:lnTo>
                <a:lnTo>
                  <a:pt x="0" y="0"/>
                </a:lnTo>
                <a:close/>
              </a:path>
            </a:pathLst>
          </a:custGeom>
          <a:blipFill>
            <a:blip r:embed="rId5"/>
            <a:stretch>
              <a:fillRect/>
            </a:stretch>
          </a:blipFill>
        </p:spPr>
      </p:sp>
      <p:sp>
        <p:nvSpPr>
          <p:cNvPr id="6" name="Freeform 6"/>
          <p:cNvSpPr/>
          <p:nvPr/>
        </p:nvSpPr>
        <p:spPr>
          <a:xfrm>
            <a:off x="13346306" y="6595548"/>
            <a:ext cx="3638550" cy="2038350"/>
          </a:xfrm>
          <a:custGeom>
            <a:avLst/>
            <a:gdLst/>
            <a:ahLst/>
            <a:cxnLst/>
            <a:rect l="l" t="t" r="r" b="b"/>
            <a:pathLst>
              <a:path w="3638550" h="2038350">
                <a:moveTo>
                  <a:pt x="0" y="0"/>
                </a:moveTo>
                <a:lnTo>
                  <a:pt x="3638550" y="0"/>
                </a:lnTo>
                <a:lnTo>
                  <a:pt x="3638550" y="2038350"/>
                </a:lnTo>
                <a:lnTo>
                  <a:pt x="0" y="2038350"/>
                </a:lnTo>
                <a:lnTo>
                  <a:pt x="0" y="0"/>
                </a:lnTo>
                <a:close/>
              </a:path>
            </a:pathLst>
          </a:custGeom>
          <a:blipFill>
            <a:blip r:embed="rId6"/>
            <a:stretch>
              <a:fillRect/>
            </a:stretch>
          </a:blipFill>
        </p:spPr>
      </p:sp>
      <p:sp>
        <p:nvSpPr>
          <p:cNvPr id="7" name="Freeform 7"/>
          <p:cNvSpPr/>
          <p:nvPr/>
        </p:nvSpPr>
        <p:spPr>
          <a:xfrm>
            <a:off x="9144000" y="6633362"/>
            <a:ext cx="3543300" cy="2000250"/>
          </a:xfrm>
          <a:custGeom>
            <a:avLst/>
            <a:gdLst/>
            <a:ahLst/>
            <a:cxnLst/>
            <a:rect l="l" t="t" r="r" b="b"/>
            <a:pathLst>
              <a:path w="3543300" h="2000250">
                <a:moveTo>
                  <a:pt x="0" y="0"/>
                </a:moveTo>
                <a:lnTo>
                  <a:pt x="3543300" y="0"/>
                </a:lnTo>
                <a:lnTo>
                  <a:pt x="3543300" y="2000250"/>
                </a:lnTo>
                <a:lnTo>
                  <a:pt x="0" y="2000250"/>
                </a:lnTo>
                <a:lnTo>
                  <a:pt x="0" y="0"/>
                </a:lnTo>
                <a:close/>
              </a:path>
            </a:pathLst>
          </a:custGeom>
          <a:blipFill>
            <a:blip r:embed="rId7"/>
            <a:stretch>
              <a:fillRect/>
            </a:stretch>
          </a:blipFill>
        </p:spPr>
      </p:sp>
      <p:sp>
        <p:nvSpPr>
          <p:cNvPr id="8" name="Freeform 8"/>
          <p:cNvSpPr/>
          <p:nvPr/>
        </p:nvSpPr>
        <p:spPr>
          <a:xfrm>
            <a:off x="930523" y="8601978"/>
            <a:ext cx="1098318" cy="1146172"/>
          </a:xfrm>
          <a:custGeom>
            <a:avLst/>
            <a:gdLst/>
            <a:ahLst/>
            <a:cxnLst/>
            <a:rect l="l" t="t" r="r" b="b"/>
            <a:pathLst>
              <a:path w="1098318" h="1146172">
                <a:moveTo>
                  <a:pt x="0" y="0"/>
                </a:moveTo>
                <a:lnTo>
                  <a:pt x="1098318" y="0"/>
                </a:lnTo>
                <a:lnTo>
                  <a:pt x="1098318" y="1146171"/>
                </a:lnTo>
                <a:lnTo>
                  <a:pt x="0" y="1146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2" name="TextBox 12"/>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err="1">
                <a:solidFill>
                  <a:srgbClr val="000000"/>
                </a:solidFill>
                <a:latin typeface="Open Sans Light"/>
              </a:rPr>
              <a:t>resilienz</a:t>
            </a:r>
            <a:r>
              <a:rPr lang="en-US" sz="2700" dirty="0">
                <a:solidFill>
                  <a:srgbClr val="000000"/>
                </a:solidFill>
                <a:latin typeface="Open Sans Light"/>
              </a:rPr>
              <a:t>-im-</a:t>
            </a:r>
            <a:r>
              <a:rPr lang="en-US" sz="2700" dirty="0" err="1">
                <a:solidFill>
                  <a:srgbClr val="000000"/>
                </a:solidFill>
                <a:latin typeface="Open Sans Light"/>
              </a:rPr>
              <a:t>studium</a:t>
            </a:r>
            <a:r>
              <a:rPr lang="en-US" sz="3000" dirty="0" err="1">
                <a:solidFill>
                  <a:srgbClr val="444A72"/>
                </a:solidFill>
                <a:latin typeface="Open Sans Italics"/>
              </a:rPr>
              <a:t>.</a:t>
            </a:r>
            <a:r>
              <a:rPr lang="en-US" sz="2700" dirty="0" err="1">
                <a:solidFill>
                  <a:srgbClr val="000000"/>
                </a:solidFill>
                <a:latin typeface="Open Sans Light"/>
              </a:rPr>
              <a:t>de</a:t>
            </a:r>
            <a:r>
              <a:rPr lang="en-US" sz="3000" dirty="0">
                <a:solidFill>
                  <a:srgbClr val="444A72"/>
                </a:solidFill>
                <a:latin typeface="Open Sans Italics"/>
              </a:rPr>
              <a:t> </a:t>
            </a:r>
          </a:p>
        </p:txBody>
      </p:sp>
      <p:sp>
        <p:nvSpPr>
          <p:cNvPr id="13" name="TextBox 13"/>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6" name="Foliennummernplatzhalter 15">
            <a:extLst>
              <a:ext uri="{FF2B5EF4-FFF2-40B4-BE49-F238E27FC236}">
                <a16:creationId xmlns:a16="http://schemas.microsoft.com/office/drawing/2014/main" id="{CE90F24C-F2B9-16B1-720D-3332CC1D6B18}"/>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18383"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Wie war die Selbsterfahrung für euch?</a:t>
            </a:r>
            <a:endParaRPr lang="de-DE" sz="3500" i="1" dirty="0"/>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Frage ins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49" y="3852867"/>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7278145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543300"/>
            <a:ext cx="16192500" cy="5350760"/>
          </a:xfrm>
          <a:prstGeom prst="rect">
            <a:avLst/>
          </a:prstGeom>
        </p:spPr>
        <p:txBody>
          <a:bodyPr wrap="square" lIns="0" tIns="0" rIns="0" bIns="0" rtlCol="0" anchor="t">
            <a:spAutoFit/>
          </a:bodyPr>
          <a:lstStyle/>
          <a:p>
            <a:pPr algn="just">
              <a:lnSpc>
                <a:spcPts val="4200"/>
              </a:lnSpc>
            </a:pPr>
            <a:endParaRPr lang="de-DE" sz="3200" b="1" spc="30" dirty="0">
              <a:solidFill>
                <a:srgbClr val="F1EFEB"/>
              </a:solidFill>
              <a:latin typeface="Open Sans Light"/>
            </a:endParaRPr>
          </a:p>
          <a:p>
            <a:pPr algn="just">
              <a:lnSpc>
                <a:spcPts val="4200"/>
              </a:lnSpc>
            </a:pPr>
            <a:endParaRPr lang="de-DE" sz="3200" spc="30" dirty="0">
              <a:solidFill>
                <a:srgbClr val="F1EFEB"/>
              </a:solidFill>
              <a:latin typeface="Open Sans Light"/>
            </a:endParaRPr>
          </a:p>
          <a:p>
            <a:pPr marL="514350" indent="-514350" algn="just">
              <a:lnSpc>
                <a:spcPts val="4200"/>
              </a:lnSpc>
              <a:buAutoNum type="arabicParenR"/>
            </a:pPr>
            <a:r>
              <a:rPr lang="de-DE" sz="3200" spc="30" dirty="0">
                <a:solidFill>
                  <a:srgbClr val="F1EFEB"/>
                </a:solidFill>
                <a:latin typeface="Open Sans Light"/>
              </a:rPr>
              <a:t>Welche Stärken sind mir sofort in den Sinn gekommen? Wo musste ich länger überlegen?</a:t>
            </a:r>
          </a:p>
          <a:p>
            <a:pPr marL="514350" indent="-514350" algn="just">
              <a:lnSpc>
                <a:spcPts val="4200"/>
              </a:lnSpc>
              <a:buAutoNum type="arabicParenR"/>
            </a:pPr>
            <a:endParaRPr lang="de-DE" sz="3200" spc="30" dirty="0">
              <a:solidFill>
                <a:srgbClr val="F1EFEB"/>
              </a:solidFill>
              <a:latin typeface="Open Sans Light"/>
            </a:endParaRPr>
          </a:p>
          <a:p>
            <a:pPr marL="514350" indent="-514350" algn="just">
              <a:lnSpc>
                <a:spcPts val="4200"/>
              </a:lnSpc>
              <a:buAutoNum type="arabicParenR"/>
            </a:pPr>
            <a:r>
              <a:rPr lang="de-DE" sz="3200" spc="30" dirty="0">
                <a:solidFill>
                  <a:srgbClr val="F1EFEB"/>
                </a:solidFill>
                <a:latin typeface="Open Sans Light"/>
              </a:rPr>
              <a:t>Was war für mich überraschend während des Selbsterfahrungsaustauschs? </a:t>
            </a:r>
          </a:p>
          <a:p>
            <a:pPr algn="just">
              <a:lnSpc>
                <a:spcPts val="4200"/>
              </a:lnSpc>
            </a:pPr>
            <a:endParaRPr lang="de-DE" sz="3200" spc="30" dirty="0">
              <a:solidFill>
                <a:srgbClr val="F1EFEB"/>
              </a:solidFill>
              <a:latin typeface="Open Sans Light"/>
            </a:endParaRPr>
          </a:p>
          <a:p>
            <a:pPr algn="just">
              <a:lnSpc>
                <a:spcPts val="4200"/>
              </a:lnSpc>
            </a:pPr>
            <a:r>
              <a:rPr lang="de-DE" sz="3200" spc="30" dirty="0">
                <a:solidFill>
                  <a:srgbClr val="F1EFEB"/>
                </a:solidFill>
                <a:latin typeface="Open Sans Light"/>
              </a:rPr>
              <a:t>3) Mit welcher Stärke möchte ich mich noch mehr beschäftigen?</a:t>
            </a:r>
          </a:p>
          <a:p>
            <a:pPr algn="just">
              <a:lnSpc>
                <a:spcPts val="4200"/>
              </a:lnSpc>
            </a:pPr>
            <a:endParaRPr lang="de-DE" sz="3000" spc="30" dirty="0">
              <a:solidFill>
                <a:srgbClr val="F1EFEB"/>
              </a:solidFill>
              <a:latin typeface="Open Sans Light"/>
            </a:endParaRPr>
          </a:p>
          <a:p>
            <a:pPr algn="just">
              <a:lnSpc>
                <a:spcPts val="4200"/>
              </a:lnSpc>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Reflexion im Plenum</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306449240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2" name="TextBox 4">
            <a:extLst>
              <a:ext uri="{FF2B5EF4-FFF2-40B4-BE49-F238E27FC236}">
                <a16:creationId xmlns:a16="http://schemas.microsoft.com/office/drawing/2014/main" id="{DCFAA007-44FA-0B20-D56E-BCBDEE4A5BE0}"/>
              </a:ext>
            </a:extLst>
          </p:cNvPr>
          <p:cNvSpPr txBox="1"/>
          <p:nvPr/>
        </p:nvSpPr>
        <p:spPr>
          <a:xfrm>
            <a:off x="4468119" y="4762500"/>
            <a:ext cx="9351761" cy="1231106"/>
          </a:xfrm>
          <a:prstGeom prst="rect">
            <a:avLst/>
          </a:prstGeom>
        </p:spPr>
        <p:txBody>
          <a:bodyPr wrap="square" lIns="0" tIns="0" rIns="0" bIns="0" rtlCol="0" anchor="t">
            <a:spAutoFit/>
          </a:bodyPr>
          <a:lstStyle/>
          <a:p>
            <a:pPr algn="ctr"/>
            <a:r>
              <a:rPr lang="en-US" sz="8000" dirty="0">
                <a:solidFill>
                  <a:schemeClr val="bg1"/>
                </a:solidFill>
                <a:latin typeface="Open Sans Bold"/>
              </a:rPr>
              <a:t>Energizer</a:t>
            </a:r>
            <a:endParaRPr lang="en-US" sz="8000" spc="479" dirty="0">
              <a:solidFill>
                <a:schemeClr val="bg1"/>
              </a:solidFill>
              <a:latin typeface="Open Sans"/>
              <a:ea typeface="Open Sans"/>
              <a:cs typeface="Open Sans"/>
            </a:endParaRPr>
          </a:p>
        </p:txBody>
      </p:sp>
    </p:spTree>
    <p:extLst>
      <p:ext uri="{BB962C8B-B14F-4D97-AF65-F5344CB8AC3E}">
        <p14:creationId xmlns:p14="http://schemas.microsoft.com/office/powerpoint/2010/main" val="225111545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4" name="TextBox 4"/>
          <p:cNvSpPr txBox="1"/>
          <p:nvPr/>
        </p:nvSpPr>
        <p:spPr>
          <a:xfrm>
            <a:off x="8314313" y="5033467"/>
            <a:ext cx="9351761" cy="2500685"/>
          </a:xfrm>
          <a:prstGeom prst="rect">
            <a:avLst/>
          </a:prstGeom>
        </p:spPr>
        <p:txBody>
          <a:bodyPr wrap="square" lIns="0" tIns="0" rIns="0" bIns="0" rtlCol="0" anchor="t">
            <a:spAutoFit/>
          </a:bodyPr>
          <a:lstStyle/>
          <a:p>
            <a:pPr algn="ctr"/>
            <a:r>
              <a:rPr lang="en-US" sz="6950" dirty="0">
                <a:solidFill>
                  <a:srgbClr val="444A72"/>
                </a:solidFill>
                <a:latin typeface="Open Sans Bold"/>
              </a:rPr>
              <a:t>SCHWÄCHEN TRANSFORMIEREN</a:t>
            </a:r>
            <a:endParaRPr lang="en-US" sz="6950" dirty="0">
              <a:solidFill>
                <a:srgbClr val="444A72"/>
              </a:solidFill>
              <a:latin typeface="Open Sans Bold"/>
              <a:ea typeface="Open Sans Bold"/>
              <a:cs typeface="Open Sans Bold"/>
            </a:endParaRPr>
          </a:p>
          <a:p>
            <a:pPr algn="ctr"/>
            <a:r>
              <a:rPr lang="en-US" sz="2350" spc="479" dirty="0">
                <a:latin typeface="Open Sans"/>
                <a:ea typeface="Open Sans"/>
                <a:cs typeface="Open Sans"/>
              </a:rPr>
              <a:t>PART 4</a:t>
            </a:r>
          </a:p>
        </p:txBody>
      </p:sp>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33</a:t>
            </a:fld>
            <a:endParaRPr lang="en-US" dirty="0"/>
          </a:p>
        </p:txBody>
      </p:sp>
      <p:grpSp>
        <p:nvGrpSpPr>
          <p:cNvPr id="5" name="Group 2">
            <a:extLst>
              <a:ext uri="{FF2B5EF4-FFF2-40B4-BE49-F238E27FC236}">
                <a16:creationId xmlns:a16="http://schemas.microsoft.com/office/drawing/2014/main" id="{DDEA77E2-6A47-A348-2B0E-93CE967018F6}"/>
              </a:ext>
            </a:extLst>
          </p:cNvPr>
          <p:cNvGrpSpPr>
            <a:grpSpLocks noChangeAspect="1"/>
          </p:cNvGrpSpPr>
          <p:nvPr/>
        </p:nvGrpSpPr>
        <p:grpSpPr>
          <a:xfrm>
            <a:off x="1028700" y="1877712"/>
            <a:ext cx="6525520" cy="7074502"/>
            <a:chOff x="0" y="0"/>
            <a:chExt cx="5857240" cy="6350000"/>
          </a:xfrm>
        </p:grpSpPr>
        <p:sp>
          <p:nvSpPr>
            <p:cNvPr id="6" name="Freeform 3">
              <a:extLst>
                <a:ext uri="{FF2B5EF4-FFF2-40B4-BE49-F238E27FC236}">
                  <a16:creationId xmlns:a16="http://schemas.microsoft.com/office/drawing/2014/main" id="{000AE8D0-89B2-DFEE-8883-B50DE322451F}"/>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2"/>
              <a:stretch>
                <a:fillRect l="-30955" r="-30955"/>
              </a:stretch>
            </a:blipFill>
          </p:spPr>
        </p:sp>
      </p:grpSp>
    </p:spTree>
    <p:extLst>
      <p:ext uri="{BB962C8B-B14F-4D97-AF65-F5344CB8AC3E}">
        <p14:creationId xmlns:p14="http://schemas.microsoft.com/office/powerpoint/2010/main" val="1728236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nSpc>
                <a:spcPts val="12780"/>
              </a:lnSpc>
            </a:pPr>
            <a:r>
              <a:rPr lang="de-DE" sz="7000" dirty="0">
                <a:solidFill>
                  <a:srgbClr val="444A72"/>
                </a:solidFill>
                <a:latin typeface="Open Sans Bold"/>
              </a:rPr>
              <a:t>Werte- /Kernquadrat</a:t>
            </a:r>
            <a:endParaRPr lang="de-DE" dirty="0"/>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SCHWÄCHEN TRANSFORMIEREN</a:t>
            </a:r>
            <a:endParaRPr lang="de-DE" dirty="0"/>
          </a:p>
        </p:txBody>
      </p:sp>
      <p:sp>
        <p:nvSpPr>
          <p:cNvPr id="7" name="Foliennummernplatzhalter 6">
            <a:extLst>
              <a:ext uri="{FF2B5EF4-FFF2-40B4-BE49-F238E27FC236}">
                <a16:creationId xmlns:a16="http://schemas.microsoft.com/office/drawing/2014/main" id="{39CC69D2-3DC2-2819-96A6-572DDCEEF75D}"/>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2" name="Textfeld 1">
            <a:extLst>
              <a:ext uri="{FF2B5EF4-FFF2-40B4-BE49-F238E27FC236}">
                <a16:creationId xmlns:a16="http://schemas.microsoft.com/office/drawing/2014/main" id="{1A226D7A-A913-5A0D-156B-34DF7A706760}"/>
              </a:ext>
            </a:extLst>
          </p:cNvPr>
          <p:cNvSpPr txBox="1"/>
          <p:nvPr/>
        </p:nvSpPr>
        <p:spPr>
          <a:xfrm>
            <a:off x="914400" y="2568742"/>
            <a:ext cx="92402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i="1" dirty="0">
                <a:latin typeface="Arial"/>
              </a:rPr>
              <a:t>Stärken und Schwächen bewegen sich alle auf einem Kontinuum </a:t>
            </a:r>
            <a:endParaRPr lang="de-DE" sz="2000" i="1" dirty="0">
              <a:latin typeface="Arial"/>
              <a:cs typeface="Arial"/>
            </a:endParaRPr>
          </a:p>
        </p:txBody>
      </p:sp>
      <p:sp>
        <p:nvSpPr>
          <p:cNvPr id="9" name="Rechteck 8">
            <a:extLst>
              <a:ext uri="{FF2B5EF4-FFF2-40B4-BE49-F238E27FC236}">
                <a16:creationId xmlns:a16="http://schemas.microsoft.com/office/drawing/2014/main" id="{901A9AD8-BED3-9C9F-AC39-94DD27FBECB7}"/>
              </a:ext>
            </a:extLst>
          </p:cNvPr>
          <p:cNvSpPr/>
          <p:nvPr/>
        </p:nvSpPr>
        <p:spPr>
          <a:xfrm>
            <a:off x="1146669" y="5474368"/>
            <a:ext cx="3068052" cy="1184817"/>
          </a:xfrm>
          <a:prstGeom prst="rect">
            <a:avLst/>
          </a:prstGeom>
          <a:solidFill>
            <a:srgbClr val="D4E5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b="1" dirty="0">
                <a:solidFill>
                  <a:srgbClr val="000000"/>
                </a:solidFill>
                <a:latin typeface="Open Sans Light"/>
                <a:ea typeface="Open Sans Light"/>
                <a:cs typeface="Calibri"/>
              </a:rPr>
              <a:t>Kernqualität</a:t>
            </a:r>
          </a:p>
          <a:p>
            <a:pPr algn="ctr"/>
            <a:r>
              <a:rPr lang="de-DE" sz="2000" dirty="0">
                <a:solidFill>
                  <a:srgbClr val="000000"/>
                </a:solidFill>
                <a:latin typeface="Open Sans Light"/>
                <a:ea typeface="Open Sans Light"/>
                <a:cs typeface="Calibri"/>
              </a:rPr>
              <a:t>Unabhängigkeit</a:t>
            </a:r>
          </a:p>
        </p:txBody>
      </p:sp>
      <p:sp>
        <p:nvSpPr>
          <p:cNvPr id="10" name="Rechteck 9">
            <a:extLst>
              <a:ext uri="{FF2B5EF4-FFF2-40B4-BE49-F238E27FC236}">
                <a16:creationId xmlns:a16="http://schemas.microsoft.com/office/drawing/2014/main" id="{74656C66-30F0-A473-F0AC-095119D8C362}"/>
              </a:ext>
            </a:extLst>
          </p:cNvPr>
          <p:cNvSpPr/>
          <p:nvPr/>
        </p:nvSpPr>
        <p:spPr>
          <a:xfrm>
            <a:off x="6590957" y="5474368"/>
            <a:ext cx="3068052" cy="1184817"/>
          </a:xfrm>
          <a:prstGeom prst="rect">
            <a:avLst/>
          </a:prstGeom>
          <a:solidFill>
            <a:srgbClr val="E4DED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b="1" dirty="0">
                <a:solidFill>
                  <a:srgbClr val="000000"/>
                </a:solidFill>
                <a:latin typeface="Open Sans Light"/>
                <a:ea typeface="Open Sans Light"/>
                <a:cs typeface="Calibri"/>
              </a:rPr>
              <a:t>Falle</a:t>
            </a:r>
            <a:endParaRPr lang="de-DE" sz="2000" b="1" dirty="0">
              <a:solidFill>
                <a:srgbClr val="000000"/>
              </a:solidFill>
              <a:latin typeface="Open Sans Light"/>
              <a:ea typeface="Open Sans Light"/>
              <a:cs typeface="Open Sans Light"/>
            </a:endParaRPr>
          </a:p>
          <a:p>
            <a:pPr algn="ctr"/>
            <a:r>
              <a:rPr lang="de-DE" sz="2000" dirty="0">
                <a:solidFill>
                  <a:srgbClr val="000000"/>
                </a:solidFill>
                <a:latin typeface="Open Sans Light"/>
                <a:ea typeface="Open Sans Light"/>
                <a:cs typeface="Calibri"/>
              </a:rPr>
              <a:t>Distanziertheit</a:t>
            </a:r>
          </a:p>
        </p:txBody>
      </p:sp>
      <p:sp>
        <p:nvSpPr>
          <p:cNvPr id="11" name="Rechteck 10">
            <a:extLst>
              <a:ext uri="{FF2B5EF4-FFF2-40B4-BE49-F238E27FC236}">
                <a16:creationId xmlns:a16="http://schemas.microsoft.com/office/drawing/2014/main" id="{C45EAFED-34C1-872A-651A-A9892DAB9EA6}"/>
              </a:ext>
            </a:extLst>
          </p:cNvPr>
          <p:cNvSpPr/>
          <p:nvPr/>
        </p:nvSpPr>
        <p:spPr>
          <a:xfrm>
            <a:off x="1146669" y="8147358"/>
            <a:ext cx="3068052" cy="1184817"/>
          </a:xfrm>
          <a:prstGeom prst="rect">
            <a:avLst/>
          </a:prstGeom>
          <a:solidFill>
            <a:srgbClr val="E4DED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b="1" dirty="0">
                <a:solidFill>
                  <a:srgbClr val="000000"/>
                </a:solidFill>
                <a:latin typeface="Open Sans Light"/>
                <a:ea typeface="Open Sans Light"/>
                <a:cs typeface="Calibri"/>
              </a:rPr>
              <a:t>Allergie</a:t>
            </a:r>
            <a:endParaRPr lang="de-DE" sz="2000" dirty="0">
              <a:solidFill>
                <a:srgbClr val="000000"/>
              </a:solidFill>
              <a:latin typeface="Open Sans Light"/>
              <a:ea typeface="Open Sans Light"/>
              <a:cs typeface="Open Sans Light"/>
            </a:endParaRPr>
          </a:p>
          <a:p>
            <a:pPr algn="ctr"/>
            <a:r>
              <a:rPr lang="de-DE" sz="2000" dirty="0">
                <a:solidFill>
                  <a:srgbClr val="000000"/>
                </a:solidFill>
                <a:latin typeface="Open Sans Light"/>
                <a:ea typeface="Open Sans Light"/>
                <a:cs typeface="Calibri"/>
              </a:rPr>
              <a:t>Abhängigkeit</a:t>
            </a:r>
          </a:p>
        </p:txBody>
      </p:sp>
      <p:sp>
        <p:nvSpPr>
          <p:cNvPr id="12" name="Rechteck 11">
            <a:extLst>
              <a:ext uri="{FF2B5EF4-FFF2-40B4-BE49-F238E27FC236}">
                <a16:creationId xmlns:a16="http://schemas.microsoft.com/office/drawing/2014/main" id="{EE9BFC3A-3FBC-46A3-6B8E-B5C285B8FCB8}"/>
              </a:ext>
            </a:extLst>
          </p:cNvPr>
          <p:cNvSpPr/>
          <p:nvPr/>
        </p:nvSpPr>
        <p:spPr>
          <a:xfrm>
            <a:off x="6590957" y="8147358"/>
            <a:ext cx="3068052" cy="1184817"/>
          </a:xfrm>
          <a:prstGeom prst="rect">
            <a:avLst/>
          </a:prstGeom>
          <a:solidFill>
            <a:srgbClr val="D4E5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b="1" dirty="0">
                <a:solidFill>
                  <a:srgbClr val="000000"/>
                </a:solidFill>
                <a:latin typeface="Open Sans Light"/>
                <a:ea typeface="Open Sans Light"/>
                <a:cs typeface="Calibri"/>
              </a:rPr>
              <a:t>Herausforderung</a:t>
            </a:r>
          </a:p>
          <a:p>
            <a:pPr algn="ctr"/>
            <a:r>
              <a:rPr lang="de-DE" sz="2000" dirty="0">
                <a:solidFill>
                  <a:srgbClr val="000000"/>
                </a:solidFill>
                <a:latin typeface="Open Sans Light"/>
                <a:ea typeface="Open Sans Light"/>
                <a:cs typeface="Calibri"/>
              </a:rPr>
              <a:t>Verbundenheit / Nähe</a:t>
            </a:r>
          </a:p>
        </p:txBody>
      </p:sp>
      <p:cxnSp>
        <p:nvCxnSpPr>
          <p:cNvPr id="13" name="Gerade Verbindung mit Pfeil 12">
            <a:extLst>
              <a:ext uri="{FF2B5EF4-FFF2-40B4-BE49-F238E27FC236}">
                <a16:creationId xmlns:a16="http://schemas.microsoft.com/office/drawing/2014/main" id="{ACF14422-45D3-198B-CD7C-816ABD9BA9D8}"/>
              </a:ext>
            </a:extLst>
          </p:cNvPr>
          <p:cNvCxnSpPr/>
          <p:nvPr/>
        </p:nvCxnSpPr>
        <p:spPr>
          <a:xfrm flipV="1">
            <a:off x="4303711" y="6048214"/>
            <a:ext cx="2210728" cy="5576"/>
          </a:xfrm>
          <a:prstGeom prst="straightConnector1">
            <a:avLst/>
          </a:prstGeom>
          <a:ln>
            <a:solidFill>
              <a:srgbClr val="444A7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A0870DD7-6188-3773-AC37-DBEF4B3355A4}"/>
              </a:ext>
            </a:extLst>
          </p:cNvPr>
          <p:cNvCxnSpPr>
            <a:cxnSpLocks/>
          </p:cNvCxnSpPr>
          <p:nvPr/>
        </p:nvCxnSpPr>
        <p:spPr>
          <a:xfrm flipH="1">
            <a:off x="2622592" y="6949449"/>
            <a:ext cx="5576" cy="928338"/>
          </a:xfrm>
          <a:prstGeom prst="straightConnector1">
            <a:avLst/>
          </a:prstGeom>
          <a:ln>
            <a:solidFill>
              <a:srgbClr val="444A7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4DD1B20E-0D6E-CE11-11E5-62EF9FBE4243}"/>
              </a:ext>
            </a:extLst>
          </p:cNvPr>
          <p:cNvCxnSpPr>
            <a:cxnSpLocks/>
          </p:cNvCxnSpPr>
          <p:nvPr/>
        </p:nvCxnSpPr>
        <p:spPr>
          <a:xfrm flipH="1">
            <a:off x="8187197" y="6949469"/>
            <a:ext cx="5576" cy="928338"/>
          </a:xfrm>
          <a:prstGeom prst="straightConnector1">
            <a:avLst/>
          </a:prstGeom>
          <a:ln>
            <a:solidFill>
              <a:srgbClr val="444A7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B25D7A42-28CC-73B8-E9A8-F46F7B0AFA87}"/>
              </a:ext>
            </a:extLst>
          </p:cNvPr>
          <p:cNvCxnSpPr>
            <a:cxnSpLocks/>
          </p:cNvCxnSpPr>
          <p:nvPr/>
        </p:nvCxnSpPr>
        <p:spPr>
          <a:xfrm flipH="1" flipV="1">
            <a:off x="4233649" y="8659947"/>
            <a:ext cx="2210728" cy="5576"/>
          </a:xfrm>
          <a:prstGeom prst="straightConnector1">
            <a:avLst/>
          </a:prstGeom>
          <a:ln>
            <a:solidFill>
              <a:srgbClr val="444A7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6326C064-590A-D787-A4CF-1488EC7624B6}"/>
              </a:ext>
            </a:extLst>
          </p:cNvPr>
          <p:cNvCxnSpPr/>
          <p:nvPr/>
        </p:nvCxnSpPr>
        <p:spPr>
          <a:xfrm>
            <a:off x="4442040" y="6816867"/>
            <a:ext cx="1937085" cy="1320465"/>
          </a:xfrm>
          <a:prstGeom prst="straightConnector1">
            <a:avLst/>
          </a:prstGeom>
          <a:ln>
            <a:solidFill>
              <a:srgbClr val="444A7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10850FEF-C5AA-3E51-66D5-7BA3C246CFDD}"/>
              </a:ext>
            </a:extLst>
          </p:cNvPr>
          <p:cNvCxnSpPr>
            <a:cxnSpLocks/>
          </p:cNvCxnSpPr>
          <p:nvPr/>
        </p:nvCxnSpPr>
        <p:spPr>
          <a:xfrm flipH="1">
            <a:off x="4469111" y="6816867"/>
            <a:ext cx="1882942" cy="1275347"/>
          </a:xfrm>
          <a:prstGeom prst="straightConnector1">
            <a:avLst/>
          </a:prstGeom>
          <a:ln>
            <a:solidFill>
              <a:srgbClr val="444A7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DA63997F-CE5E-014A-0E7A-BBE414E94839}"/>
              </a:ext>
            </a:extLst>
          </p:cNvPr>
          <p:cNvSpPr txBox="1"/>
          <p:nvPr/>
        </p:nvSpPr>
        <p:spPr>
          <a:xfrm>
            <a:off x="1049757" y="7083591"/>
            <a:ext cx="15099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i="1" dirty="0">
                <a:latin typeface="Arial"/>
              </a:rPr>
              <a:t>Negatives</a:t>
            </a:r>
            <a:endParaRPr lang="de-DE" dirty="0">
              <a:latin typeface="Calibri"/>
              <a:cs typeface="Calibri"/>
            </a:endParaRPr>
          </a:p>
          <a:p>
            <a:r>
              <a:rPr lang="de-DE" i="1" dirty="0">
                <a:latin typeface="Arial"/>
              </a:rPr>
              <a:t>Gegenüber</a:t>
            </a:r>
            <a:endParaRPr lang="de-DE" dirty="0">
              <a:cs typeface="Calibri"/>
            </a:endParaRPr>
          </a:p>
        </p:txBody>
      </p:sp>
      <p:sp>
        <p:nvSpPr>
          <p:cNvPr id="24" name="Textfeld 23">
            <a:extLst>
              <a:ext uri="{FF2B5EF4-FFF2-40B4-BE49-F238E27FC236}">
                <a16:creationId xmlns:a16="http://schemas.microsoft.com/office/drawing/2014/main" id="{F9871139-EC7E-A176-1C2C-6C608389EF5B}"/>
              </a:ext>
            </a:extLst>
          </p:cNvPr>
          <p:cNvSpPr txBox="1"/>
          <p:nvPr/>
        </p:nvSpPr>
        <p:spPr>
          <a:xfrm>
            <a:off x="8043111" y="7083591"/>
            <a:ext cx="1570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de-DE" i="1" dirty="0">
                <a:latin typeface="Arial"/>
                <a:cs typeface="Arial"/>
              </a:rPr>
              <a:t>Positives Gegenüber</a:t>
            </a:r>
          </a:p>
        </p:txBody>
      </p:sp>
      <p:sp>
        <p:nvSpPr>
          <p:cNvPr id="25" name="Textfeld 24">
            <a:extLst>
              <a:ext uri="{FF2B5EF4-FFF2-40B4-BE49-F238E27FC236}">
                <a16:creationId xmlns:a16="http://schemas.microsoft.com/office/drawing/2014/main" id="{6072364D-21FF-1188-0411-6846A6E9A771}"/>
              </a:ext>
            </a:extLst>
          </p:cNvPr>
          <p:cNvSpPr txBox="1"/>
          <p:nvPr/>
        </p:nvSpPr>
        <p:spPr>
          <a:xfrm>
            <a:off x="4629151" y="8692815"/>
            <a:ext cx="1570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i="1" dirty="0">
                <a:latin typeface="Arial"/>
                <a:cs typeface="Arial"/>
              </a:rPr>
              <a:t>Zuviel des Guten</a:t>
            </a:r>
            <a:endParaRPr lang="de-DE" dirty="0"/>
          </a:p>
        </p:txBody>
      </p:sp>
      <p:sp>
        <p:nvSpPr>
          <p:cNvPr id="26" name="Textfeld 25">
            <a:extLst>
              <a:ext uri="{FF2B5EF4-FFF2-40B4-BE49-F238E27FC236}">
                <a16:creationId xmlns:a16="http://schemas.microsoft.com/office/drawing/2014/main" id="{82A69322-D435-1F07-0790-63E334F0041D}"/>
              </a:ext>
            </a:extLst>
          </p:cNvPr>
          <p:cNvSpPr txBox="1"/>
          <p:nvPr/>
        </p:nvSpPr>
        <p:spPr>
          <a:xfrm>
            <a:off x="4629151" y="5414208"/>
            <a:ext cx="1570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i="1" dirty="0">
                <a:latin typeface="Arial"/>
                <a:cs typeface="Arial"/>
              </a:rPr>
              <a:t>Zuviel des Guten</a:t>
            </a:r>
            <a:endParaRPr lang="de-DE" dirty="0"/>
          </a:p>
        </p:txBody>
      </p:sp>
      <p:sp>
        <p:nvSpPr>
          <p:cNvPr id="30" name="Additionszeichen 29">
            <a:extLst>
              <a:ext uri="{FF2B5EF4-FFF2-40B4-BE49-F238E27FC236}">
                <a16:creationId xmlns:a16="http://schemas.microsoft.com/office/drawing/2014/main" id="{FA0E0A63-BF92-717F-1276-1ECCE50CB8DD}"/>
              </a:ext>
            </a:extLst>
          </p:cNvPr>
          <p:cNvSpPr/>
          <p:nvPr/>
        </p:nvSpPr>
        <p:spPr>
          <a:xfrm>
            <a:off x="4286250" y="5474368"/>
            <a:ext cx="360949" cy="330869"/>
          </a:xfrm>
          <a:prstGeom prst="mathPlus">
            <a:avLst/>
          </a:prstGeom>
          <a:solidFill>
            <a:srgbClr val="444A72"/>
          </a:solid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Minuszeichen 30">
            <a:extLst>
              <a:ext uri="{FF2B5EF4-FFF2-40B4-BE49-F238E27FC236}">
                <a16:creationId xmlns:a16="http://schemas.microsoft.com/office/drawing/2014/main" id="{6430A967-103F-82BB-FDDB-7E7DED47AE79}"/>
              </a:ext>
            </a:extLst>
          </p:cNvPr>
          <p:cNvSpPr/>
          <p:nvPr/>
        </p:nvSpPr>
        <p:spPr>
          <a:xfrm>
            <a:off x="6151145" y="5474368"/>
            <a:ext cx="330871" cy="330870"/>
          </a:xfrm>
          <a:prstGeom prst="mathMinus">
            <a:avLst/>
          </a:prstGeom>
          <a:solidFill>
            <a:srgbClr val="444A72"/>
          </a:solid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Additionszeichen 3">
            <a:extLst>
              <a:ext uri="{FF2B5EF4-FFF2-40B4-BE49-F238E27FC236}">
                <a16:creationId xmlns:a16="http://schemas.microsoft.com/office/drawing/2014/main" id="{4B5CE081-6F5E-832C-2AF1-35D281B82F84}"/>
              </a:ext>
            </a:extLst>
          </p:cNvPr>
          <p:cNvSpPr/>
          <p:nvPr/>
        </p:nvSpPr>
        <p:spPr>
          <a:xfrm>
            <a:off x="6151145" y="8828172"/>
            <a:ext cx="360949" cy="330869"/>
          </a:xfrm>
          <a:prstGeom prst="mathPlus">
            <a:avLst/>
          </a:prstGeom>
          <a:solidFill>
            <a:srgbClr val="444A72"/>
          </a:solid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Minuszeichen 4">
            <a:extLst>
              <a:ext uri="{FF2B5EF4-FFF2-40B4-BE49-F238E27FC236}">
                <a16:creationId xmlns:a16="http://schemas.microsoft.com/office/drawing/2014/main" id="{ED32B1A5-B0DC-7E8B-2E04-D05FD1EA9E46}"/>
              </a:ext>
            </a:extLst>
          </p:cNvPr>
          <p:cNvSpPr/>
          <p:nvPr/>
        </p:nvSpPr>
        <p:spPr>
          <a:xfrm>
            <a:off x="4301290" y="8828170"/>
            <a:ext cx="330871" cy="330870"/>
          </a:xfrm>
          <a:prstGeom prst="mathMinus">
            <a:avLst/>
          </a:prstGeom>
          <a:solidFill>
            <a:srgbClr val="444A72"/>
          </a:solid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6CC7BB9-7E39-A808-0857-E5A440F4B49D}"/>
              </a:ext>
            </a:extLst>
          </p:cNvPr>
          <p:cNvSpPr txBox="1"/>
          <p:nvPr/>
        </p:nvSpPr>
        <p:spPr>
          <a:xfrm>
            <a:off x="4644190" y="7158787"/>
            <a:ext cx="1570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i="1" dirty="0">
                <a:latin typeface="Arial"/>
                <a:cs typeface="Arial"/>
              </a:rPr>
              <a:t>Ergänzende Gegensätze</a:t>
            </a:r>
          </a:p>
        </p:txBody>
      </p:sp>
      <p:sp>
        <p:nvSpPr>
          <p:cNvPr id="18" name="Textfeld 17">
            <a:extLst>
              <a:ext uri="{FF2B5EF4-FFF2-40B4-BE49-F238E27FC236}">
                <a16:creationId xmlns:a16="http://schemas.microsoft.com/office/drawing/2014/main" id="{04CA0114-6FAD-FCA7-9CF8-995656868556}"/>
              </a:ext>
            </a:extLst>
          </p:cNvPr>
          <p:cNvSpPr txBox="1"/>
          <p:nvPr/>
        </p:nvSpPr>
        <p:spPr>
          <a:xfrm>
            <a:off x="6388769" y="9474866"/>
            <a:ext cx="33598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i="1" dirty="0">
                <a:latin typeface="Arial"/>
                <a:cs typeface="Arial"/>
              </a:rPr>
              <a:t>Nach Daniel </a:t>
            </a:r>
            <a:r>
              <a:rPr lang="de-DE" sz="1400" i="1" dirty="0" err="1">
                <a:latin typeface="Arial"/>
                <a:cs typeface="Arial"/>
              </a:rPr>
              <a:t>Ofman</a:t>
            </a:r>
            <a:r>
              <a:rPr lang="de-DE" sz="1400" i="1" dirty="0">
                <a:latin typeface="Arial"/>
                <a:cs typeface="Arial"/>
              </a:rPr>
              <a:t> &amp; Schulz von Thun</a:t>
            </a:r>
            <a:endParaRPr lang="de-DE" sz="1400" dirty="0" err="1"/>
          </a:p>
        </p:txBody>
      </p:sp>
      <p:sp>
        <p:nvSpPr>
          <p:cNvPr id="20" name="Rechteck 19">
            <a:extLst>
              <a:ext uri="{FF2B5EF4-FFF2-40B4-BE49-F238E27FC236}">
                <a16:creationId xmlns:a16="http://schemas.microsoft.com/office/drawing/2014/main" id="{D5661412-3BDB-F066-9E4A-B5EAC709F268}"/>
              </a:ext>
            </a:extLst>
          </p:cNvPr>
          <p:cNvSpPr/>
          <p:nvPr/>
        </p:nvSpPr>
        <p:spPr>
          <a:xfrm>
            <a:off x="921074" y="3007894"/>
            <a:ext cx="9234235" cy="1696159"/>
          </a:xfrm>
          <a:prstGeom prst="rect">
            <a:avLst/>
          </a:prstGeom>
          <a:solidFill>
            <a:srgbClr val="E4DED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de-DE" sz="2000" b="1" dirty="0">
                <a:solidFill>
                  <a:srgbClr val="000000"/>
                </a:solidFill>
                <a:latin typeface="Open Sans Light"/>
                <a:ea typeface="Open Sans Light"/>
                <a:cs typeface="Calibri"/>
              </a:rPr>
              <a:t>Das Werte- / Kernquadrat kann uns dabei helfen....</a:t>
            </a:r>
            <a:endParaRPr lang="de-DE" sz="2000" b="1" dirty="0">
              <a:solidFill>
                <a:srgbClr val="000000"/>
              </a:solidFill>
              <a:latin typeface="Open Sans Light"/>
              <a:ea typeface="Open Sans Light"/>
              <a:cs typeface="Open Sans Light"/>
            </a:endParaRPr>
          </a:p>
          <a:p>
            <a:pPr marL="342900" indent="-342900">
              <a:buFont typeface="Arial"/>
              <a:buChar char="•"/>
            </a:pPr>
            <a:r>
              <a:rPr lang="de-DE" sz="2000" dirty="0">
                <a:solidFill>
                  <a:srgbClr val="000000"/>
                </a:solidFill>
                <a:latin typeface="Open Sans Light"/>
                <a:ea typeface="Open Sans Light"/>
                <a:cs typeface="Calibri"/>
              </a:rPr>
              <a:t>Unsere Werte, was wir als Stärken ansehen in </a:t>
            </a:r>
            <a:r>
              <a:rPr lang="de-DE" sz="2000" b="1" dirty="0">
                <a:solidFill>
                  <a:srgbClr val="000000"/>
                </a:solidFill>
                <a:latin typeface="Open Sans Light"/>
                <a:ea typeface="Open Sans Light"/>
                <a:cs typeface="Calibri"/>
              </a:rPr>
              <a:t>Balance </a:t>
            </a:r>
            <a:r>
              <a:rPr lang="de-DE" sz="2000" dirty="0">
                <a:solidFill>
                  <a:srgbClr val="000000"/>
                </a:solidFill>
                <a:latin typeface="Open Sans Light"/>
                <a:ea typeface="Open Sans Light"/>
                <a:cs typeface="Calibri"/>
              </a:rPr>
              <a:t>zu halten</a:t>
            </a:r>
          </a:p>
          <a:p>
            <a:pPr marL="342900" indent="-342900">
              <a:buFont typeface="Arial"/>
              <a:buChar char="•"/>
            </a:pPr>
            <a:r>
              <a:rPr lang="de-DE" sz="2000" b="1" dirty="0">
                <a:solidFill>
                  <a:srgbClr val="000000"/>
                </a:solidFill>
                <a:latin typeface="Open Sans Light"/>
                <a:ea typeface="Open Sans Light"/>
                <a:cs typeface="Calibri"/>
              </a:rPr>
              <a:t>Entwicklungsrichtungen </a:t>
            </a:r>
            <a:r>
              <a:rPr lang="de-DE" sz="2000" dirty="0">
                <a:solidFill>
                  <a:srgbClr val="000000"/>
                </a:solidFill>
                <a:latin typeface="Open Sans Light"/>
                <a:ea typeface="Open Sans Light"/>
                <a:cs typeface="Calibri"/>
              </a:rPr>
              <a:t>von negativen Werten (Schwächen) entdecken</a:t>
            </a:r>
          </a:p>
          <a:p>
            <a:pPr marL="342900" indent="-342900">
              <a:buFont typeface="Arial"/>
              <a:buChar char="•"/>
            </a:pPr>
            <a:r>
              <a:rPr lang="de-DE" sz="2000" dirty="0">
                <a:solidFill>
                  <a:srgbClr val="000000"/>
                </a:solidFill>
                <a:latin typeface="Open Sans Light"/>
                <a:ea typeface="Open Sans Light"/>
                <a:cs typeface="Calibri"/>
              </a:rPr>
              <a:t>Stärken / positive Werte in </a:t>
            </a:r>
            <a:r>
              <a:rPr lang="de-DE" sz="2000" b="1" dirty="0">
                <a:solidFill>
                  <a:srgbClr val="000000"/>
                </a:solidFill>
                <a:latin typeface="Open Sans Light"/>
                <a:ea typeface="Open Sans Light"/>
                <a:cs typeface="Calibri"/>
              </a:rPr>
              <a:t>konstruktiver Weise wirksam werden </a:t>
            </a:r>
            <a:r>
              <a:rPr lang="de-DE" sz="2000" dirty="0">
                <a:solidFill>
                  <a:srgbClr val="000000"/>
                </a:solidFill>
                <a:latin typeface="Open Sans Light"/>
                <a:ea typeface="Open Sans Light"/>
                <a:cs typeface="Calibri"/>
              </a:rPr>
              <a:t>lassen</a:t>
            </a:r>
          </a:p>
        </p:txBody>
      </p:sp>
      <p:sp>
        <p:nvSpPr>
          <p:cNvPr id="36" name="Rechteck 35">
            <a:extLst>
              <a:ext uri="{FF2B5EF4-FFF2-40B4-BE49-F238E27FC236}">
                <a16:creationId xmlns:a16="http://schemas.microsoft.com/office/drawing/2014/main" id="{962E4C37-152F-1EFB-97ED-45C48BBE3359}"/>
              </a:ext>
            </a:extLst>
          </p:cNvPr>
          <p:cNvSpPr/>
          <p:nvPr/>
        </p:nvSpPr>
        <p:spPr>
          <a:xfrm>
            <a:off x="10959922" y="6337001"/>
            <a:ext cx="6873038" cy="1759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dirty="0">
                <a:solidFill>
                  <a:srgbClr val="000000"/>
                </a:solidFill>
                <a:latin typeface="Open Sans Light"/>
                <a:ea typeface="Open Sans Light"/>
                <a:cs typeface="Calibri"/>
              </a:rPr>
              <a:t>In jeder Allergie oder Falle (Schwächen) steckt ein Wert der positiv ist und der gestärkt werden kann. Wir dürfen also unsere </a:t>
            </a:r>
            <a:r>
              <a:rPr lang="de-DE" sz="2000" b="1" dirty="0">
                <a:solidFill>
                  <a:srgbClr val="000000"/>
                </a:solidFill>
                <a:latin typeface="Open Sans Light"/>
                <a:ea typeface="Open Sans Light"/>
                <a:cs typeface="Calibri"/>
              </a:rPr>
              <a:t>Schwächen sehen, akzeptieren</a:t>
            </a:r>
            <a:r>
              <a:rPr lang="de-DE" sz="2000" dirty="0">
                <a:solidFill>
                  <a:srgbClr val="000000"/>
                </a:solidFill>
                <a:latin typeface="Open Sans Light"/>
                <a:ea typeface="Open Sans Light"/>
                <a:cs typeface="Calibri"/>
              </a:rPr>
              <a:t> und versuchen die </a:t>
            </a:r>
            <a:r>
              <a:rPr lang="de-DE" sz="2000" b="1" dirty="0">
                <a:solidFill>
                  <a:srgbClr val="000000"/>
                </a:solidFill>
                <a:latin typeface="Open Sans Light"/>
                <a:ea typeface="Open Sans Light"/>
                <a:cs typeface="Calibri"/>
              </a:rPr>
              <a:t>positiven Werte darin zu stärken</a:t>
            </a:r>
            <a:r>
              <a:rPr lang="de-DE" sz="2000" dirty="0">
                <a:solidFill>
                  <a:srgbClr val="000000"/>
                </a:solidFill>
                <a:latin typeface="Open Sans Light"/>
                <a:ea typeface="Open Sans Light"/>
                <a:cs typeface="Calibri"/>
              </a:rPr>
              <a:t> um unseren Handlungsspielraum zu erweitern.</a:t>
            </a:r>
          </a:p>
        </p:txBody>
      </p:sp>
      <p:sp>
        <p:nvSpPr>
          <p:cNvPr id="37" name="Rechteck 36">
            <a:extLst>
              <a:ext uri="{FF2B5EF4-FFF2-40B4-BE49-F238E27FC236}">
                <a16:creationId xmlns:a16="http://schemas.microsoft.com/office/drawing/2014/main" id="{B27DEE18-8995-45FB-0C25-5D8B9B223F4A}"/>
              </a:ext>
            </a:extLst>
          </p:cNvPr>
          <p:cNvSpPr/>
          <p:nvPr/>
        </p:nvSpPr>
        <p:spPr>
          <a:xfrm>
            <a:off x="11140395" y="8307171"/>
            <a:ext cx="6512091" cy="12633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dirty="0">
                <a:solidFill>
                  <a:srgbClr val="000000"/>
                </a:solidFill>
                <a:latin typeface="Open Sans Light"/>
                <a:ea typeface="Open Sans Light"/>
                <a:cs typeface="Calibri"/>
              </a:rPr>
              <a:t>Häufig stecken </a:t>
            </a:r>
            <a:r>
              <a:rPr lang="de-DE" sz="2000" b="1" dirty="0">
                <a:solidFill>
                  <a:srgbClr val="000000"/>
                </a:solidFill>
                <a:latin typeface="Open Sans Light"/>
                <a:ea typeface="Open Sans Light"/>
                <a:cs typeface="Calibri"/>
              </a:rPr>
              <a:t>Glaubenssätze </a:t>
            </a:r>
            <a:r>
              <a:rPr lang="de-DE" sz="2000" dirty="0">
                <a:solidFill>
                  <a:srgbClr val="000000"/>
                </a:solidFill>
                <a:latin typeface="Open Sans Light"/>
                <a:ea typeface="Open Sans Light"/>
                <a:cs typeface="Calibri"/>
              </a:rPr>
              <a:t>dahinter, wie z.B. "Ich muss es allein schaffen", "Ich muss stark sein" die uns beschäftigen und mit unseren Schwächen verbunden sind.</a:t>
            </a:r>
          </a:p>
        </p:txBody>
      </p:sp>
      <p:grpSp>
        <p:nvGrpSpPr>
          <p:cNvPr id="40" name="Group 2">
            <a:extLst>
              <a:ext uri="{FF2B5EF4-FFF2-40B4-BE49-F238E27FC236}">
                <a16:creationId xmlns:a16="http://schemas.microsoft.com/office/drawing/2014/main" id="{A424D7D1-6C63-C951-64D9-B6F40C075AC3}"/>
              </a:ext>
            </a:extLst>
          </p:cNvPr>
          <p:cNvGrpSpPr>
            <a:grpSpLocks noChangeAspect="1"/>
          </p:cNvGrpSpPr>
          <p:nvPr/>
        </p:nvGrpSpPr>
        <p:grpSpPr>
          <a:xfrm>
            <a:off x="11736804" y="223370"/>
            <a:ext cx="5171968" cy="5585595"/>
            <a:chOff x="0" y="0"/>
            <a:chExt cx="5857240" cy="6350000"/>
          </a:xfrm>
        </p:grpSpPr>
        <p:sp>
          <p:nvSpPr>
            <p:cNvPr id="39" name="Freeform 3">
              <a:extLst>
                <a:ext uri="{FF2B5EF4-FFF2-40B4-BE49-F238E27FC236}">
                  <a16:creationId xmlns:a16="http://schemas.microsoft.com/office/drawing/2014/main" id="{635F91E1-5C40-78E3-975A-7EE530A7C518}"/>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l="-30955" r="-30955"/>
              </a:stretch>
            </a:blipFill>
          </p:spPr>
        </p:sp>
      </p:grpSp>
      <p:sp>
        <p:nvSpPr>
          <p:cNvPr id="41" name="Pfeil: Chevron 40">
            <a:extLst>
              <a:ext uri="{FF2B5EF4-FFF2-40B4-BE49-F238E27FC236}">
                <a16:creationId xmlns:a16="http://schemas.microsoft.com/office/drawing/2014/main" id="{568BA900-1519-410A-624B-4E1611E8AD15}"/>
              </a:ext>
            </a:extLst>
          </p:cNvPr>
          <p:cNvSpPr/>
          <p:nvPr/>
        </p:nvSpPr>
        <p:spPr>
          <a:xfrm>
            <a:off x="9865895" y="6662486"/>
            <a:ext cx="827170" cy="1774657"/>
          </a:xfrm>
          <a:prstGeom prst="chevron">
            <a:avLst/>
          </a:prstGeom>
          <a:noFill/>
          <a:ln w="6350">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2" name="Rechteck 41">
            <a:extLst>
              <a:ext uri="{FF2B5EF4-FFF2-40B4-BE49-F238E27FC236}">
                <a16:creationId xmlns:a16="http://schemas.microsoft.com/office/drawing/2014/main" id="{527B2CC8-A177-BECE-F6BC-DDA011E0BF91}"/>
              </a:ext>
            </a:extLst>
          </p:cNvPr>
          <p:cNvSpPr/>
          <p:nvPr/>
        </p:nvSpPr>
        <p:spPr>
          <a:xfrm>
            <a:off x="10802007" y="6391775"/>
            <a:ext cx="7188867" cy="3275302"/>
          </a:xfrm>
          <a:prstGeom prst="rect">
            <a:avLst/>
          </a:prstGeom>
          <a:no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de-DE" sz="2000" b="1" dirty="0">
              <a:solidFill>
                <a:srgbClr val="000000"/>
              </a:solidFill>
              <a:latin typeface="Open Sans Light"/>
              <a:ea typeface="Open Sans Light"/>
              <a:cs typeface="Calibri"/>
            </a:endParaRPr>
          </a:p>
        </p:txBody>
      </p:sp>
    </p:spTree>
    <p:extLst>
      <p:ext uri="{BB962C8B-B14F-4D97-AF65-F5344CB8AC3E}">
        <p14:creationId xmlns:p14="http://schemas.microsoft.com/office/powerpoint/2010/main" val="301058703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00" y="293331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739810" y="1591437"/>
            <a:ext cx="6548190" cy="8695563"/>
          </a:xfrm>
          <a:custGeom>
            <a:avLst/>
            <a:gdLst/>
            <a:ahLst/>
            <a:cxnLst/>
            <a:rect l="l" t="t" r="r" b="b"/>
            <a:pathLst>
              <a:path w="6548190" h="8695563">
                <a:moveTo>
                  <a:pt x="0" y="0"/>
                </a:moveTo>
                <a:lnTo>
                  <a:pt x="6548190" y="0"/>
                </a:lnTo>
                <a:lnTo>
                  <a:pt x="6548190" y="8695563"/>
                </a:lnTo>
                <a:lnTo>
                  <a:pt x="0" y="8695563"/>
                </a:lnTo>
                <a:lnTo>
                  <a:pt x="0" y="0"/>
                </a:lnTo>
                <a:close/>
              </a:path>
            </a:pathLst>
          </a:custGeom>
          <a:blipFill>
            <a:blip r:embed="rId6"/>
            <a:stretch>
              <a:fillRect l="-60562" r="-55009" b="-8224"/>
            </a:stretch>
          </a:blipFill>
        </p:spPr>
      </p:sp>
      <p:sp>
        <p:nvSpPr>
          <p:cNvPr id="7" name="TextBox 7"/>
          <p:cNvSpPr txBox="1"/>
          <p:nvPr/>
        </p:nvSpPr>
        <p:spPr>
          <a:xfrm>
            <a:off x="1028700" y="4560591"/>
            <a:ext cx="8796852" cy="2308324"/>
          </a:xfrm>
          <a:prstGeom prst="rect">
            <a:avLst/>
          </a:prstGeom>
        </p:spPr>
        <p:txBody>
          <a:bodyPr lIns="0" tIns="0" rIns="0" bIns="0" rtlCol="0" anchor="t">
            <a:spAutoFit/>
          </a:bodyPr>
          <a:lstStyle/>
          <a:p>
            <a:pPr algn="ctr"/>
            <a:r>
              <a:rPr lang="de-DE" sz="3000" i="1" dirty="0">
                <a:solidFill>
                  <a:srgbClr val="000000"/>
                </a:solidFill>
                <a:latin typeface="Open Sans Light"/>
              </a:rPr>
              <a:t>"Glaubenssätze sind innere Sätze, die auch als</a:t>
            </a:r>
          </a:p>
          <a:p>
            <a:pPr algn="ctr"/>
            <a:r>
              <a:rPr lang="de-DE" sz="3000" i="1" dirty="0">
                <a:solidFill>
                  <a:srgbClr val="000000"/>
                </a:solidFill>
                <a:latin typeface="Open Sans Light"/>
              </a:rPr>
              <a:t>Skriptsätze bezeichnet werden können. </a:t>
            </a:r>
            <a:endParaRPr lang="de-DE" dirty="0">
              <a:solidFill>
                <a:srgbClr val="000000"/>
              </a:solidFill>
              <a:latin typeface="Calibri"/>
              <a:cs typeface="Calibri"/>
            </a:endParaRPr>
          </a:p>
          <a:p>
            <a:pPr algn="ctr"/>
            <a:r>
              <a:rPr lang="de-DE" sz="3000" i="1" dirty="0">
                <a:solidFill>
                  <a:srgbClr val="000000"/>
                </a:solidFill>
                <a:latin typeface="Open Sans Light"/>
              </a:rPr>
              <a:t>Sie sind mächtige Werkzeuge, die unsere Wahrnehmungen filtern und als eine Art Verhaltensvorschrift wirken."</a:t>
            </a:r>
            <a:endParaRPr lang="de-DE" dirty="0">
              <a:cs typeface="Calibri"/>
            </a:endParaRPr>
          </a:p>
        </p:txBody>
      </p:sp>
      <p:sp>
        <p:nvSpPr>
          <p:cNvPr id="9" name="TextBox 10">
            <a:extLst>
              <a:ext uri="{FF2B5EF4-FFF2-40B4-BE49-F238E27FC236}">
                <a16:creationId xmlns:a16="http://schemas.microsoft.com/office/drawing/2014/main" id="{8DA53719-94A9-31E0-5DA2-2516842BC4C2}"/>
              </a:ext>
            </a:extLst>
          </p:cNvPr>
          <p:cNvSpPr txBox="1"/>
          <p:nvPr/>
        </p:nvSpPr>
        <p:spPr>
          <a:xfrm>
            <a:off x="918491" y="751212"/>
            <a:ext cx="10811794" cy="1462836"/>
          </a:xfrm>
          <a:prstGeom prst="rect">
            <a:avLst/>
          </a:prstGeom>
        </p:spPr>
        <p:txBody>
          <a:bodyPr wrap="square" lIns="0" tIns="0" rIns="0" bIns="0" rtlCol="0" anchor="t">
            <a:spAutoFit/>
          </a:bodyPr>
          <a:lstStyle/>
          <a:p>
            <a:pPr>
              <a:lnSpc>
                <a:spcPts val="12780"/>
              </a:lnSpc>
            </a:pPr>
            <a:r>
              <a:rPr lang="de-DE" sz="7000" dirty="0">
                <a:solidFill>
                  <a:srgbClr val="444A72"/>
                </a:solidFill>
                <a:latin typeface="Open Sans Bold"/>
              </a:rPr>
              <a:t>Glaubenssätze</a:t>
            </a:r>
            <a:endParaRPr lang="de-DE" sz="7000" dirty="0">
              <a:solidFill>
                <a:srgbClr val="444A72"/>
              </a:solidFill>
              <a:latin typeface="Open Sans Bold"/>
              <a:ea typeface="Open Sans Bold"/>
              <a:cs typeface="Open Sans Bold"/>
            </a:endParaRPr>
          </a:p>
        </p:txBody>
      </p:sp>
      <p:sp>
        <p:nvSpPr>
          <p:cNvPr id="10" name="TextBox 13">
            <a:extLst>
              <a:ext uri="{FF2B5EF4-FFF2-40B4-BE49-F238E27FC236}">
                <a16:creationId xmlns:a16="http://schemas.microsoft.com/office/drawing/2014/main" id="{774F1711-E903-83B5-2E87-224E924A7DB5}"/>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ea typeface="Open Sans"/>
                <a:cs typeface="Open Sans"/>
              </a:rPr>
              <a:t>STÄRKENORIENTIERUNG</a:t>
            </a:r>
          </a:p>
        </p:txBody>
      </p:sp>
      <p:sp>
        <p:nvSpPr>
          <p:cNvPr id="12" name="Foliennummernplatzhalter 11">
            <a:extLst>
              <a:ext uri="{FF2B5EF4-FFF2-40B4-BE49-F238E27FC236}">
                <a16:creationId xmlns:a16="http://schemas.microsoft.com/office/drawing/2014/main" id="{6E0F8462-606C-75FA-1A06-B968C7C6FE1A}"/>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6" name="Rechteck 5">
            <a:extLst>
              <a:ext uri="{FF2B5EF4-FFF2-40B4-BE49-F238E27FC236}">
                <a16:creationId xmlns:a16="http://schemas.microsoft.com/office/drawing/2014/main" id="{9740A3F4-982D-97E4-E477-5A6005960CC3}"/>
              </a:ext>
            </a:extLst>
          </p:cNvPr>
          <p:cNvSpPr/>
          <p:nvPr/>
        </p:nvSpPr>
        <p:spPr>
          <a:xfrm>
            <a:off x="1368281" y="7404805"/>
            <a:ext cx="3068052" cy="571500"/>
          </a:xfrm>
          <a:prstGeom prst="rect">
            <a:avLst/>
          </a:prstGeom>
          <a:solidFill>
            <a:srgbClr val="E4D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latin typeface="Open Sans Light"/>
                <a:ea typeface="Open Sans Light"/>
                <a:cs typeface="Calibri"/>
              </a:rPr>
              <a:t>funktional</a:t>
            </a:r>
            <a:endParaRPr lang="de-DE" sz="2000">
              <a:solidFill>
                <a:srgbClr val="000000"/>
              </a:solidFill>
              <a:latin typeface="Open Sans Light"/>
              <a:ea typeface="Open Sans Light"/>
              <a:cs typeface="Open Sans Light"/>
            </a:endParaRPr>
          </a:p>
        </p:txBody>
      </p:sp>
      <p:sp>
        <p:nvSpPr>
          <p:cNvPr id="8" name="Rechteck 7">
            <a:extLst>
              <a:ext uri="{FF2B5EF4-FFF2-40B4-BE49-F238E27FC236}">
                <a16:creationId xmlns:a16="http://schemas.microsoft.com/office/drawing/2014/main" id="{F8D55BA2-967F-5E69-4720-D35EB1C887F5}"/>
              </a:ext>
            </a:extLst>
          </p:cNvPr>
          <p:cNvSpPr/>
          <p:nvPr/>
        </p:nvSpPr>
        <p:spPr>
          <a:xfrm>
            <a:off x="6752412" y="7404804"/>
            <a:ext cx="3068052" cy="571500"/>
          </a:xfrm>
          <a:prstGeom prst="rect">
            <a:avLst/>
          </a:prstGeom>
          <a:solidFill>
            <a:srgbClr val="E4DED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dirty="0">
                <a:solidFill>
                  <a:srgbClr val="000000"/>
                </a:solidFill>
                <a:latin typeface="Open Sans Light"/>
                <a:ea typeface="Open Sans Light"/>
                <a:cs typeface="Calibri"/>
              </a:rPr>
              <a:t>dysfunktional</a:t>
            </a:r>
            <a:endParaRPr lang="de-DE" sz="2000">
              <a:solidFill>
                <a:srgbClr val="000000"/>
              </a:solidFill>
              <a:latin typeface="Open Sans Light"/>
              <a:ea typeface="Open Sans Light"/>
              <a:cs typeface="Open Sans Light"/>
            </a:endParaRPr>
          </a:p>
        </p:txBody>
      </p:sp>
      <p:sp>
        <p:nvSpPr>
          <p:cNvPr id="11" name="Textfeld 10">
            <a:extLst>
              <a:ext uri="{FF2B5EF4-FFF2-40B4-BE49-F238E27FC236}">
                <a16:creationId xmlns:a16="http://schemas.microsoft.com/office/drawing/2014/main" id="{477502D2-5CF6-D174-3351-AEDD3311F9A3}"/>
              </a:ext>
            </a:extLst>
          </p:cNvPr>
          <p:cNvSpPr txBox="1"/>
          <p:nvPr/>
        </p:nvSpPr>
        <p:spPr>
          <a:xfrm>
            <a:off x="297782" y="9847847"/>
            <a:ext cx="64579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latin typeface="Open Sans Light"/>
                <a:ea typeface="Open Sans Light"/>
                <a:cs typeface="Open Sans Light"/>
              </a:rPr>
              <a:t>Migge</a:t>
            </a:r>
            <a:r>
              <a:rPr lang="en-US" sz="1200" dirty="0">
                <a:latin typeface="Open Sans Light"/>
                <a:ea typeface="Open Sans Light"/>
                <a:cs typeface="Open Sans Light"/>
              </a:rPr>
              <a:t>, B. (2014). </a:t>
            </a:r>
            <a:r>
              <a:rPr lang="en-US" sz="1200" dirty="0" err="1">
                <a:latin typeface="Open Sans Light"/>
                <a:ea typeface="Open Sans Light"/>
                <a:cs typeface="Open Sans Light"/>
              </a:rPr>
              <a:t>Handbuch</a:t>
            </a:r>
            <a:r>
              <a:rPr lang="en-US" sz="1200" dirty="0">
                <a:latin typeface="Open Sans Light"/>
                <a:ea typeface="Open Sans Light"/>
                <a:cs typeface="Open Sans Light"/>
              </a:rPr>
              <a:t> Coaching und </a:t>
            </a:r>
            <a:r>
              <a:rPr lang="en-US" sz="1200" dirty="0" err="1">
                <a:latin typeface="Open Sans Light"/>
                <a:ea typeface="Open Sans Light"/>
                <a:cs typeface="Open Sans Light"/>
              </a:rPr>
              <a:t>Beratung</a:t>
            </a:r>
            <a:r>
              <a:rPr lang="en-US" sz="1200" dirty="0">
                <a:latin typeface="Open Sans Light"/>
                <a:ea typeface="Open Sans Light"/>
                <a:cs typeface="Open Sans Light"/>
              </a:rPr>
              <a:t>. Beltz.</a:t>
            </a:r>
          </a:p>
        </p:txBody>
      </p:sp>
      <p:sp>
        <p:nvSpPr>
          <p:cNvPr id="13" name="Rechteck 12">
            <a:extLst>
              <a:ext uri="{FF2B5EF4-FFF2-40B4-BE49-F238E27FC236}">
                <a16:creationId xmlns:a16="http://schemas.microsoft.com/office/drawing/2014/main" id="{70435EEF-6532-9FF0-C79E-DAECAB4F753E}"/>
              </a:ext>
            </a:extLst>
          </p:cNvPr>
          <p:cNvSpPr/>
          <p:nvPr/>
        </p:nvSpPr>
        <p:spPr>
          <a:xfrm>
            <a:off x="1368281" y="8126699"/>
            <a:ext cx="3068052"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dirty="0">
                <a:solidFill>
                  <a:srgbClr val="000000"/>
                </a:solidFill>
                <a:latin typeface="Open Sans Light"/>
                <a:ea typeface="Open Sans Light"/>
                <a:cs typeface="Calibri"/>
              </a:rPr>
              <a:t>"Ich habe Bedürfnisse und darf sie frei äußern."</a:t>
            </a:r>
          </a:p>
        </p:txBody>
      </p:sp>
      <p:sp>
        <p:nvSpPr>
          <p:cNvPr id="14" name="Rechteck 13">
            <a:extLst>
              <a:ext uri="{FF2B5EF4-FFF2-40B4-BE49-F238E27FC236}">
                <a16:creationId xmlns:a16="http://schemas.microsoft.com/office/drawing/2014/main" id="{B7463232-E505-A7A0-3803-94EAB9396751}"/>
              </a:ext>
            </a:extLst>
          </p:cNvPr>
          <p:cNvSpPr/>
          <p:nvPr/>
        </p:nvSpPr>
        <p:spPr>
          <a:xfrm>
            <a:off x="6752412" y="8126698"/>
            <a:ext cx="3068052"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dirty="0">
                <a:solidFill>
                  <a:srgbClr val="000000"/>
                </a:solidFill>
                <a:latin typeface="Open Sans Light"/>
                <a:ea typeface="Open Sans Light"/>
                <a:cs typeface="Calibri"/>
              </a:rPr>
              <a:t>"Emotionen darf man nicht zeigen."</a:t>
            </a:r>
            <a:endParaRPr lang="de-DE" dirty="0"/>
          </a:p>
        </p:txBody>
      </p:sp>
      <p:sp>
        <p:nvSpPr>
          <p:cNvPr id="15" name="Pfeil: nach links und rechts 14">
            <a:extLst>
              <a:ext uri="{FF2B5EF4-FFF2-40B4-BE49-F238E27FC236}">
                <a16:creationId xmlns:a16="http://schemas.microsoft.com/office/drawing/2014/main" id="{D09FE6C0-AE8F-7046-0F49-DEF6D2EDB9BD}"/>
              </a:ext>
            </a:extLst>
          </p:cNvPr>
          <p:cNvSpPr/>
          <p:nvPr/>
        </p:nvSpPr>
        <p:spPr>
          <a:xfrm>
            <a:off x="5037912" y="7449923"/>
            <a:ext cx="1188119" cy="481263"/>
          </a:xfrm>
          <a:prstGeom prst="leftRightArrow">
            <a:avLst/>
          </a:prstGeom>
          <a:solidFill>
            <a:srgbClr val="444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1088882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Glaubenssätze</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2" name="AutoShape 2">
            <a:extLst>
              <a:ext uri="{FF2B5EF4-FFF2-40B4-BE49-F238E27FC236}">
                <a16:creationId xmlns:a16="http://schemas.microsoft.com/office/drawing/2014/main" id="{B5B512F7-2274-5949-F177-C89FC0ED41AE}"/>
              </a:ext>
            </a:extLst>
          </p:cNvPr>
          <p:cNvSpPr>
            <a:spLocks noChangeAspect="1" noChangeArrowheads="1"/>
          </p:cNvSpPr>
          <p:nvPr/>
        </p:nvSpPr>
        <p:spPr bwMode="auto">
          <a:xfrm>
            <a:off x="7334250" y="3333750"/>
            <a:ext cx="36195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descr="Ein Bild, das Text, Cartoon, Kreis, Grafiken enthält.&#10;&#10;Automatisch generierte Beschreibung">
            <a:extLst>
              <a:ext uri="{FF2B5EF4-FFF2-40B4-BE49-F238E27FC236}">
                <a16:creationId xmlns:a16="http://schemas.microsoft.com/office/drawing/2014/main" id="{BBB2BA43-7669-8A99-AD3F-F4CDC937E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0668" y="682927"/>
            <a:ext cx="4887492" cy="2975718"/>
          </a:xfrm>
          <a:prstGeom prst="rect">
            <a:avLst/>
          </a:prstGeom>
        </p:spPr>
      </p:pic>
      <p:pic>
        <p:nvPicPr>
          <p:cNvPr id="9" name="Grafik 8" descr="Ein Bild, das Text, Screenshot, Schrift enthält.&#10;&#10;Automatisch generierte Beschreibung">
            <a:extLst>
              <a:ext uri="{FF2B5EF4-FFF2-40B4-BE49-F238E27FC236}">
                <a16:creationId xmlns:a16="http://schemas.microsoft.com/office/drawing/2014/main" id="{DE28A8C9-AFD3-234F-CFC4-AA0A9082B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76" y="3333750"/>
            <a:ext cx="10355424" cy="6074207"/>
          </a:xfrm>
          <a:prstGeom prst="rect">
            <a:avLst/>
          </a:prstGeom>
        </p:spPr>
      </p:pic>
    </p:spTree>
    <p:extLst>
      <p:ext uri="{BB962C8B-B14F-4D97-AF65-F5344CB8AC3E}">
        <p14:creationId xmlns:p14="http://schemas.microsoft.com/office/powerpoint/2010/main" val="9586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18384" y="5367333"/>
            <a:ext cx="16251231" cy="1077218"/>
          </a:xfrm>
          <a:prstGeom prst="rect">
            <a:avLst/>
          </a:prstGeom>
        </p:spPr>
        <p:txBody>
          <a:bodyPr lIns="0" tIns="0" rIns="0" bIns="0" rtlCol="0" anchor="t">
            <a:spAutoFit/>
          </a:bodyPr>
          <a:lstStyle/>
          <a:p>
            <a:pPr algn="ctr">
              <a:lnSpc>
                <a:spcPts val="4200"/>
              </a:lnSpc>
            </a:pPr>
            <a:r>
              <a:rPr lang="de-DE" sz="3500" i="1" spc="30" dirty="0">
                <a:latin typeface="Open Sans Light"/>
              </a:rPr>
              <a:t>Welche Glaubenssätze sind euch bisher im Alltag begegnet? </a:t>
            </a:r>
          </a:p>
          <a:p>
            <a:pPr algn="ctr">
              <a:lnSpc>
                <a:spcPts val="4200"/>
              </a:lnSpc>
            </a:pPr>
            <a:r>
              <a:rPr lang="de-DE" sz="3500" i="1" spc="30" dirty="0">
                <a:latin typeface="Open Sans Light"/>
              </a:rPr>
              <a:t>Welche Schwäche wird dort suggeriert?</a:t>
            </a:r>
            <a:endParaRPr lang="de-DE" sz="3500" i="1" spc="30" dirty="0">
              <a:latin typeface="Open Sans Light"/>
              <a:ea typeface="Open Sans Light"/>
              <a:cs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Frage ins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50" y="34671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6" name="Grafik 5" descr="Ein Bild, das Muster, Grafiken, Pixel, Design enthält.&#10;&#10;Automatisch generierte Beschreibung">
            <a:extLst>
              <a:ext uri="{FF2B5EF4-FFF2-40B4-BE49-F238E27FC236}">
                <a16:creationId xmlns:a16="http://schemas.microsoft.com/office/drawing/2014/main" id="{62FC3435-98F7-A9B1-A3E9-43FB97681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0322" y="7058919"/>
            <a:ext cx="2507356" cy="2507356"/>
          </a:xfrm>
          <a:prstGeom prst="rect">
            <a:avLst/>
          </a:prstGeom>
        </p:spPr>
      </p:pic>
    </p:spTree>
    <p:extLst>
      <p:ext uri="{BB962C8B-B14F-4D97-AF65-F5344CB8AC3E}">
        <p14:creationId xmlns:p14="http://schemas.microsoft.com/office/powerpoint/2010/main" val="378502672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38</a:t>
            </a:fld>
            <a:endParaRPr lang="en-US" dirty="0"/>
          </a:p>
        </p:txBody>
      </p:sp>
      <p:pic>
        <p:nvPicPr>
          <p:cNvPr id="4" name="Grafik 3" descr="Ein Bild, das Text, Schrift, Screenshot, Quittung enthält.&#10;&#10;Automatisch generierte Beschreibung">
            <a:extLst>
              <a:ext uri="{FF2B5EF4-FFF2-40B4-BE49-F238E27FC236}">
                <a16:creationId xmlns:a16="http://schemas.microsoft.com/office/drawing/2014/main" id="{6ABB0CE7-9C6B-90F1-FAD4-45AD4E498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21" y="5753100"/>
            <a:ext cx="8119361" cy="3145213"/>
          </a:xfrm>
          <a:prstGeom prst="rect">
            <a:avLst/>
          </a:prstGeom>
        </p:spPr>
      </p:pic>
      <p:pic>
        <p:nvPicPr>
          <p:cNvPr id="9" name="Grafik 8" descr="Ein Bild, das Text, Schrift, Screenshot, Quittung enthält.&#10;&#10;Automatisch generierte Beschreibung">
            <a:extLst>
              <a:ext uri="{FF2B5EF4-FFF2-40B4-BE49-F238E27FC236}">
                <a16:creationId xmlns:a16="http://schemas.microsoft.com/office/drawing/2014/main" id="{F43E3DEE-1202-0317-282A-753988CA8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185" y="2625643"/>
            <a:ext cx="8119360" cy="2788561"/>
          </a:xfrm>
          <a:prstGeom prst="rect">
            <a:avLst/>
          </a:prstGeom>
        </p:spPr>
      </p:pic>
      <p:pic>
        <p:nvPicPr>
          <p:cNvPr id="12" name="Grafik 11" descr="Ein Bild, das Text, Schrift, Screenshot, Quittung enthält.&#10;&#10;Automatisch generierte Beschreibung">
            <a:extLst>
              <a:ext uri="{FF2B5EF4-FFF2-40B4-BE49-F238E27FC236}">
                <a16:creationId xmlns:a16="http://schemas.microsoft.com/office/drawing/2014/main" id="{8063D1AF-204D-32C8-E18A-4E86D4FDA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6184" y="5753100"/>
            <a:ext cx="8119361" cy="3162667"/>
          </a:xfrm>
          <a:prstGeom prst="rect">
            <a:avLst/>
          </a:prstGeom>
        </p:spPr>
      </p:pic>
      <p:pic>
        <p:nvPicPr>
          <p:cNvPr id="16" name="Grafik 15" descr="Ein Bild, das Text, Schrift, Screenshot, Quittung enthält.&#10;&#10;Automatisch generierte Beschreibung">
            <a:extLst>
              <a:ext uri="{FF2B5EF4-FFF2-40B4-BE49-F238E27FC236}">
                <a16:creationId xmlns:a16="http://schemas.microsoft.com/office/drawing/2014/main" id="{B02C6EFE-916A-4F94-3316-ED69DCBCC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722" y="2618658"/>
            <a:ext cx="8119361" cy="2791174"/>
          </a:xfrm>
          <a:prstGeom prst="rect">
            <a:avLst/>
          </a:prstGeom>
        </p:spPr>
      </p:pic>
    </p:spTree>
    <p:extLst>
      <p:ext uri="{BB962C8B-B14F-4D97-AF65-F5344CB8AC3E}">
        <p14:creationId xmlns:p14="http://schemas.microsoft.com/office/powerpoint/2010/main" val="115214022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6" name="TextBox 6"/>
          <p:cNvSpPr txBox="1"/>
          <p:nvPr/>
        </p:nvSpPr>
        <p:spPr>
          <a:xfrm>
            <a:off x="1028700" y="3239855"/>
            <a:ext cx="16377422" cy="6165086"/>
          </a:xfrm>
          <a:prstGeom prst="rect">
            <a:avLst/>
          </a:prstGeom>
        </p:spPr>
        <p:txBody>
          <a:bodyPr wrap="square" lIns="0" tIns="0" rIns="0" bIns="0" rtlCol="0" anchor="t">
            <a:spAutoFit/>
          </a:bodyPr>
          <a:lstStyle/>
          <a:p>
            <a:pPr>
              <a:lnSpc>
                <a:spcPts val="4424"/>
              </a:lnSpc>
            </a:pPr>
            <a:endParaRPr lang="de-DE" sz="3200" spc="31" dirty="0">
              <a:solidFill>
                <a:srgbClr val="F1EFEB"/>
              </a:solidFill>
              <a:latin typeface="Open Sans Light"/>
              <a:ea typeface="Open Sans Light"/>
              <a:cs typeface="Open Sans Light"/>
            </a:endParaRPr>
          </a:p>
          <a:p>
            <a:pPr>
              <a:lnSpc>
                <a:spcPts val="4424"/>
              </a:lnSpc>
            </a:pPr>
            <a:r>
              <a:rPr lang="de-DE" sz="3200" spc="31" dirty="0">
                <a:solidFill>
                  <a:srgbClr val="F1EFEB"/>
                </a:solidFill>
                <a:latin typeface="Open Sans Light"/>
                <a:ea typeface="Open Sans Light"/>
                <a:cs typeface="Open Sans Light"/>
              </a:rPr>
              <a:t>1) Sucht euch von den zuvor gesammelten Glaubenssätzen einen aus, den ihr mit eurer Partner*in näher besprechen und transformieren möchtet.</a:t>
            </a:r>
          </a:p>
          <a:p>
            <a:pPr>
              <a:lnSpc>
                <a:spcPts val="4424"/>
              </a:lnSpc>
            </a:pPr>
            <a:endParaRPr lang="de-DE" sz="3200" b="1" spc="31" dirty="0">
              <a:solidFill>
                <a:srgbClr val="F1EFEB"/>
              </a:solidFill>
              <a:latin typeface="Open Sans Light"/>
              <a:ea typeface="Open Sans Light"/>
              <a:cs typeface="Open Sans Light"/>
            </a:endParaRPr>
          </a:p>
          <a:p>
            <a:pPr>
              <a:lnSpc>
                <a:spcPts val="4424"/>
              </a:lnSpc>
            </a:pPr>
            <a:r>
              <a:rPr lang="de-DE" sz="3200" spc="31" dirty="0">
                <a:solidFill>
                  <a:srgbClr val="F1EFEB"/>
                </a:solidFill>
                <a:latin typeface="Open Sans Light"/>
              </a:rPr>
              <a:t>2) Geht gemeinsam die Schritte im Workbook (S</a:t>
            </a:r>
            <a:r>
              <a:rPr lang="de-DE" sz="3200" spc="31" dirty="0">
                <a:solidFill>
                  <a:schemeClr val="bg1"/>
                </a:solidFill>
                <a:latin typeface="Open Sans Light"/>
              </a:rPr>
              <a:t>. 6/7) </a:t>
            </a:r>
            <a:r>
              <a:rPr lang="de-DE" sz="3200" spc="31" dirty="0">
                <a:solidFill>
                  <a:srgbClr val="F1EFEB"/>
                </a:solidFill>
                <a:latin typeface="Open Sans Light"/>
              </a:rPr>
              <a:t>durch, die Fragen dort helfen als Anregung.</a:t>
            </a:r>
          </a:p>
          <a:p>
            <a:pPr>
              <a:lnSpc>
                <a:spcPts val="4424"/>
              </a:lnSpc>
            </a:pPr>
            <a:endParaRPr lang="de-DE" sz="3200" b="1" spc="31" dirty="0">
              <a:solidFill>
                <a:srgbClr val="F1EFEB"/>
              </a:solidFill>
              <a:latin typeface="Open Sans Light"/>
              <a:cs typeface="Calibri"/>
            </a:endParaRPr>
          </a:p>
          <a:p>
            <a:pPr>
              <a:lnSpc>
                <a:spcPts val="4424"/>
              </a:lnSpc>
            </a:pPr>
            <a:r>
              <a:rPr lang="de-DE" sz="3200" spc="31" dirty="0">
                <a:solidFill>
                  <a:srgbClr val="F1EFEB"/>
                </a:solidFill>
                <a:latin typeface="Open Sans Light"/>
              </a:rPr>
              <a:t>3) Sammelt eure Antworten im Workbook und befüllt anschließend euer </a:t>
            </a:r>
            <a:r>
              <a:rPr lang="de-DE" sz="3200" spc="31" dirty="0" err="1">
                <a:solidFill>
                  <a:srgbClr val="F1EFEB"/>
                </a:solidFill>
                <a:latin typeface="Open Sans Light"/>
              </a:rPr>
              <a:t>ReMind</a:t>
            </a:r>
            <a:r>
              <a:rPr lang="de-DE" sz="3200" spc="31" dirty="0">
                <a:solidFill>
                  <a:srgbClr val="F1EFEB"/>
                </a:solidFill>
                <a:latin typeface="Open Sans Light"/>
              </a:rPr>
              <a:t>-Glas mit dem neuen Glaubenssatz.</a:t>
            </a:r>
            <a:endParaRPr lang="en-US" sz="3200" spc="31" dirty="0">
              <a:solidFill>
                <a:srgbClr val="F1EFEB"/>
              </a:solidFill>
              <a:latin typeface="Open Sans Light"/>
              <a:ea typeface="Open Sans Light"/>
              <a:cs typeface="Open Sans Light"/>
            </a:endParaRPr>
          </a:p>
          <a:p>
            <a:pPr>
              <a:lnSpc>
                <a:spcPts val="4424"/>
              </a:lnSpc>
            </a:pPr>
            <a:endParaRPr lang="de-DE" sz="3200" dirty="0">
              <a:cs typeface="Calibri"/>
            </a:endParaRPr>
          </a:p>
          <a:p>
            <a:pPr>
              <a:lnSpc>
                <a:spcPts val="4424"/>
              </a:lnSpc>
            </a:pPr>
            <a:endParaRPr lang="de-DE" sz="3000" b="1" spc="31" dirty="0">
              <a:solidFill>
                <a:srgbClr val="F1EFEB"/>
              </a:solidFill>
              <a:latin typeface="Open Sans Light"/>
              <a:ea typeface="Open Sans Light"/>
              <a:cs typeface="Open Sans Light"/>
            </a:endParaRPr>
          </a:p>
        </p:txBody>
      </p:sp>
      <p:sp>
        <p:nvSpPr>
          <p:cNvPr id="7" name="TextBox 10">
            <a:extLst>
              <a:ext uri="{FF2B5EF4-FFF2-40B4-BE49-F238E27FC236}">
                <a16:creationId xmlns:a16="http://schemas.microsoft.com/office/drawing/2014/main" id="{32B67F92-EE2E-8025-44B2-D2213192C6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 (30 Min.)</a:t>
            </a:r>
            <a:endParaRPr lang="en-US" sz="7000" dirty="0">
              <a:solidFill>
                <a:schemeClr val="bg1"/>
              </a:solidFill>
              <a:latin typeface="Open Sans Bold"/>
            </a:endParaRPr>
          </a:p>
        </p:txBody>
      </p:sp>
      <p:sp>
        <p:nvSpPr>
          <p:cNvPr id="10" name="Foliennummernplatzhalter 9">
            <a:extLst>
              <a:ext uri="{FF2B5EF4-FFF2-40B4-BE49-F238E27FC236}">
                <a16:creationId xmlns:a16="http://schemas.microsoft.com/office/drawing/2014/main" id="{B91FF9A7-AC12-FBAE-8628-37EB752990DB}"/>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
        <p:nvSpPr>
          <p:cNvPr id="2" name="TextBox 13">
            <a:extLst>
              <a:ext uri="{FF2B5EF4-FFF2-40B4-BE49-F238E27FC236}">
                <a16:creationId xmlns:a16="http://schemas.microsoft.com/office/drawing/2014/main" id="{AF1F11CB-C112-F16D-7511-F4EC15A61A63}"/>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solidFill>
                <a:schemeClr val="bg1"/>
              </a:solidFill>
            </a:endParaRPr>
          </a:p>
        </p:txBody>
      </p:sp>
    </p:spTree>
    <p:extLst>
      <p:ext uri="{BB962C8B-B14F-4D97-AF65-F5344CB8AC3E}">
        <p14:creationId xmlns:p14="http://schemas.microsoft.com/office/powerpoint/2010/main" val="47023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07076"/>
            <a:ext cx="4886325" cy="3924300"/>
          </a:xfrm>
          <a:custGeom>
            <a:avLst/>
            <a:gdLst/>
            <a:ahLst/>
            <a:cxnLst/>
            <a:rect l="l" t="t" r="r" b="b"/>
            <a:pathLst>
              <a:path w="4886325" h="3924300">
                <a:moveTo>
                  <a:pt x="0" y="0"/>
                </a:moveTo>
                <a:lnTo>
                  <a:pt x="4886325" y="0"/>
                </a:lnTo>
                <a:lnTo>
                  <a:pt x="4886325" y="3924300"/>
                </a:lnTo>
                <a:lnTo>
                  <a:pt x="0" y="3924300"/>
                </a:lnTo>
                <a:lnTo>
                  <a:pt x="0" y="0"/>
                </a:lnTo>
                <a:close/>
              </a:path>
            </a:pathLst>
          </a:custGeom>
          <a:blipFill>
            <a:blip r:embed="rId4"/>
            <a:stretch>
              <a:fillRect/>
            </a:stretch>
          </a:blipFill>
        </p:spPr>
      </p:sp>
      <p:sp>
        <p:nvSpPr>
          <p:cNvPr id="5" name="Freeform 5"/>
          <p:cNvSpPr/>
          <p:nvPr/>
        </p:nvSpPr>
        <p:spPr>
          <a:xfrm>
            <a:off x="11312319" y="847725"/>
            <a:ext cx="5010150" cy="9010650"/>
          </a:xfrm>
          <a:custGeom>
            <a:avLst/>
            <a:gdLst/>
            <a:ahLst/>
            <a:cxnLst/>
            <a:rect l="l" t="t" r="r" b="b"/>
            <a:pathLst>
              <a:path w="5010150" h="9010650">
                <a:moveTo>
                  <a:pt x="0" y="0"/>
                </a:moveTo>
                <a:lnTo>
                  <a:pt x="5010150" y="0"/>
                </a:lnTo>
                <a:lnTo>
                  <a:pt x="5010150" y="9010650"/>
                </a:lnTo>
                <a:lnTo>
                  <a:pt x="0" y="9010650"/>
                </a:lnTo>
                <a:lnTo>
                  <a:pt x="0" y="0"/>
                </a:lnTo>
                <a:close/>
              </a:path>
            </a:pathLst>
          </a:custGeom>
          <a:blipFill>
            <a:blip r:embed="rId5"/>
            <a:stretch>
              <a:fillRect/>
            </a:stretch>
          </a:blipFill>
        </p:spPr>
      </p:sp>
      <p:sp>
        <p:nvSpPr>
          <p:cNvPr id="6" name="Freeform 6"/>
          <p:cNvSpPr/>
          <p:nvPr/>
        </p:nvSpPr>
        <p:spPr>
          <a:xfrm>
            <a:off x="7136559" y="1943005"/>
            <a:ext cx="2952750" cy="5495925"/>
          </a:xfrm>
          <a:custGeom>
            <a:avLst/>
            <a:gdLst/>
            <a:ahLst/>
            <a:cxnLst/>
            <a:rect l="l" t="t" r="r" b="b"/>
            <a:pathLst>
              <a:path w="2952750" h="5495925">
                <a:moveTo>
                  <a:pt x="0" y="0"/>
                </a:moveTo>
                <a:lnTo>
                  <a:pt x="2952750" y="0"/>
                </a:lnTo>
                <a:lnTo>
                  <a:pt x="2952750" y="5495925"/>
                </a:lnTo>
                <a:lnTo>
                  <a:pt x="0" y="5495925"/>
                </a:lnTo>
                <a:lnTo>
                  <a:pt x="0" y="0"/>
                </a:lnTo>
                <a:close/>
              </a:path>
            </a:pathLst>
          </a:custGeom>
          <a:blipFill>
            <a:blip r:embed="rId6"/>
            <a:stretch>
              <a:fillRect/>
            </a:stretch>
          </a:blipFill>
        </p:spPr>
      </p:sp>
      <p:sp>
        <p:nvSpPr>
          <p:cNvPr id="8" name="Freeform 8"/>
          <p:cNvSpPr/>
          <p:nvPr/>
        </p:nvSpPr>
        <p:spPr>
          <a:xfrm>
            <a:off x="1057965" y="8670239"/>
            <a:ext cx="1009650" cy="1009650"/>
          </a:xfrm>
          <a:custGeom>
            <a:avLst/>
            <a:gdLst/>
            <a:ahLst/>
            <a:cxnLst/>
            <a:rect l="l" t="t" r="r" b="b"/>
            <a:pathLst>
              <a:path w="1009650" h="1009650">
                <a:moveTo>
                  <a:pt x="0" y="0"/>
                </a:moveTo>
                <a:lnTo>
                  <a:pt x="1009650" y="0"/>
                </a:lnTo>
                <a:lnTo>
                  <a:pt x="1009650" y="1009650"/>
                </a:lnTo>
                <a:lnTo>
                  <a:pt x="0" y="1009650"/>
                </a:lnTo>
                <a:lnTo>
                  <a:pt x="0" y="0"/>
                </a:lnTo>
                <a:close/>
              </a:path>
            </a:pathLst>
          </a:custGeom>
          <a:blipFill>
            <a:blip r:embed="rId7"/>
            <a:stretch>
              <a:fillRect/>
            </a:stretch>
          </a:blipFill>
        </p:spPr>
      </p:sp>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5" name="TextBox 12">
            <a:extLst>
              <a:ext uri="{FF2B5EF4-FFF2-40B4-BE49-F238E27FC236}">
                <a16:creationId xmlns:a16="http://schemas.microsoft.com/office/drawing/2014/main" id="{EB1DD482-3AEF-1D46-40D3-A0E3BA4CDA42}"/>
              </a:ext>
            </a:extLst>
          </p:cNvPr>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a:solidFill>
                  <a:srgbClr val="000000"/>
                </a:solidFill>
                <a:latin typeface="Open Sans Light"/>
              </a:rPr>
              <a:t>@</a:t>
            </a:r>
            <a:r>
              <a:rPr lang="en-US" sz="2700" dirty="0" err="1">
                <a:solidFill>
                  <a:srgbClr val="000000"/>
                </a:solidFill>
                <a:latin typeface="Open Sans Light"/>
              </a:rPr>
              <a:t>resilienz_im_studium</a:t>
            </a:r>
            <a:r>
              <a:rPr lang="en-US" sz="3000" dirty="0">
                <a:solidFill>
                  <a:srgbClr val="444A72"/>
                </a:solidFill>
                <a:latin typeface="Open Sans Italics"/>
              </a:rPr>
              <a:t> </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18383" y="5753100"/>
            <a:ext cx="16251231" cy="1077218"/>
          </a:xfrm>
          <a:prstGeom prst="rect">
            <a:avLst/>
          </a:prstGeom>
        </p:spPr>
        <p:txBody>
          <a:bodyPr lIns="0" tIns="0" rIns="0" bIns="0" rtlCol="0" anchor="t">
            <a:spAutoFit/>
          </a:bodyPr>
          <a:lstStyle/>
          <a:p>
            <a:pPr algn="ctr">
              <a:lnSpc>
                <a:spcPts val="4200"/>
              </a:lnSpc>
            </a:pPr>
            <a:r>
              <a:rPr lang="de-DE" sz="3500" i="1" spc="30" dirty="0">
                <a:latin typeface="Open Sans Light"/>
              </a:rPr>
              <a:t>Was ist in den Tandems aufgetaucht?</a:t>
            </a:r>
          </a:p>
          <a:p>
            <a:pPr algn="ctr">
              <a:lnSpc>
                <a:spcPts val="4200"/>
              </a:lnSpc>
            </a:pPr>
            <a:r>
              <a:rPr lang="de-DE" sz="3500" i="1" spc="30" dirty="0">
                <a:latin typeface="Open Sans Light"/>
              </a:rPr>
              <a:t>Gibt es Fragen, Erkenntnisse, Anregungen?</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Frage ins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49" y="3852867"/>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03486816"/>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
        <p:nvSpPr>
          <p:cNvPr id="5" name="TextBox 4">
            <a:extLst>
              <a:ext uri="{FF2B5EF4-FFF2-40B4-BE49-F238E27FC236}">
                <a16:creationId xmlns:a16="http://schemas.microsoft.com/office/drawing/2014/main" id="{9C3BBCB3-F56B-B7DD-9BD3-1318564E4582}"/>
              </a:ext>
            </a:extLst>
          </p:cNvPr>
          <p:cNvSpPr txBox="1"/>
          <p:nvPr/>
        </p:nvSpPr>
        <p:spPr>
          <a:xfrm>
            <a:off x="8314313" y="5033467"/>
            <a:ext cx="9351761" cy="1431161"/>
          </a:xfrm>
          <a:prstGeom prst="rect">
            <a:avLst/>
          </a:prstGeom>
        </p:spPr>
        <p:txBody>
          <a:bodyPr wrap="square" lIns="0" tIns="0" rIns="0" bIns="0" rtlCol="0" anchor="t">
            <a:spAutoFit/>
          </a:bodyPr>
          <a:lstStyle/>
          <a:p>
            <a:pPr algn="ctr"/>
            <a:r>
              <a:rPr lang="en-US" sz="6950" dirty="0">
                <a:solidFill>
                  <a:srgbClr val="444A72"/>
                </a:solidFill>
                <a:latin typeface="Open Sans Bold"/>
              </a:rPr>
              <a:t>STÄRKEN STÄRKEN</a:t>
            </a:r>
            <a:endParaRPr lang="en-US" sz="6950" dirty="0">
              <a:solidFill>
                <a:srgbClr val="444A72"/>
              </a:solidFill>
              <a:latin typeface="Open Sans Bold"/>
              <a:ea typeface="Open Sans Bold"/>
              <a:cs typeface="Open Sans Bold"/>
            </a:endParaRPr>
          </a:p>
          <a:p>
            <a:pPr algn="ctr"/>
            <a:r>
              <a:rPr lang="en-US" sz="2350" spc="479" dirty="0">
                <a:latin typeface="Open Sans"/>
                <a:ea typeface="Open Sans"/>
                <a:cs typeface="Open Sans"/>
              </a:rPr>
              <a:t>PART 5</a:t>
            </a:r>
          </a:p>
        </p:txBody>
      </p:sp>
      <p:grpSp>
        <p:nvGrpSpPr>
          <p:cNvPr id="6" name="Group 2">
            <a:extLst>
              <a:ext uri="{FF2B5EF4-FFF2-40B4-BE49-F238E27FC236}">
                <a16:creationId xmlns:a16="http://schemas.microsoft.com/office/drawing/2014/main" id="{9748F2F8-D88F-95C8-38D6-BFCD8A7AE861}"/>
              </a:ext>
            </a:extLst>
          </p:cNvPr>
          <p:cNvGrpSpPr>
            <a:grpSpLocks noChangeAspect="1"/>
          </p:cNvGrpSpPr>
          <p:nvPr/>
        </p:nvGrpSpPr>
        <p:grpSpPr>
          <a:xfrm>
            <a:off x="1028700" y="1877712"/>
            <a:ext cx="6525520" cy="7074502"/>
            <a:chOff x="0" y="0"/>
            <a:chExt cx="5857240" cy="6350000"/>
          </a:xfrm>
        </p:grpSpPr>
        <p:sp>
          <p:nvSpPr>
            <p:cNvPr id="8" name="Freeform 3">
              <a:extLst>
                <a:ext uri="{FF2B5EF4-FFF2-40B4-BE49-F238E27FC236}">
                  <a16:creationId xmlns:a16="http://schemas.microsoft.com/office/drawing/2014/main" id="{B9D0BC27-FC12-9624-4F20-0525D448AE0B}"/>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l="-1020" r="-61700"/>
              </a:stretch>
            </a:blipFill>
          </p:spPr>
        </p:sp>
      </p:grpSp>
    </p:spTree>
    <p:extLst>
      <p:ext uri="{BB962C8B-B14F-4D97-AF65-F5344CB8AC3E}">
        <p14:creationId xmlns:p14="http://schemas.microsoft.com/office/powerpoint/2010/main" val="291582882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2781300"/>
            <a:ext cx="9536825" cy="7764561"/>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Wie kann ich meinen Zugang zu meinen Stärken stärken? Wie kann ich meine Stärken im Alltag stärken? </a:t>
            </a:r>
          </a:p>
          <a:p>
            <a:pPr algn="l">
              <a:lnSpc>
                <a:spcPts val="3750"/>
              </a:lnSpc>
            </a:pPr>
            <a:endParaRPr lang="de-DE" sz="2700" b="1"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Das Umfeld zu den eigenen Stärken befragen </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Vergangene Herausforderungen und Problemlösungen reflektieren </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Reframing eigener Schwächen in Stärken</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nSpc>
                <a:spcPts val="3750"/>
              </a:lnSpc>
              <a:buFont typeface="Arial" panose="020B0604020202020204" pitchFamily="34" charset="0"/>
              <a:buChar char="•"/>
            </a:pPr>
            <a:r>
              <a:rPr lang="de-DE" sz="2700" dirty="0">
                <a:solidFill>
                  <a:srgbClr val="000000"/>
                </a:solidFill>
                <a:latin typeface="Open Sans Light"/>
              </a:rPr>
              <a:t>Tätigkeiten überlegen, bei denen man seine Stärke in Zukunft auf neue Art und Weise einsetzen möchte </a:t>
            </a:r>
          </a:p>
          <a:p>
            <a:pPr marL="457200" indent="-457200">
              <a:lnSpc>
                <a:spcPts val="3750"/>
              </a:lnSpc>
              <a:buFont typeface="Arial" panose="020B0604020202020204" pitchFamily="34" charset="0"/>
              <a:buChar char="•"/>
            </a:pPr>
            <a:endParaRPr lang="de-DE" sz="2700" dirty="0">
              <a:solidFill>
                <a:srgbClr val="000000"/>
              </a:solidFill>
              <a:latin typeface="Open Sans Light"/>
            </a:endParaRPr>
          </a:p>
          <a:p>
            <a:pPr marL="457200" indent="-457200">
              <a:lnSpc>
                <a:spcPts val="3750"/>
              </a:lnSpc>
              <a:buFont typeface="Arial" panose="020B0604020202020204" pitchFamily="34" charset="0"/>
              <a:buChar char="•"/>
            </a:pPr>
            <a:r>
              <a:rPr lang="de-DE" sz="2700" dirty="0">
                <a:solidFill>
                  <a:srgbClr val="000000"/>
                </a:solidFill>
                <a:latin typeface="Open Sans Light"/>
              </a:rPr>
              <a:t>Challenge: 3 Wochen lang eine Sache ausprobieren, die du noch nie gemacht hast </a:t>
            </a:r>
          </a:p>
          <a:p>
            <a:pPr marL="457200" indent="-457200" algn="l">
              <a:lnSpc>
                <a:spcPts val="3750"/>
              </a:lnSpc>
              <a:buFont typeface="Arial" panose="020B0604020202020204" pitchFamily="34" charset="0"/>
              <a:buChar char="•"/>
            </a:pPr>
            <a:endParaRPr lang="de-DE" sz="2700" b="1" dirty="0">
              <a:solidFill>
                <a:srgbClr val="000000"/>
              </a:solidFill>
              <a:latin typeface="Open Sans Light"/>
            </a:endParaRP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Stärken stärken</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STÄRKENORIENTIERUNG</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42</a:t>
            </a:fld>
            <a:endParaRPr lang="en-US" dirty="0"/>
          </a:p>
        </p:txBody>
      </p:sp>
      <p:pic>
        <p:nvPicPr>
          <p:cNvPr id="5" name="Grafik 4" descr="Ein Bild, das Person, Menschliches Gesicht, Lächeln, Kleidung enthält.&#10;&#10;Automatisch generierte Beschreibung">
            <a:extLst>
              <a:ext uri="{FF2B5EF4-FFF2-40B4-BE49-F238E27FC236}">
                <a16:creationId xmlns:a16="http://schemas.microsoft.com/office/drawing/2014/main" id="{16B0016F-B27C-524F-B44B-F32F9EF0E7AA}"/>
              </a:ext>
            </a:extLst>
          </p:cNvPr>
          <p:cNvPicPr>
            <a:picLocks noChangeAspect="1"/>
          </p:cNvPicPr>
          <p:nvPr/>
        </p:nvPicPr>
        <p:blipFill rotWithShape="1">
          <a:blip r:embed="rId5">
            <a:extLst>
              <a:ext uri="{28A0092B-C50C-407E-A947-70E740481C1C}">
                <a14:useLocalDpi xmlns:a14="http://schemas.microsoft.com/office/drawing/2010/main" val="0"/>
              </a:ext>
            </a:extLst>
          </a:blip>
          <a:srcRect l="27423" r="22301"/>
          <a:stretch/>
        </p:blipFill>
        <p:spPr>
          <a:xfrm>
            <a:off x="11730285" y="1591438"/>
            <a:ext cx="6557715" cy="8695562"/>
          </a:xfrm>
          <a:prstGeom prst="rect">
            <a:avLst/>
          </a:prstGeom>
        </p:spPr>
      </p:pic>
    </p:spTree>
    <p:extLst>
      <p:ext uri="{BB962C8B-B14F-4D97-AF65-F5344CB8AC3E}">
        <p14:creationId xmlns:p14="http://schemas.microsoft.com/office/powerpoint/2010/main" val="281460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6" name="TextBox 6"/>
          <p:cNvSpPr txBox="1"/>
          <p:nvPr/>
        </p:nvSpPr>
        <p:spPr>
          <a:xfrm>
            <a:off x="1028700" y="3771900"/>
            <a:ext cx="16377422" cy="5036572"/>
          </a:xfrm>
          <a:prstGeom prst="rect">
            <a:avLst/>
          </a:prstGeom>
        </p:spPr>
        <p:txBody>
          <a:bodyPr wrap="square" lIns="0" tIns="0" rIns="0" bIns="0" rtlCol="0" anchor="t">
            <a:spAutoFit/>
          </a:bodyPr>
          <a:lstStyle/>
          <a:p>
            <a:pPr>
              <a:lnSpc>
                <a:spcPts val="4424"/>
              </a:lnSpc>
            </a:pPr>
            <a:r>
              <a:rPr lang="de-DE" sz="3000" spc="31" dirty="0">
                <a:solidFill>
                  <a:srgbClr val="F1EFEB"/>
                </a:solidFill>
                <a:latin typeface="Open Sans Light"/>
                <a:ea typeface="Open Sans Light"/>
                <a:cs typeface="Open Sans Light"/>
              </a:rPr>
              <a:t>Beantwortet folgende Fragen </a:t>
            </a:r>
            <a:r>
              <a:rPr lang="de-DE" sz="3000" spc="31" dirty="0">
                <a:solidFill>
                  <a:srgbClr val="F1EFEB"/>
                </a:solidFill>
                <a:latin typeface="Open Sans Light"/>
              </a:rPr>
              <a:t>(S. </a:t>
            </a:r>
            <a:r>
              <a:rPr lang="de-DE" sz="3000" spc="31" dirty="0">
                <a:solidFill>
                  <a:schemeClr val="bg1"/>
                </a:solidFill>
                <a:latin typeface="Open Sans Light"/>
              </a:rPr>
              <a:t>8 im Workbook</a:t>
            </a:r>
            <a:r>
              <a:rPr lang="de-DE" sz="3000" spc="31" dirty="0">
                <a:solidFill>
                  <a:srgbClr val="F1EFEB"/>
                </a:solidFill>
                <a:latin typeface="Open Sans Light"/>
              </a:rPr>
              <a:t>).</a:t>
            </a:r>
          </a:p>
          <a:p>
            <a:pPr>
              <a:lnSpc>
                <a:spcPts val="4424"/>
              </a:lnSpc>
            </a:pPr>
            <a:endParaRPr lang="de-DE" sz="3000" b="1" spc="31" dirty="0">
              <a:solidFill>
                <a:srgbClr val="F1EFEB"/>
              </a:solidFill>
              <a:latin typeface="Open Sans Light"/>
              <a:ea typeface="Open Sans Light"/>
              <a:cs typeface="Open Sans Light"/>
            </a:endParaRPr>
          </a:p>
          <a:p>
            <a:pPr>
              <a:lnSpc>
                <a:spcPts val="4424"/>
              </a:lnSpc>
            </a:pPr>
            <a:r>
              <a:rPr lang="de-DE" sz="2600" i="1" spc="31" dirty="0">
                <a:solidFill>
                  <a:srgbClr val="F1EFEB"/>
                </a:solidFill>
                <a:latin typeface="Open Sans Light"/>
                <a:ea typeface="Open Sans Light"/>
                <a:cs typeface="Open Sans Light"/>
              </a:rPr>
              <a:t>1) Wie kann ich meine Stärken nutzen und weiter ausbauen? </a:t>
            </a:r>
          </a:p>
          <a:p>
            <a:pPr>
              <a:lnSpc>
                <a:spcPts val="4424"/>
              </a:lnSpc>
            </a:pPr>
            <a:r>
              <a:rPr lang="de-DE" sz="2600" i="1" spc="31" dirty="0">
                <a:solidFill>
                  <a:srgbClr val="F1EFEB"/>
                </a:solidFill>
                <a:latin typeface="Open Sans Light"/>
                <a:ea typeface="Open Sans Light"/>
                <a:cs typeface="Open Sans Light"/>
              </a:rPr>
              <a:t>2) Wie kann ich meine externe Ressourcen einsetzen? </a:t>
            </a:r>
          </a:p>
          <a:p>
            <a:pPr>
              <a:lnSpc>
                <a:spcPts val="4424"/>
              </a:lnSpc>
            </a:pPr>
            <a:r>
              <a:rPr lang="de-DE" sz="2600" i="1" spc="31" dirty="0">
                <a:solidFill>
                  <a:srgbClr val="F1EFEB"/>
                </a:solidFill>
                <a:latin typeface="Open Sans Light"/>
                <a:ea typeface="Open Sans Light"/>
                <a:cs typeface="Open Sans Light"/>
              </a:rPr>
              <a:t>3) Für welche Stärken / Ressourcen bin ich dankbar? </a:t>
            </a:r>
          </a:p>
          <a:p>
            <a:pPr>
              <a:lnSpc>
                <a:spcPts val="4424"/>
              </a:lnSpc>
            </a:pPr>
            <a:r>
              <a:rPr lang="de-DE" sz="2600" i="1" spc="31" dirty="0">
                <a:solidFill>
                  <a:srgbClr val="F1EFEB"/>
                </a:solidFill>
                <a:latin typeface="Open Sans Light"/>
                <a:ea typeface="Open Sans Light"/>
                <a:cs typeface="Open Sans Light"/>
              </a:rPr>
              <a:t>4) Wie kann ich meine persönlichen Stärken im </a:t>
            </a:r>
            <a:r>
              <a:rPr lang="de-DE" sz="2600" i="1" spc="31" dirty="0" err="1">
                <a:solidFill>
                  <a:srgbClr val="F1EFEB"/>
                </a:solidFill>
                <a:latin typeface="Open Sans Light"/>
                <a:ea typeface="Open Sans Light"/>
                <a:cs typeface="Open Sans Light"/>
              </a:rPr>
              <a:t>Studiumskontext</a:t>
            </a:r>
            <a:r>
              <a:rPr lang="de-DE" sz="2600" i="1" spc="31" dirty="0">
                <a:solidFill>
                  <a:srgbClr val="F1EFEB"/>
                </a:solidFill>
                <a:latin typeface="Open Sans Light"/>
                <a:ea typeface="Open Sans Light"/>
                <a:cs typeface="Open Sans Light"/>
              </a:rPr>
              <a:t> gezielter nutzen?</a:t>
            </a:r>
          </a:p>
          <a:p>
            <a:pPr>
              <a:lnSpc>
                <a:spcPts val="4424"/>
              </a:lnSpc>
            </a:pPr>
            <a:endParaRPr lang="de-DE" sz="3000" spc="31" dirty="0">
              <a:solidFill>
                <a:srgbClr val="F1EFEB"/>
              </a:solidFill>
              <a:latin typeface="Open Sans Light"/>
              <a:ea typeface="Open Sans Light"/>
              <a:cs typeface="Open Sans Light"/>
            </a:endParaRPr>
          </a:p>
          <a:p>
            <a:pPr>
              <a:lnSpc>
                <a:spcPts val="4424"/>
              </a:lnSpc>
            </a:pPr>
            <a:r>
              <a:rPr lang="de-DE" sz="3000" spc="31" dirty="0">
                <a:solidFill>
                  <a:srgbClr val="F1EFEB"/>
                </a:solidFill>
                <a:latin typeface="Open Sans Light"/>
                <a:ea typeface="Open Sans Light"/>
                <a:cs typeface="Open Sans Light"/>
              </a:rPr>
              <a:t>Haltet zum Schluss eure Antworten, Erkenntnisse und Übungen im </a:t>
            </a:r>
            <a:r>
              <a:rPr lang="de-DE" sz="3000" spc="31" dirty="0" err="1">
                <a:solidFill>
                  <a:srgbClr val="F1EFEB"/>
                </a:solidFill>
                <a:latin typeface="Open Sans Light"/>
                <a:ea typeface="Open Sans Light"/>
                <a:cs typeface="Open Sans Light"/>
              </a:rPr>
              <a:t>ReMind</a:t>
            </a:r>
            <a:r>
              <a:rPr lang="de-DE" sz="3000" spc="31" dirty="0">
                <a:solidFill>
                  <a:srgbClr val="F1EFEB"/>
                </a:solidFill>
                <a:latin typeface="Open Sans Light"/>
                <a:ea typeface="Open Sans Light"/>
                <a:cs typeface="Open Sans Light"/>
              </a:rPr>
              <a:t>-Glas fest, die ihr mit in euren Studienalltag nehmen möchtet.  </a:t>
            </a:r>
            <a:endParaRPr lang="en-US" sz="3200" spc="31" dirty="0">
              <a:solidFill>
                <a:srgbClr val="F1EFEB"/>
              </a:solidFill>
              <a:latin typeface="Open Sans Light"/>
              <a:ea typeface="Open Sans Light"/>
              <a:cs typeface="Open Sans Light"/>
            </a:endParaRPr>
          </a:p>
        </p:txBody>
      </p:sp>
      <p:sp>
        <p:nvSpPr>
          <p:cNvPr id="7" name="TextBox 10">
            <a:extLst>
              <a:ext uri="{FF2B5EF4-FFF2-40B4-BE49-F238E27FC236}">
                <a16:creationId xmlns:a16="http://schemas.microsoft.com/office/drawing/2014/main" id="{32B67F92-EE2E-8025-44B2-D2213192C638}"/>
              </a:ext>
            </a:extLst>
          </p:cNvPr>
          <p:cNvSpPr txBox="1"/>
          <p:nvPr/>
        </p:nvSpPr>
        <p:spPr>
          <a:xfrm>
            <a:off x="918490" y="751212"/>
            <a:ext cx="14931109" cy="1468094"/>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 Stärken stärken (30 Min.)</a:t>
            </a:r>
            <a:endParaRPr lang="en-US" sz="7000" dirty="0">
              <a:solidFill>
                <a:schemeClr val="bg1"/>
              </a:solidFill>
              <a:latin typeface="Open Sans Bold"/>
            </a:endParaRPr>
          </a:p>
        </p:txBody>
      </p:sp>
      <p:sp>
        <p:nvSpPr>
          <p:cNvPr id="10" name="Foliennummernplatzhalter 9">
            <a:extLst>
              <a:ext uri="{FF2B5EF4-FFF2-40B4-BE49-F238E27FC236}">
                <a16:creationId xmlns:a16="http://schemas.microsoft.com/office/drawing/2014/main" id="{B91FF9A7-AC12-FBAE-8628-37EB752990DB}"/>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
        <p:nvSpPr>
          <p:cNvPr id="2" name="TextBox 13">
            <a:extLst>
              <a:ext uri="{FF2B5EF4-FFF2-40B4-BE49-F238E27FC236}">
                <a16:creationId xmlns:a16="http://schemas.microsoft.com/office/drawing/2014/main" id="{AF1F11CB-C112-F16D-7511-F4EC15A61A63}"/>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solidFill>
                <a:schemeClr val="bg1"/>
              </a:solidFill>
            </a:endParaRPr>
          </a:p>
        </p:txBody>
      </p:sp>
    </p:spTree>
    <p:extLst>
      <p:ext uri="{BB962C8B-B14F-4D97-AF65-F5344CB8AC3E}">
        <p14:creationId xmlns:p14="http://schemas.microsoft.com/office/powerpoint/2010/main" val="1180985820"/>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44</a:t>
            </a:fld>
            <a:endParaRPr lang="en-US" dirty="0"/>
          </a:p>
        </p:txBody>
      </p:sp>
      <p:pic>
        <p:nvPicPr>
          <p:cNvPr id="3" name="Grafik 2" descr="Ein Bild, das Text, Design, Aufdruck, Buch enthält.&#10;&#10;Automatisch generierte Beschreibung">
            <a:extLst>
              <a:ext uri="{FF2B5EF4-FFF2-40B4-BE49-F238E27FC236}">
                <a16:creationId xmlns:a16="http://schemas.microsoft.com/office/drawing/2014/main" id="{C79E537B-BF05-5746-F332-19081BDA3C17}"/>
              </a:ext>
            </a:extLst>
          </p:cNvPr>
          <p:cNvPicPr>
            <a:picLocks noChangeAspect="1"/>
          </p:cNvPicPr>
          <p:nvPr/>
        </p:nvPicPr>
        <p:blipFill rotWithShape="1">
          <a:blip r:embed="rId3">
            <a:extLst>
              <a:ext uri="{28A0092B-C50C-407E-A947-70E740481C1C}">
                <a14:useLocalDpi xmlns:a14="http://schemas.microsoft.com/office/drawing/2010/main" val="0"/>
              </a:ext>
            </a:extLst>
          </a:blip>
          <a:srcRect t="12122" b="18212"/>
          <a:stretch/>
        </p:blipFill>
        <p:spPr>
          <a:xfrm>
            <a:off x="5410200" y="4770620"/>
            <a:ext cx="4204018" cy="5206698"/>
          </a:xfrm>
          <a:prstGeom prst="rect">
            <a:avLst/>
          </a:prstGeom>
        </p:spPr>
      </p:pic>
      <p:pic>
        <p:nvPicPr>
          <p:cNvPr id="5" name="Grafik 4" descr="Ein Bild, das Im Haus, Mobiliar, Stuhl, Tisch enthält.&#10;&#10;Automatisch generierte Beschreibung">
            <a:extLst>
              <a:ext uri="{FF2B5EF4-FFF2-40B4-BE49-F238E27FC236}">
                <a16:creationId xmlns:a16="http://schemas.microsoft.com/office/drawing/2014/main" id="{073B321D-D4BB-CE97-8669-E4387D01663F}"/>
              </a:ext>
            </a:extLst>
          </p:cNvPr>
          <p:cNvPicPr>
            <a:picLocks noChangeAspect="1"/>
          </p:cNvPicPr>
          <p:nvPr/>
        </p:nvPicPr>
        <p:blipFill rotWithShape="1">
          <a:blip r:embed="rId4">
            <a:extLst>
              <a:ext uri="{28A0092B-C50C-407E-A947-70E740481C1C}">
                <a14:useLocalDpi xmlns:a14="http://schemas.microsoft.com/office/drawing/2010/main" val="0"/>
              </a:ext>
            </a:extLst>
          </a:blip>
          <a:srcRect t="9469" b="20865"/>
          <a:stretch/>
        </p:blipFill>
        <p:spPr>
          <a:xfrm>
            <a:off x="918491" y="2290358"/>
            <a:ext cx="4204018" cy="5206699"/>
          </a:xfrm>
          <a:prstGeom prst="rect">
            <a:avLst/>
          </a:prstGeom>
        </p:spPr>
      </p:pic>
      <p:pic>
        <p:nvPicPr>
          <p:cNvPr id="8" name="Grafik 7" descr="Ein Bild, das Mahlzeit, Essen, Platte, Geschirr enthält.&#10;&#10;Automatisch generierte Beschreibung">
            <a:extLst>
              <a:ext uri="{FF2B5EF4-FFF2-40B4-BE49-F238E27FC236}">
                <a16:creationId xmlns:a16="http://schemas.microsoft.com/office/drawing/2014/main" id="{066FB60A-B3B8-5B38-4091-BA8141A404C5}"/>
              </a:ext>
            </a:extLst>
          </p:cNvPr>
          <p:cNvPicPr>
            <a:picLocks noChangeAspect="1"/>
          </p:cNvPicPr>
          <p:nvPr/>
        </p:nvPicPr>
        <p:blipFill rotWithShape="1">
          <a:blip r:embed="rId5">
            <a:extLst>
              <a:ext uri="{28A0092B-C50C-407E-A947-70E740481C1C}">
                <a14:useLocalDpi xmlns:a14="http://schemas.microsoft.com/office/drawing/2010/main" val="0"/>
              </a:ext>
            </a:extLst>
          </a:blip>
          <a:srcRect l="10774" t="13258" r="8417" b="17045"/>
          <a:stretch/>
        </p:blipFill>
        <p:spPr>
          <a:xfrm rot="5400000">
            <a:off x="11143429" y="4186118"/>
            <a:ext cx="4572000" cy="7010400"/>
          </a:xfrm>
          <a:prstGeom prst="rect">
            <a:avLst/>
          </a:prstGeom>
        </p:spPr>
      </p:pic>
      <p:pic>
        <p:nvPicPr>
          <p:cNvPr id="10" name="Grafik 9" descr="Ein Bild, das Im Haus, Wand, Kleidung, Person enthält.&#10;&#10;Automatisch generierte Beschreibung">
            <a:extLst>
              <a:ext uri="{FF2B5EF4-FFF2-40B4-BE49-F238E27FC236}">
                <a16:creationId xmlns:a16="http://schemas.microsoft.com/office/drawing/2014/main" id="{0849CC0B-8604-C91D-8204-58D6990A0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297" y="71318"/>
            <a:ext cx="6942264" cy="5206698"/>
          </a:xfrm>
          <a:prstGeom prst="rect">
            <a:avLst/>
          </a:prstGeom>
        </p:spPr>
      </p:pic>
    </p:spTree>
    <p:extLst>
      <p:ext uri="{BB962C8B-B14F-4D97-AF65-F5344CB8AC3E}">
        <p14:creationId xmlns:p14="http://schemas.microsoft.com/office/powerpoint/2010/main" val="313058984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431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dirty="0">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7" name="TextBox 17"/>
          <p:cNvSpPr txBox="1"/>
          <p:nvPr/>
        </p:nvSpPr>
        <p:spPr>
          <a:xfrm>
            <a:off x="7456755" y="8701307"/>
            <a:ext cx="2984049" cy="858498"/>
          </a:xfrm>
          <a:prstGeom prst="rect">
            <a:avLst/>
          </a:prstGeom>
        </p:spPr>
        <p:txBody>
          <a:bodyPr wrap="square" lIns="0" tIns="0" rIns="0" bIns="0" rtlCol="0" anchor="t">
            <a:spAutoFit/>
          </a:bodyPr>
          <a:lstStyle/>
          <a:p>
            <a:pPr algn="ctr">
              <a:lnSpc>
                <a:spcPts val="3374"/>
              </a:lnSpc>
            </a:pPr>
            <a:r>
              <a:rPr lang="de-DE" sz="2599">
                <a:solidFill>
                  <a:srgbClr val="444A72"/>
                </a:solidFill>
                <a:latin typeface="Open Sans Bold"/>
              </a:rPr>
              <a:t>ANMELDUNG </a:t>
            </a:r>
            <a:r>
              <a:rPr lang="de-DE" sz="2599">
                <a:solidFill>
                  <a:srgbClr val="000000"/>
                </a:solidFill>
                <a:latin typeface="Open Sans Italics"/>
                <a:hlinkClick r:id="rId7" tooltip="https://eveeno.com/remind"/>
              </a:rPr>
              <a:t>eveeno.de/remind</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45</a:t>
            </a:fld>
            <a:endParaRPr lang="en-US" dirty="0"/>
          </a:p>
        </p:txBody>
      </p:sp>
      <p:sp>
        <p:nvSpPr>
          <p:cNvPr id="3" name="Oval 2">
            <a:extLst>
              <a:ext uri="{FF2B5EF4-FFF2-40B4-BE49-F238E27FC236}">
                <a16:creationId xmlns:a16="http://schemas.microsoft.com/office/drawing/2014/main" id="{F1C04A3F-C367-5972-D31A-0459A541A46B}"/>
              </a:ext>
            </a:extLst>
          </p:cNvPr>
          <p:cNvSpPr/>
          <p:nvPr/>
        </p:nvSpPr>
        <p:spPr>
          <a:xfrm>
            <a:off x="14478000" y="3587138"/>
            <a:ext cx="3109321" cy="990600"/>
          </a:xfrm>
          <a:prstGeom prst="ellipse">
            <a:avLst/>
          </a:prstGeom>
          <a:no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Häkchen Silhouette">
            <a:extLst>
              <a:ext uri="{FF2B5EF4-FFF2-40B4-BE49-F238E27FC236}">
                <a16:creationId xmlns:a16="http://schemas.microsoft.com/office/drawing/2014/main" id="{34468539-F278-6B9A-320A-A324360CA4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96001" y="3506504"/>
            <a:ext cx="716403" cy="71640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707354" y="6972300"/>
            <a:ext cx="14863764" cy="1006558"/>
          </a:xfrm>
          <a:prstGeom prst="rect">
            <a:avLst/>
          </a:prstGeom>
        </p:spPr>
        <p:txBody>
          <a:bodyPr wrap="square" lIns="0" tIns="0" rIns="0" bIns="0" rtlCol="0" anchor="t">
            <a:spAutoFit/>
          </a:bodyPr>
          <a:lstStyle/>
          <a:p>
            <a:pPr algn="l">
              <a:lnSpc>
                <a:spcPts val="8400"/>
              </a:lnSpc>
            </a:pPr>
            <a:r>
              <a:rPr lang="de-DE" sz="6000" b="1" dirty="0">
                <a:solidFill>
                  <a:srgbClr val="444A72"/>
                </a:solidFill>
                <a:latin typeface="Open Sans" panose="020B0606030504020204" pitchFamily="34" charset="0"/>
                <a:ea typeface="Open Sans" panose="020B0606030504020204" pitchFamily="34" charset="0"/>
                <a:cs typeface="Open Sans" panose="020B0606030504020204" pitchFamily="34" charset="0"/>
              </a:rPr>
              <a:t>Vielen Dank für eure Aufmerksamkeit!</a:t>
            </a:r>
          </a:p>
        </p:txBody>
      </p:sp>
      <p:pic>
        <p:nvPicPr>
          <p:cNvPr id="8" name="Grafik 7">
            <a:extLst>
              <a:ext uri="{FF2B5EF4-FFF2-40B4-BE49-F238E27FC236}">
                <a16:creationId xmlns:a16="http://schemas.microsoft.com/office/drawing/2014/main" id="{1E250815-DF03-8362-98EF-8D2A437319F8}"/>
              </a:ext>
            </a:extLst>
          </p:cNvPr>
          <p:cNvPicPr>
            <a:picLocks noChangeAspect="1"/>
          </p:cNvPicPr>
          <p:nvPr/>
        </p:nvPicPr>
        <p:blipFill rotWithShape="1">
          <a:blip r:embed="rId2"/>
          <a:srcRect t="35857" b="23691"/>
          <a:stretch/>
        </p:blipFill>
        <p:spPr>
          <a:xfrm>
            <a:off x="-9526" y="0"/>
            <a:ext cx="18297525" cy="493248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4596746" y="5410534"/>
            <a:ext cx="9094508" cy="3540328"/>
          </a:xfrm>
          <a:custGeom>
            <a:avLst/>
            <a:gdLst/>
            <a:ahLst/>
            <a:cxnLst/>
            <a:rect l="l" t="t" r="r" b="b"/>
            <a:pathLst>
              <a:path w="9094508" h="3540328">
                <a:moveTo>
                  <a:pt x="0" y="0"/>
                </a:moveTo>
                <a:lnTo>
                  <a:pt x="9094508" y="0"/>
                </a:lnTo>
                <a:lnTo>
                  <a:pt x="9094508" y="3540328"/>
                </a:lnTo>
                <a:lnTo>
                  <a:pt x="0" y="3540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46956" y="6742281"/>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4"/>
            <a:stretch>
              <a:fillRect/>
            </a:stretch>
          </a:blipFill>
        </p:spPr>
      </p:sp>
      <p:grpSp>
        <p:nvGrpSpPr>
          <p:cNvPr id="4" name="Group 4"/>
          <p:cNvGrpSpPr>
            <a:grpSpLocks noChangeAspect="1"/>
          </p:cNvGrpSpPr>
          <p:nvPr/>
        </p:nvGrpSpPr>
        <p:grpSpPr>
          <a:xfrm>
            <a:off x="6607969" y="7688113"/>
            <a:ext cx="1671237" cy="699649"/>
            <a:chOff x="0" y="0"/>
            <a:chExt cx="1671244" cy="699643"/>
          </a:xfrm>
        </p:grpSpPr>
        <p:sp>
          <p:nvSpPr>
            <p:cNvPr id="5" name="Freeform 5"/>
            <p:cNvSpPr/>
            <p:nvPr/>
          </p:nvSpPr>
          <p:spPr>
            <a:xfrm>
              <a:off x="63754" y="75819"/>
              <a:ext cx="1537081" cy="560324"/>
            </a:xfrm>
            <a:custGeom>
              <a:avLst/>
              <a:gdLst/>
              <a:ahLst/>
              <a:cxnLst/>
              <a:rect l="l" t="t" r="r" b="b"/>
              <a:pathLst>
                <a:path w="1537081" h="560324">
                  <a:moveTo>
                    <a:pt x="774446" y="43815"/>
                  </a:moveTo>
                  <a:cubicBezTo>
                    <a:pt x="814705" y="43815"/>
                    <a:pt x="849630" y="66421"/>
                    <a:pt x="879475" y="111760"/>
                  </a:cubicBezTo>
                  <a:cubicBezTo>
                    <a:pt x="912622" y="175641"/>
                    <a:pt x="917067" y="242316"/>
                    <a:pt x="892810" y="311785"/>
                  </a:cubicBezTo>
                  <a:cubicBezTo>
                    <a:pt x="885952" y="326898"/>
                    <a:pt x="878332" y="341249"/>
                    <a:pt x="869950" y="354584"/>
                  </a:cubicBezTo>
                  <a:cubicBezTo>
                    <a:pt x="794004" y="329057"/>
                    <a:pt x="740156" y="292481"/>
                    <a:pt x="708533" y="244475"/>
                  </a:cubicBezTo>
                  <a:cubicBezTo>
                    <a:pt x="689610" y="208534"/>
                    <a:pt x="682879" y="166243"/>
                    <a:pt x="688213" y="117602"/>
                  </a:cubicBezTo>
                  <a:cubicBezTo>
                    <a:pt x="694690" y="80518"/>
                    <a:pt x="712343" y="57531"/>
                    <a:pt x="741426" y="48641"/>
                  </a:cubicBezTo>
                  <a:cubicBezTo>
                    <a:pt x="752856" y="45466"/>
                    <a:pt x="763778" y="43815"/>
                    <a:pt x="774446" y="43815"/>
                  </a:cubicBezTo>
                  <a:close/>
                  <a:moveTo>
                    <a:pt x="774954" y="0"/>
                  </a:moveTo>
                  <a:cubicBezTo>
                    <a:pt x="759968" y="0"/>
                    <a:pt x="744347" y="2032"/>
                    <a:pt x="727964" y="6096"/>
                  </a:cubicBezTo>
                  <a:cubicBezTo>
                    <a:pt x="686054" y="21082"/>
                    <a:pt x="659130" y="50673"/>
                    <a:pt x="647192" y="94869"/>
                  </a:cubicBezTo>
                  <a:cubicBezTo>
                    <a:pt x="635762" y="139700"/>
                    <a:pt x="639445" y="190881"/>
                    <a:pt x="658368" y="248285"/>
                  </a:cubicBezTo>
                  <a:cubicBezTo>
                    <a:pt x="688086" y="310642"/>
                    <a:pt x="749046" y="358902"/>
                    <a:pt x="841375" y="393319"/>
                  </a:cubicBezTo>
                  <a:cubicBezTo>
                    <a:pt x="777367" y="467360"/>
                    <a:pt x="680720" y="507238"/>
                    <a:pt x="551561" y="512953"/>
                  </a:cubicBezTo>
                  <a:cubicBezTo>
                    <a:pt x="540893" y="513461"/>
                    <a:pt x="530225" y="513715"/>
                    <a:pt x="519557" y="513715"/>
                  </a:cubicBezTo>
                  <a:cubicBezTo>
                    <a:pt x="430022" y="513715"/>
                    <a:pt x="342392" y="495046"/>
                    <a:pt x="256921" y="457708"/>
                  </a:cubicBezTo>
                  <a:cubicBezTo>
                    <a:pt x="182499" y="425450"/>
                    <a:pt x="101727" y="364236"/>
                    <a:pt x="14732" y="273812"/>
                  </a:cubicBezTo>
                  <a:lnTo>
                    <a:pt x="7239" y="266827"/>
                  </a:lnTo>
                  <a:lnTo>
                    <a:pt x="7239" y="266827"/>
                  </a:lnTo>
                  <a:lnTo>
                    <a:pt x="7239" y="266827"/>
                  </a:lnTo>
                  <a:cubicBezTo>
                    <a:pt x="11303" y="271780"/>
                    <a:pt x="13335" y="276098"/>
                    <a:pt x="13462" y="279908"/>
                  </a:cubicBezTo>
                  <a:lnTo>
                    <a:pt x="0" y="311785"/>
                  </a:lnTo>
                  <a:lnTo>
                    <a:pt x="762" y="322199"/>
                  </a:lnTo>
                  <a:lnTo>
                    <a:pt x="4191" y="331089"/>
                  </a:lnTo>
                  <a:cubicBezTo>
                    <a:pt x="9525" y="343408"/>
                    <a:pt x="15367" y="352171"/>
                    <a:pt x="21463" y="357632"/>
                  </a:cubicBezTo>
                  <a:cubicBezTo>
                    <a:pt x="53340" y="391033"/>
                    <a:pt x="103505" y="427990"/>
                    <a:pt x="172212" y="468503"/>
                  </a:cubicBezTo>
                  <a:cubicBezTo>
                    <a:pt x="274447" y="528955"/>
                    <a:pt x="396621" y="559562"/>
                    <a:pt x="538734" y="560324"/>
                  </a:cubicBezTo>
                  <a:cubicBezTo>
                    <a:pt x="635254" y="558165"/>
                    <a:pt x="721868" y="534543"/>
                    <a:pt x="798576" y="489331"/>
                  </a:cubicBezTo>
                  <a:cubicBezTo>
                    <a:pt x="833374" y="467487"/>
                    <a:pt x="863219" y="440563"/>
                    <a:pt x="887984" y="408559"/>
                  </a:cubicBezTo>
                  <a:cubicBezTo>
                    <a:pt x="892429" y="409829"/>
                    <a:pt x="896874" y="411099"/>
                    <a:pt x="901446" y="412369"/>
                  </a:cubicBezTo>
                  <a:cubicBezTo>
                    <a:pt x="960120" y="426466"/>
                    <a:pt x="1015492" y="433451"/>
                    <a:pt x="1067435" y="433451"/>
                  </a:cubicBezTo>
                  <a:cubicBezTo>
                    <a:pt x="1127506" y="433451"/>
                    <a:pt x="1183005" y="424053"/>
                    <a:pt x="1234186" y="405384"/>
                  </a:cubicBezTo>
                  <a:cubicBezTo>
                    <a:pt x="1317498" y="377952"/>
                    <a:pt x="1391412" y="343154"/>
                    <a:pt x="1455801" y="301117"/>
                  </a:cubicBezTo>
                  <a:cubicBezTo>
                    <a:pt x="1488313" y="279019"/>
                    <a:pt x="1513840" y="258699"/>
                    <a:pt x="1532382" y="240411"/>
                  </a:cubicBezTo>
                  <a:cubicBezTo>
                    <a:pt x="1537081" y="235712"/>
                    <a:pt x="1535303" y="227330"/>
                    <a:pt x="1527175" y="215138"/>
                  </a:cubicBezTo>
                  <a:cubicBezTo>
                    <a:pt x="1518793" y="208280"/>
                    <a:pt x="1511173" y="204851"/>
                    <a:pt x="1504442" y="204851"/>
                  </a:cubicBezTo>
                  <a:cubicBezTo>
                    <a:pt x="1501648" y="204851"/>
                    <a:pt x="1499108" y="205486"/>
                    <a:pt x="1496568" y="206629"/>
                  </a:cubicBezTo>
                  <a:lnTo>
                    <a:pt x="1473835" y="219710"/>
                  </a:lnTo>
                  <a:lnTo>
                    <a:pt x="1370711" y="286512"/>
                  </a:lnTo>
                  <a:lnTo>
                    <a:pt x="1310767" y="320675"/>
                  </a:lnTo>
                  <a:cubicBezTo>
                    <a:pt x="1264920" y="344297"/>
                    <a:pt x="1221740" y="361315"/>
                    <a:pt x="1181227" y="371602"/>
                  </a:cubicBezTo>
                  <a:cubicBezTo>
                    <a:pt x="1141095" y="381762"/>
                    <a:pt x="1100074" y="386842"/>
                    <a:pt x="1058291" y="386842"/>
                  </a:cubicBezTo>
                  <a:cubicBezTo>
                    <a:pt x="1019175" y="386842"/>
                    <a:pt x="979424" y="382397"/>
                    <a:pt x="938911" y="373507"/>
                  </a:cubicBezTo>
                  <a:cubicBezTo>
                    <a:pt x="930783" y="371729"/>
                    <a:pt x="922909" y="369951"/>
                    <a:pt x="915162" y="367919"/>
                  </a:cubicBezTo>
                  <a:cubicBezTo>
                    <a:pt x="924306" y="351917"/>
                    <a:pt x="932561" y="335026"/>
                    <a:pt x="939673" y="317119"/>
                  </a:cubicBezTo>
                  <a:cubicBezTo>
                    <a:pt x="964819" y="231140"/>
                    <a:pt x="955167" y="150876"/>
                    <a:pt x="910717" y="76327"/>
                  </a:cubicBezTo>
                  <a:cubicBezTo>
                    <a:pt x="873506" y="25527"/>
                    <a:pt x="828167" y="127"/>
                    <a:pt x="774827" y="127"/>
                  </a:cubicBezTo>
                  <a:close/>
                </a:path>
              </a:pathLst>
            </a:custGeom>
            <a:solidFill>
              <a:srgbClr val="FFFFFF"/>
            </a:solidFill>
          </p:spPr>
        </p:sp>
        <p:sp>
          <p:nvSpPr>
            <p:cNvPr id="6" name="Freeform 6"/>
            <p:cNvSpPr/>
            <p:nvPr/>
          </p:nvSpPr>
          <p:spPr>
            <a:xfrm>
              <a:off x="1324229" y="279781"/>
              <a:ext cx="283718" cy="254254"/>
            </a:xfrm>
            <a:custGeom>
              <a:avLst/>
              <a:gdLst/>
              <a:ahLst/>
              <a:cxnLst/>
              <a:rect l="l" t="t" r="r" b="b"/>
              <a:pathLst>
                <a:path w="283718" h="254254">
                  <a:moveTo>
                    <a:pt x="246634" y="32131"/>
                  </a:moveTo>
                  <a:lnTo>
                    <a:pt x="248539" y="35052"/>
                  </a:lnTo>
                  <a:lnTo>
                    <a:pt x="247269" y="33655"/>
                  </a:lnTo>
                  <a:lnTo>
                    <a:pt x="246634" y="32131"/>
                  </a:lnTo>
                  <a:close/>
                  <a:moveTo>
                    <a:pt x="256413" y="127"/>
                  </a:moveTo>
                  <a:lnTo>
                    <a:pt x="238379" y="889"/>
                  </a:lnTo>
                  <a:lnTo>
                    <a:pt x="236982" y="1143"/>
                  </a:lnTo>
                  <a:cubicBezTo>
                    <a:pt x="224155" y="3937"/>
                    <a:pt x="150749" y="11557"/>
                    <a:pt x="17018" y="24130"/>
                  </a:cubicBezTo>
                  <a:cubicBezTo>
                    <a:pt x="15240" y="24257"/>
                    <a:pt x="13462" y="24765"/>
                    <a:pt x="4318" y="28321"/>
                  </a:cubicBezTo>
                  <a:lnTo>
                    <a:pt x="0" y="44704"/>
                  </a:lnTo>
                  <a:cubicBezTo>
                    <a:pt x="889" y="54483"/>
                    <a:pt x="9144" y="61722"/>
                    <a:pt x="18796" y="61722"/>
                  </a:cubicBezTo>
                  <a:cubicBezTo>
                    <a:pt x="19431" y="61722"/>
                    <a:pt x="19939" y="61722"/>
                    <a:pt x="20574" y="61595"/>
                  </a:cubicBezTo>
                  <a:cubicBezTo>
                    <a:pt x="130302" y="51308"/>
                    <a:pt x="200279" y="44069"/>
                    <a:pt x="230378" y="40132"/>
                  </a:cubicBezTo>
                  <a:lnTo>
                    <a:pt x="230378" y="40132"/>
                  </a:lnTo>
                  <a:lnTo>
                    <a:pt x="230378" y="40132"/>
                  </a:lnTo>
                  <a:cubicBezTo>
                    <a:pt x="218948" y="56007"/>
                    <a:pt x="200787" y="81407"/>
                    <a:pt x="175641" y="116840"/>
                  </a:cubicBezTo>
                  <a:lnTo>
                    <a:pt x="175260" y="117475"/>
                  </a:lnTo>
                  <a:lnTo>
                    <a:pt x="175260" y="117475"/>
                  </a:lnTo>
                  <a:lnTo>
                    <a:pt x="175260" y="117475"/>
                  </a:lnTo>
                  <a:cubicBezTo>
                    <a:pt x="171577" y="123063"/>
                    <a:pt x="147955" y="150368"/>
                    <a:pt x="104267" y="199517"/>
                  </a:cubicBezTo>
                  <a:cubicBezTo>
                    <a:pt x="104140" y="199771"/>
                    <a:pt x="103886" y="199898"/>
                    <a:pt x="103759" y="200152"/>
                  </a:cubicBezTo>
                  <a:lnTo>
                    <a:pt x="85598" y="224409"/>
                  </a:lnTo>
                  <a:cubicBezTo>
                    <a:pt x="79756" y="233045"/>
                    <a:pt x="82042" y="244729"/>
                    <a:pt x="96012" y="254254"/>
                  </a:cubicBezTo>
                  <a:lnTo>
                    <a:pt x="108077" y="252603"/>
                  </a:lnTo>
                  <a:cubicBezTo>
                    <a:pt x="111506" y="251206"/>
                    <a:pt x="114554" y="248920"/>
                    <a:pt x="116840" y="245618"/>
                  </a:cubicBezTo>
                  <a:lnTo>
                    <a:pt x="132842" y="224282"/>
                  </a:lnTo>
                  <a:lnTo>
                    <a:pt x="132842" y="224282"/>
                  </a:lnTo>
                  <a:cubicBezTo>
                    <a:pt x="177419" y="174117"/>
                    <a:pt x="201930" y="145415"/>
                    <a:pt x="206629" y="138430"/>
                  </a:cubicBezTo>
                  <a:lnTo>
                    <a:pt x="206756" y="138176"/>
                  </a:lnTo>
                  <a:lnTo>
                    <a:pt x="207010" y="137795"/>
                  </a:lnTo>
                  <a:lnTo>
                    <a:pt x="207010" y="137795"/>
                  </a:lnTo>
                  <a:cubicBezTo>
                    <a:pt x="246888" y="81534"/>
                    <a:pt x="268859" y="50927"/>
                    <a:pt x="273050" y="45720"/>
                  </a:cubicBezTo>
                  <a:lnTo>
                    <a:pt x="273812" y="44958"/>
                  </a:lnTo>
                  <a:lnTo>
                    <a:pt x="275082" y="43307"/>
                  </a:lnTo>
                  <a:cubicBezTo>
                    <a:pt x="277241" y="40132"/>
                    <a:pt x="278765" y="37465"/>
                    <a:pt x="283718" y="26924"/>
                  </a:cubicBezTo>
                  <a:lnTo>
                    <a:pt x="279908" y="13716"/>
                  </a:lnTo>
                  <a:lnTo>
                    <a:pt x="279908" y="13716"/>
                  </a:lnTo>
                  <a:cubicBezTo>
                    <a:pt x="276733" y="7239"/>
                    <a:pt x="270764" y="3048"/>
                    <a:pt x="256540" y="0"/>
                  </a:cubicBezTo>
                  <a:close/>
                </a:path>
              </a:pathLst>
            </a:custGeom>
            <a:solidFill>
              <a:srgbClr val="FFFFFF"/>
            </a:solidFill>
          </p:spPr>
        </p:sp>
      </p:grpSp>
      <p:sp>
        <p:nvSpPr>
          <p:cNvPr id="7" name="Freeform 7"/>
          <p:cNvSpPr/>
          <p:nvPr/>
        </p:nvSpPr>
        <p:spPr>
          <a:xfrm>
            <a:off x="9183548" y="5881430"/>
            <a:ext cx="736406" cy="765172"/>
          </a:xfrm>
          <a:custGeom>
            <a:avLst/>
            <a:gdLst/>
            <a:ahLst/>
            <a:cxnLst/>
            <a:rect l="l" t="t" r="r" b="b"/>
            <a:pathLst>
              <a:path w="736406" h="765172">
                <a:moveTo>
                  <a:pt x="0" y="0"/>
                </a:moveTo>
                <a:lnTo>
                  <a:pt x="736406" y="0"/>
                </a:lnTo>
                <a:lnTo>
                  <a:pt x="736406" y="765172"/>
                </a:lnTo>
                <a:lnTo>
                  <a:pt x="0" y="76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0138220" y="6881384"/>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0" name="TextBox 10"/>
          <p:cNvSpPr txBox="1"/>
          <p:nvPr/>
        </p:nvSpPr>
        <p:spPr>
          <a:xfrm>
            <a:off x="10138220" y="7647956"/>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1" name="TextBox 11"/>
          <p:cNvSpPr txBox="1"/>
          <p:nvPr/>
        </p:nvSpPr>
        <p:spPr>
          <a:xfrm>
            <a:off x="10138220" y="6099419"/>
            <a:ext cx="237228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resilienz-im-studium.de</a:t>
            </a:r>
          </a:p>
        </p:txBody>
      </p:sp>
      <p:sp>
        <p:nvSpPr>
          <p:cNvPr id="12" name="TextBox 12"/>
          <p:cNvSpPr txBox="1"/>
          <p:nvPr/>
        </p:nvSpPr>
        <p:spPr>
          <a:xfrm>
            <a:off x="4962420" y="6340983"/>
            <a:ext cx="3779749" cy="1063161"/>
          </a:xfrm>
          <a:prstGeom prst="rect">
            <a:avLst/>
          </a:prstGeom>
        </p:spPr>
        <p:txBody>
          <a:bodyPr lIns="0" tIns="0" rIns="0" bIns="0" rtlCol="0" anchor="t">
            <a:spAutoFit/>
          </a:bodyPr>
          <a:lstStyle/>
          <a:p>
            <a:pPr algn="ctr">
              <a:lnSpc>
                <a:spcPts val="4200"/>
              </a:lnSpc>
            </a:pPr>
            <a:r>
              <a:rPr lang="de-DE" sz="2499">
                <a:latin typeface="Open Sans Light"/>
              </a:rPr>
              <a:t>WEITERE INHALTE GIBT </a:t>
            </a:r>
          </a:p>
          <a:p>
            <a:pPr algn="ctr">
              <a:lnSpc>
                <a:spcPts val="4200"/>
              </a:lnSpc>
            </a:pPr>
            <a:r>
              <a:rPr lang="de-DE" sz="2499">
                <a:latin typeface="Open Sans Light"/>
              </a:rPr>
              <a:t>ES HIER</a:t>
            </a:r>
          </a:p>
        </p:txBody>
      </p:sp>
      <p:pic>
        <p:nvPicPr>
          <p:cNvPr id="13" name="Grafik 12">
            <a:extLst>
              <a:ext uri="{FF2B5EF4-FFF2-40B4-BE49-F238E27FC236}">
                <a16:creationId xmlns:a16="http://schemas.microsoft.com/office/drawing/2014/main" id="{1DA112CA-2BB5-ED82-E932-635E9E944608}"/>
              </a:ext>
            </a:extLst>
          </p:cNvPr>
          <p:cNvPicPr>
            <a:picLocks noChangeAspect="1"/>
          </p:cNvPicPr>
          <p:nvPr/>
        </p:nvPicPr>
        <p:blipFill rotWithShape="1">
          <a:blip r:embed="rId7"/>
          <a:srcRect t="35857" b="23691"/>
          <a:stretch/>
        </p:blipFill>
        <p:spPr>
          <a:xfrm>
            <a:off x="-9526" y="0"/>
            <a:ext cx="18297525" cy="49324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TextBox 3"/>
          <p:cNvSpPr txBox="1"/>
          <p:nvPr/>
        </p:nvSpPr>
        <p:spPr>
          <a:xfrm>
            <a:off x="1028700" y="5259505"/>
            <a:ext cx="41529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Literaturangaben</a:t>
            </a:r>
            <a:endParaRPr lang="en-US" sz="1599" dirty="0">
              <a:solidFill>
                <a:srgbClr val="000000"/>
              </a:solidFill>
              <a:latin typeface="Open Sans Bold"/>
            </a:endParaRPr>
          </a:p>
        </p:txBody>
      </p:sp>
      <p:sp>
        <p:nvSpPr>
          <p:cNvPr id="4" name="TextBox 4"/>
          <p:cNvSpPr txBox="1"/>
          <p:nvPr/>
        </p:nvSpPr>
        <p:spPr>
          <a:xfrm>
            <a:off x="1028700" y="5629530"/>
            <a:ext cx="16584358" cy="2234586"/>
          </a:xfrm>
          <a:prstGeom prst="rect">
            <a:avLst/>
          </a:prstGeom>
        </p:spPr>
        <p:txBody>
          <a:bodyPr lIns="0" tIns="0" rIns="0" bIns="0" rtlCol="0" anchor="t">
            <a:spAutoFit/>
          </a:bodyPr>
          <a:lstStyle/>
          <a:p>
            <a:r>
              <a:rPr lang="de-DE" sz="1200" spc="12" dirty="0">
                <a:latin typeface="Open Sans" panose="020B0606030504020204" pitchFamily="34" charset="0"/>
                <a:ea typeface="Open Sans" panose="020B0606030504020204" pitchFamily="34" charset="0"/>
                <a:cs typeface="Open Sans" panose="020B0606030504020204" pitchFamily="34" charset="0"/>
              </a:rPr>
              <a:t>Kern, M. L., Waters, L. E., Adler, A., &amp; White, M. A. (2015). A multidimensional </a:t>
            </a:r>
            <a:r>
              <a:rPr lang="de-DE" sz="1200" spc="12" dirty="0" err="1">
                <a:latin typeface="Open Sans" panose="020B0606030504020204" pitchFamily="34" charset="0"/>
                <a:ea typeface="Open Sans" panose="020B0606030504020204" pitchFamily="34" charset="0"/>
                <a:cs typeface="Open Sans" panose="020B0606030504020204" pitchFamily="34" charset="0"/>
              </a:rPr>
              <a:t>approach</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to</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measuring</a:t>
            </a:r>
            <a:r>
              <a:rPr lang="de-DE" sz="1200" spc="12" dirty="0">
                <a:latin typeface="Open Sans" panose="020B0606030504020204" pitchFamily="34" charset="0"/>
                <a:ea typeface="Open Sans" panose="020B0606030504020204" pitchFamily="34" charset="0"/>
                <a:cs typeface="Open Sans" panose="020B0606030504020204" pitchFamily="34" charset="0"/>
              </a:rPr>
              <a:t> well-</a:t>
            </a:r>
            <a:r>
              <a:rPr lang="de-DE" sz="1200" spc="12" dirty="0" err="1">
                <a:latin typeface="Open Sans" panose="020B0606030504020204" pitchFamily="34" charset="0"/>
                <a:ea typeface="Open Sans" panose="020B0606030504020204" pitchFamily="34" charset="0"/>
                <a:cs typeface="Open Sans" panose="020B0606030504020204" pitchFamily="34" charset="0"/>
              </a:rPr>
              <a:t>being</a:t>
            </a:r>
            <a:r>
              <a:rPr lang="de-DE" sz="1200" spc="12" dirty="0">
                <a:latin typeface="Open Sans" panose="020B0606030504020204" pitchFamily="34" charset="0"/>
                <a:ea typeface="Open Sans" panose="020B0606030504020204" pitchFamily="34" charset="0"/>
                <a:cs typeface="Open Sans" panose="020B0606030504020204" pitchFamily="34" charset="0"/>
              </a:rPr>
              <a:t> in </a:t>
            </a:r>
            <a:r>
              <a:rPr lang="de-DE" sz="1200" spc="12" dirty="0" err="1">
                <a:latin typeface="Open Sans" panose="020B0606030504020204" pitchFamily="34" charset="0"/>
                <a:ea typeface="Open Sans" panose="020B0606030504020204" pitchFamily="34" charset="0"/>
                <a:cs typeface="Open Sans" panose="020B0606030504020204" pitchFamily="34" charset="0"/>
              </a:rPr>
              <a:t>students</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Application</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of</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the</a:t>
            </a:r>
            <a:r>
              <a:rPr lang="de-DE" sz="1200" spc="12" dirty="0">
                <a:latin typeface="Open Sans" panose="020B0606030504020204" pitchFamily="34" charset="0"/>
                <a:ea typeface="Open Sans" panose="020B0606030504020204" pitchFamily="34" charset="0"/>
                <a:cs typeface="Open Sans" panose="020B0606030504020204" pitchFamily="34" charset="0"/>
              </a:rPr>
              <a:t> PERMA </a:t>
            </a:r>
            <a:r>
              <a:rPr lang="de-DE" sz="1200" spc="12" dirty="0" err="1">
                <a:latin typeface="Open Sans" panose="020B0606030504020204" pitchFamily="34" charset="0"/>
                <a:ea typeface="Open Sans" panose="020B0606030504020204" pitchFamily="34" charset="0"/>
                <a:cs typeface="Open Sans" panose="020B0606030504020204" pitchFamily="34" charset="0"/>
              </a:rPr>
              <a:t>framework</a:t>
            </a:r>
            <a:r>
              <a:rPr lang="de-DE" sz="1200" spc="12" dirty="0">
                <a:latin typeface="Open Sans" panose="020B0606030504020204" pitchFamily="34" charset="0"/>
                <a:ea typeface="Open Sans" panose="020B0606030504020204" pitchFamily="34" charset="0"/>
                <a:cs typeface="Open Sans" panose="020B0606030504020204" pitchFamily="34" charset="0"/>
              </a:rPr>
              <a:t>. The </a:t>
            </a:r>
            <a:r>
              <a:rPr lang="de-DE" sz="1200" spc="12" dirty="0" err="1">
                <a:latin typeface="Open Sans" panose="020B0606030504020204" pitchFamily="34" charset="0"/>
                <a:ea typeface="Open Sans" panose="020B0606030504020204" pitchFamily="34" charset="0"/>
                <a:cs typeface="Open Sans" panose="020B0606030504020204" pitchFamily="34" charset="0"/>
              </a:rPr>
              <a:t>journal</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of</a:t>
            </a:r>
            <a:r>
              <a:rPr lang="de-DE" sz="1200" spc="12" dirty="0">
                <a:latin typeface="Open Sans" panose="020B0606030504020204" pitchFamily="34" charset="0"/>
                <a:ea typeface="Open Sans" panose="020B0606030504020204" pitchFamily="34" charset="0"/>
                <a:cs typeface="Open Sans" panose="020B0606030504020204" pitchFamily="34" charset="0"/>
              </a:rPr>
              <a:t> positive </a:t>
            </a:r>
            <a:r>
              <a:rPr lang="de-DE" sz="1200" spc="12" dirty="0" err="1">
                <a:latin typeface="Open Sans" panose="020B0606030504020204" pitchFamily="34" charset="0"/>
                <a:ea typeface="Open Sans" panose="020B0606030504020204" pitchFamily="34" charset="0"/>
                <a:cs typeface="Open Sans" panose="020B0606030504020204" pitchFamily="34" charset="0"/>
              </a:rPr>
              <a:t>psychology</a:t>
            </a:r>
            <a:r>
              <a:rPr lang="de-DE" sz="1200" spc="12" dirty="0">
                <a:latin typeface="Open Sans" panose="020B0606030504020204" pitchFamily="34" charset="0"/>
                <a:ea typeface="Open Sans" panose="020B0606030504020204" pitchFamily="34" charset="0"/>
                <a:cs typeface="Open Sans" panose="020B0606030504020204" pitchFamily="34" charset="0"/>
              </a:rPr>
              <a:t>, 10(3), 262-271.</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a:latin typeface="Open Sans" panose="020B0606030504020204" pitchFamily="34" charset="0"/>
                <a:ea typeface="Open Sans" panose="020B0606030504020204" pitchFamily="34" charset="0"/>
                <a:cs typeface="Open Sans" panose="020B0606030504020204" pitchFamily="34" charset="0"/>
              </a:rPr>
              <a:t>Luft, J., &amp; Ingham, H. (1961). The </a:t>
            </a:r>
            <a:r>
              <a:rPr lang="de-DE" sz="1200" spc="12" dirty="0" err="1">
                <a:latin typeface="Open Sans" panose="020B0606030504020204" pitchFamily="34" charset="0"/>
                <a:ea typeface="Open Sans" panose="020B0606030504020204" pitchFamily="34" charset="0"/>
                <a:cs typeface="Open Sans" panose="020B0606030504020204" pitchFamily="34" charset="0"/>
              </a:rPr>
              <a:t>johari</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window</a:t>
            </a:r>
            <a:r>
              <a:rPr lang="de-DE" sz="1200" spc="12" dirty="0">
                <a:latin typeface="Open Sans" panose="020B0606030504020204" pitchFamily="34" charset="0"/>
                <a:ea typeface="Open Sans" panose="020B0606030504020204" pitchFamily="34" charset="0"/>
                <a:cs typeface="Open Sans" panose="020B0606030504020204" pitchFamily="34" charset="0"/>
              </a:rPr>
              <a:t>. Human </a:t>
            </a:r>
            <a:r>
              <a:rPr lang="de-DE" sz="1200" spc="12" dirty="0" err="1">
                <a:latin typeface="Open Sans" panose="020B0606030504020204" pitchFamily="34" charset="0"/>
                <a:ea typeface="Open Sans" panose="020B0606030504020204" pitchFamily="34" charset="0"/>
                <a:cs typeface="Open Sans" panose="020B0606030504020204" pitchFamily="34" charset="0"/>
              </a:rPr>
              <a:t>relations</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training</a:t>
            </a:r>
            <a:r>
              <a:rPr lang="de-DE" sz="1200" spc="12" dirty="0">
                <a:latin typeface="Open Sans" panose="020B0606030504020204" pitchFamily="34" charset="0"/>
                <a:ea typeface="Open Sans" panose="020B0606030504020204" pitchFamily="34" charset="0"/>
                <a:cs typeface="Open Sans" panose="020B0606030504020204" pitchFamily="34" charset="0"/>
              </a:rPr>
              <a:t> </a:t>
            </a:r>
            <a:r>
              <a:rPr lang="de-DE" sz="1200" spc="12" dirty="0" err="1">
                <a:latin typeface="Open Sans" panose="020B0606030504020204" pitchFamily="34" charset="0"/>
                <a:ea typeface="Open Sans" panose="020B0606030504020204" pitchFamily="34" charset="0"/>
                <a:cs typeface="Open Sans" panose="020B0606030504020204" pitchFamily="34" charset="0"/>
              </a:rPr>
              <a:t>news</a:t>
            </a:r>
            <a:r>
              <a:rPr lang="de-DE" sz="1200" spc="12" dirty="0">
                <a:latin typeface="Open Sans" panose="020B0606030504020204" pitchFamily="34" charset="0"/>
                <a:ea typeface="Open Sans" panose="020B0606030504020204" pitchFamily="34" charset="0"/>
                <a:cs typeface="Open Sans" panose="020B0606030504020204" pitchFamily="34" charset="0"/>
              </a:rPr>
              <a:t>, 5(1), 6-7.</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err="1">
                <a:latin typeface="Open Sans" panose="020B0606030504020204" pitchFamily="34" charset="0"/>
                <a:ea typeface="Open Sans" panose="020B0606030504020204" pitchFamily="34" charset="0"/>
                <a:cs typeface="Open Sans" panose="020B0606030504020204" pitchFamily="34" charset="0"/>
              </a:rPr>
              <a:t>Migge</a:t>
            </a:r>
            <a:r>
              <a:rPr lang="de-DE" sz="1200" spc="12" dirty="0">
                <a:latin typeface="Open Sans" panose="020B0606030504020204" pitchFamily="34" charset="0"/>
                <a:ea typeface="Open Sans" panose="020B0606030504020204" pitchFamily="34" charset="0"/>
                <a:cs typeface="Open Sans" panose="020B0606030504020204" pitchFamily="34" charset="0"/>
              </a:rPr>
              <a:t>, B. (2014). Handbuch Coaching und Beratung. Beltz.</a:t>
            </a:r>
          </a:p>
          <a:p>
            <a:br>
              <a:rPr lang="de-DE" sz="1200" spc="12" dirty="0">
                <a:latin typeface="Open Sans" panose="020B0606030504020204" pitchFamily="34" charset="0"/>
                <a:ea typeface="Open Sans" panose="020B0606030504020204" pitchFamily="34" charset="0"/>
                <a:cs typeface="Open Sans" panose="020B0606030504020204" pitchFamily="34" charset="0"/>
              </a:rPr>
            </a:br>
            <a:r>
              <a:rPr lang="de-DE" sz="1200" spc="12" dirty="0" err="1">
                <a:latin typeface="Open Sans" panose="020B0606030504020204" pitchFamily="34" charset="0"/>
                <a:ea typeface="Open Sans" panose="020B0606030504020204" pitchFamily="34" charset="0"/>
                <a:cs typeface="Open Sans" panose="020B0606030504020204" pitchFamily="34" charset="0"/>
              </a:rPr>
              <a:t>Ofman</a:t>
            </a:r>
            <a:r>
              <a:rPr lang="de-DE" sz="1200" spc="12" dirty="0">
                <a:latin typeface="Open Sans" panose="020B0606030504020204" pitchFamily="34" charset="0"/>
                <a:ea typeface="Open Sans" panose="020B0606030504020204" pitchFamily="34" charset="0"/>
                <a:cs typeface="Open Sans" panose="020B0606030504020204" pitchFamily="34" charset="0"/>
              </a:rPr>
              <a:t>, Daniel (2009). Hallo, ich da...?!: Entdecke deine </a:t>
            </a:r>
            <a:r>
              <a:rPr lang="de-DE" sz="1200" spc="12" dirty="0" err="1">
                <a:latin typeface="Open Sans" panose="020B0606030504020204" pitchFamily="34" charset="0"/>
                <a:ea typeface="Open Sans" panose="020B0606030504020204" pitchFamily="34" charset="0"/>
                <a:cs typeface="Open Sans" panose="020B0606030504020204" pitchFamily="34" charset="0"/>
              </a:rPr>
              <a:t>Kernqualiäten</a:t>
            </a:r>
            <a:r>
              <a:rPr lang="de-DE" sz="1200" spc="12" dirty="0">
                <a:latin typeface="Open Sans" panose="020B0606030504020204" pitchFamily="34" charset="0"/>
                <a:ea typeface="Open Sans" panose="020B0606030504020204" pitchFamily="34" charset="0"/>
                <a:cs typeface="Open Sans" panose="020B0606030504020204" pitchFamily="34" charset="0"/>
              </a:rPr>
              <a:t> mit dem Kernquadrat. </a:t>
            </a:r>
            <a:r>
              <a:rPr lang="de-DE" sz="1200" spc="12" dirty="0" err="1">
                <a:latin typeface="Open Sans" panose="020B0606030504020204" pitchFamily="34" charset="0"/>
                <a:ea typeface="Open Sans" panose="020B0606030504020204" pitchFamily="34" charset="0"/>
                <a:cs typeface="Open Sans" panose="020B0606030504020204" pitchFamily="34" charset="0"/>
              </a:rPr>
              <a:t>deBoom</a:t>
            </a:r>
            <a:r>
              <a:rPr lang="de-DE" sz="1200" spc="12" dirty="0">
                <a:latin typeface="Open Sans" panose="020B0606030504020204" pitchFamily="34" charset="0"/>
                <a:ea typeface="Open Sans" panose="020B0606030504020204" pitchFamily="34" charset="0"/>
                <a:cs typeface="Open Sans" panose="020B0606030504020204" pitchFamily="34" charset="0"/>
              </a:rPr>
              <a:t> Verlag.</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a:latin typeface="Open Sans" panose="020B0606030504020204" pitchFamily="34" charset="0"/>
                <a:ea typeface="Open Sans" panose="020B0606030504020204" pitchFamily="34" charset="0"/>
                <a:cs typeface="Open Sans" panose="020B0606030504020204" pitchFamily="34" charset="0"/>
              </a:rPr>
              <a:t>Ruch, Willibald; </a:t>
            </a:r>
            <a:r>
              <a:rPr lang="de-DE" sz="1200" spc="12" dirty="0" err="1">
                <a:latin typeface="Open Sans" panose="020B0606030504020204" pitchFamily="34" charset="0"/>
                <a:ea typeface="Open Sans" panose="020B0606030504020204" pitchFamily="34" charset="0"/>
                <a:cs typeface="Open Sans" panose="020B0606030504020204" pitchFamily="34" charset="0"/>
              </a:rPr>
              <a:t>Proyer</a:t>
            </a:r>
            <a:r>
              <a:rPr lang="de-DE" sz="1200" spc="12" dirty="0">
                <a:latin typeface="Open Sans" panose="020B0606030504020204" pitchFamily="34" charset="0"/>
                <a:ea typeface="Open Sans" panose="020B0606030504020204" pitchFamily="34" charset="0"/>
                <a:cs typeface="Open Sans" panose="020B0606030504020204" pitchFamily="34" charset="0"/>
              </a:rPr>
              <a:t>, Rene T (2011). Positive Psychologie: Grundlagen, Forschungsthemen und Anwendungen. Report Psychologie, 36:60-70. </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a:latin typeface="Open Sans" panose="020B0606030504020204" pitchFamily="34" charset="0"/>
                <a:ea typeface="Open Sans" panose="020B0606030504020204" pitchFamily="34" charset="0"/>
                <a:cs typeface="Open Sans" panose="020B0606030504020204" pitchFamily="34" charset="0"/>
              </a:rPr>
              <a:t>Schulz von Thun, Friedemann (2001). Miteinander reden 2. Berlin: Rowohlt. (S. 38 – 55)</a:t>
            </a:r>
          </a:p>
          <a:p>
            <a:pPr algn="just">
              <a:lnSpc>
                <a:spcPts val="1650"/>
              </a:lnSpc>
            </a:pPr>
            <a:endParaRPr lang="en-US" sz="1200" spc="12" dirty="0">
              <a:latin typeface="Open Sans"/>
              <a:ea typeface="Open Sans"/>
              <a:cs typeface="Open Sans"/>
            </a:endParaRPr>
          </a:p>
        </p:txBody>
      </p:sp>
      <p:sp>
        <p:nvSpPr>
          <p:cNvPr id="5" name="TextBox 3">
            <a:extLst>
              <a:ext uri="{FF2B5EF4-FFF2-40B4-BE49-F238E27FC236}">
                <a16:creationId xmlns:a16="http://schemas.microsoft.com/office/drawing/2014/main" id="{3FC4392D-9EBA-EC43-139E-6CF8FC4DECE9}"/>
              </a:ext>
            </a:extLst>
          </p:cNvPr>
          <p:cNvSpPr txBox="1"/>
          <p:nvPr/>
        </p:nvSpPr>
        <p:spPr>
          <a:xfrm>
            <a:off x="1028700" y="8536540"/>
            <a:ext cx="13335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Bildquellen</a:t>
            </a:r>
            <a:endParaRPr lang="en-US" sz="1599" dirty="0">
              <a:solidFill>
                <a:srgbClr val="000000"/>
              </a:solidFill>
              <a:latin typeface="Open Sans Bold"/>
            </a:endParaRPr>
          </a:p>
        </p:txBody>
      </p:sp>
      <p:sp>
        <p:nvSpPr>
          <p:cNvPr id="6" name="TextBox 4">
            <a:extLst>
              <a:ext uri="{FF2B5EF4-FFF2-40B4-BE49-F238E27FC236}">
                <a16:creationId xmlns:a16="http://schemas.microsoft.com/office/drawing/2014/main" id="{D7BED14D-F53D-CC35-368E-4C93CB97D4CA}"/>
              </a:ext>
            </a:extLst>
          </p:cNvPr>
          <p:cNvSpPr txBox="1"/>
          <p:nvPr/>
        </p:nvSpPr>
        <p:spPr>
          <a:xfrm>
            <a:off x="1028700" y="8801100"/>
            <a:ext cx="16584358" cy="1386277"/>
          </a:xfrm>
          <a:prstGeom prst="rect">
            <a:avLst/>
          </a:prstGeom>
        </p:spPr>
        <p:txBody>
          <a:bodyPr lIns="0" tIns="0" rIns="0" bIns="0" rtlCol="0" anchor="t">
            <a:spAutoFit/>
          </a:bodyPr>
          <a:lstStyle/>
          <a:p>
            <a:pPr>
              <a:lnSpc>
                <a:spcPts val="2800"/>
              </a:lnSpc>
            </a:pPr>
            <a:r>
              <a:rPr lang="de-DE" sz="1200" spc="12" dirty="0">
                <a:latin typeface="Open Sans"/>
                <a:ea typeface="Open Sans"/>
                <a:cs typeface="Open Sans"/>
              </a:rPr>
              <a:t>ZRM Bilderübersicht über: </a:t>
            </a:r>
            <a:r>
              <a:rPr lang="de-DE" sz="1200" spc="12" dirty="0">
                <a:latin typeface="Open Sans"/>
                <a:ea typeface="+mn-lt"/>
                <a:cs typeface="+mn-lt"/>
              </a:rPr>
              <a:t>https://www.mandalidis.ch/coaching/2022/02/ZRM-Bild-1024x718.jpg</a:t>
            </a:r>
            <a:endParaRPr lang="de-DE" sz="1200" spc="12" dirty="0">
              <a:latin typeface="Open Sans"/>
              <a:ea typeface="Open Sans"/>
              <a:cs typeface="Open Sans"/>
            </a:endParaRPr>
          </a:p>
          <a:p>
            <a:pPr>
              <a:lnSpc>
                <a:spcPts val="2800"/>
              </a:lnSpc>
            </a:pPr>
            <a:r>
              <a:rPr lang="de-DE" sz="1200" spc="12" dirty="0">
                <a:latin typeface="Open Sans"/>
                <a:ea typeface="Open Sans"/>
                <a:cs typeface="Open Sans"/>
              </a:rPr>
              <a:t>Alle Bilder lizenzfrei über…</a:t>
            </a:r>
            <a:endParaRPr lang="de-DE" dirty="0">
              <a:latin typeface="Open Sans"/>
              <a:ea typeface="Open Sans"/>
              <a:cs typeface="Open Sans"/>
            </a:endParaRPr>
          </a:p>
          <a:p>
            <a:pPr>
              <a:lnSpc>
                <a:spcPts val="2800"/>
              </a:lnSpc>
            </a:pPr>
            <a:r>
              <a:rPr lang="de-DE" sz="1200" spc="12" dirty="0">
                <a:latin typeface="Open Sans"/>
                <a:ea typeface="Open Sans"/>
                <a:cs typeface="Open Sans"/>
              </a:rPr>
              <a:t>www.canva.com</a:t>
            </a:r>
          </a:p>
          <a:p>
            <a:pPr>
              <a:lnSpc>
                <a:spcPts val="2800"/>
              </a:lnSpc>
            </a:pPr>
            <a:r>
              <a:rPr lang="de-DE" sz="1200" spc="12" dirty="0">
                <a:latin typeface="Open Sans"/>
                <a:ea typeface="Open Sans"/>
                <a:cs typeface="Open Sans"/>
              </a:rPr>
              <a:t>www.pexels.com/de-de/@cottonbro/</a:t>
            </a:r>
            <a:endParaRPr lang="en-US" sz="1200" spc="12" dirty="0">
              <a:latin typeface="Open Sans"/>
              <a:ea typeface="Open Sans"/>
              <a:cs typeface="Open Sans"/>
            </a:endParaRPr>
          </a:p>
        </p:txBody>
      </p:sp>
      <p:pic>
        <p:nvPicPr>
          <p:cNvPr id="7" name="Grafik 6">
            <a:extLst>
              <a:ext uri="{FF2B5EF4-FFF2-40B4-BE49-F238E27FC236}">
                <a16:creationId xmlns:a16="http://schemas.microsoft.com/office/drawing/2014/main" id="{4E8484F2-3424-1825-5660-A8E006F81F17}"/>
              </a:ext>
            </a:extLst>
          </p:cNvPr>
          <p:cNvPicPr>
            <a:picLocks noChangeAspect="1"/>
          </p:cNvPicPr>
          <p:nvPr/>
        </p:nvPicPr>
        <p:blipFill rotWithShape="1">
          <a:blip r:embed="rId2"/>
          <a:srcRect t="35857" b="23691"/>
          <a:stretch/>
        </p:blipFill>
        <p:spPr>
          <a:xfrm>
            <a:off x="-9526" y="0"/>
            <a:ext cx="18297525" cy="49324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587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7" name="TextBox 17"/>
          <p:cNvSpPr txBox="1"/>
          <p:nvPr/>
        </p:nvSpPr>
        <p:spPr>
          <a:xfrm>
            <a:off x="7456755" y="8701307"/>
            <a:ext cx="2984049" cy="858498"/>
          </a:xfrm>
          <a:prstGeom prst="rect">
            <a:avLst/>
          </a:prstGeom>
        </p:spPr>
        <p:txBody>
          <a:bodyPr wrap="square" lIns="0" tIns="0" rIns="0" bIns="0" rtlCol="0" anchor="t">
            <a:spAutoFit/>
          </a:bodyPr>
          <a:lstStyle/>
          <a:p>
            <a:pPr algn="ctr">
              <a:lnSpc>
                <a:spcPts val="3374"/>
              </a:lnSpc>
            </a:pPr>
            <a:r>
              <a:rPr lang="de-DE" sz="2599">
                <a:solidFill>
                  <a:srgbClr val="444A72"/>
                </a:solidFill>
                <a:latin typeface="Open Sans Bold"/>
              </a:rPr>
              <a:t>ANMELDUNG </a:t>
            </a:r>
            <a:r>
              <a:rPr lang="de-DE" sz="2599">
                <a:solidFill>
                  <a:srgbClr val="000000"/>
                </a:solidFill>
                <a:latin typeface="Open Sans Italics"/>
                <a:hlinkClick r:id="rId7" tooltip="https://eveeno.com/remind"/>
              </a:rPr>
              <a:t>eveeno.de/remind</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3" name="Oval 2">
            <a:extLst>
              <a:ext uri="{FF2B5EF4-FFF2-40B4-BE49-F238E27FC236}">
                <a16:creationId xmlns:a16="http://schemas.microsoft.com/office/drawing/2014/main" id="{FC6949CE-770F-570A-16D9-96D8D012D1EC}"/>
              </a:ext>
            </a:extLst>
          </p:cNvPr>
          <p:cNvSpPr/>
          <p:nvPr/>
        </p:nvSpPr>
        <p:spPr>
          <a:xfrm>
            <a:off x="10440804" y="3623799"/>
            <a:ext cx="3109321" cy="990600"/>
          </a:xfrm>
          <a:prstGeom prst="ellipse">
            <a:avLst/>
          </a:prstGeom>
          <a:no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6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739640"/>
            <a:ext cx="9536825" cy="1916807"/>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Lernziele</a:t>
            </a:r>
          </a:p>
          <a:p>
            <a:pPr marL="457200" indent="-457200" algn="l">
              <a:lnSpc>
                <a:spcPts val="3750"/>
              </a:lnSpc>
              <a:buFont typeface="Arial" panose="020B0604020202020204" pitchFamily="34" charset="0"/>
              <a:buChar char="•"/>
            </a:pPr>
            <a:r>
              <a:rPr lang="de-DE" sz="2700" dirty="0">
                <a:solidFill>
                  <a:srgbClr val="000000"/>
                </a:solidFill>
                <a:latin typeface="Open Sans Light"/>
              </a:rPr>
              <a:t>Steigerung von Selbstvertrauen und Selbstwirksamkeit</a:t>
            </a:r>
          </a:p>
          <a:p>
            <a:pPr marL="457200" indent="-457200" algn="l">
              <a:lnSpc>
                <a:spcPts val="3750"/>
              </a:lnSpc>
              <a:buFont typeface="Arial" panose="020B0604020202020204" pitchFamily="34" charset="0"/>
              <a:buChar char="•"/>
            </a:pPr>
            <a:r>
              <a:rPr lang="de-DE" sz="2700" dirty="0">
                <a:solidFill>
                  <a:srgbClr val="000000"/>
                </a:solidFill>
                <a:latin typeface="Open Sans Light"/>
              </a:rPr>
              <a:t>Erarbeitung eines </a:t>
            </a:r>
            <a:r>
              <a:rPr lang="de-DE" sz="2700" dirty="0" err="1">
                <a:solidFill>
                  <a:srgbClr val="000000"/>
                </a:solidFill>
                <a:latin typeface="Open Sans Light"/>
              </a:rPr>
              <a:t>individ</a:t>
            </a:r>
            <a:r>
              <a:rPr lang="de-DE" sz="2700" dirty="0">
                <a:solidFill>
                  <a:srgbClr val="000000"/>
                </a:solidFill>
                <a:latin typeface="Open Sans Light"/>
              </a:rPr>
              <a:t>. Stärken- und Ressourcenprofils</a:t>
            </a:r>
          </a:p>
          <a:p>
            <a:pPr marL="457200" indent="-457200" algn="l">
              <a:lnSpc>
                <a:spcPts val="3750"/>
              </a:lnSpc>
              <a:buFont typeface="Arial" panose="020B0604020202020204" pitchFamily="34" charset="0"/>
              <a:buChar char="•"/>
            </a:pPr>
            <a:r>
              <a:rPr lang="de-DE" sz="2700" dirty="0">
                <a:solidFill>
                  <a:srgbClr val="000000"/>
                </a:solidFill>
                <a:latin typeface="Open Sans Light"/>
              </a:rPr>
              <a:t>Auflösung negativer Glaubenssätze</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Stärkenorientierung</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MODUL 4</a:t>
            </a:r>
          </a:p>
        </p:txBody>
      </p:sp>
      <p:sp>
        <p:nvSpPr>
          <p:cNvPr id="20" name="TextBox 13">
            <a:extLst>
              <a:ext uri="{FF2B5EF4-FFF2-40B4-BE49-F238E27FC236}">
                <a16:creationId xmlns:a16="http://schemas.microsoft.com/office/drawing/2014/main" id="{922F1E9C-277A-59FC-0AA3-7F76986436E2}"/>
              </a:ext>
            </a:extLst>
          </p:cNvPr>
          <p:cNvSpPr txBox="1"/>
          <p:nvPr/>
        </p:nvSpPr>
        <p:spPr>
          <a:xfrm>
            <a:off x="1028700" y="6567150"/>
            <a:ext cx="9536825" cy="1429494"/>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Material</a:t>
            </a:r>
          </a:p>
          <a:p>
            <a:pPr marL="457200" indent="-457200" algn="l">
              <a:lnSpc>
                <a:spcPts val="3750"/>
              </a:lnSpc>
              <a:buFont typeface="Arial" panose="020B0604020202020204" pitchFamily="34" charset="0"/>
              <a:buChar char="•"/>
            </a:pPr>
            <a:r>
              <a:rPr lang="de-DE" sz="2700" dirty="0">
                <a:solidFill>
                  <a:srgbClr val="000000"/>
                </a:solidFill>
                <a:latin typeface="Open Sans Light"/>
              </a:rPr>
              <a:t>Blogbeiträge</a:t>
            </a:r>
          </a:p>
          <a:p>
            <a:pPr marL="457200" indent="-457200" algn="l">
              <a:lnSpc>
                <a:spcPts val="3750"/>
              </a:lnSpc>
              <a:buFont typeface="Arial" panose="020B0604020202020204" pitchFamily="34" charset="0"/>
              <a:buChar char="•"/>
            </a:pPr>
            <a:r>
              <a:rPr lang="de-DE" sz="2700" dirty="0">
                <a:solidFill>
                  <a:srgbClr val="000000"/>
                </a:solidFill>
                <a:latin typeface="Open Sans Light"/>
              </a:rPr>
              <a:t>Workbook</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5" name="Grafik 4" descr="Ein Bild, das Person, Menschliches Gesicht, Lächeln, Kleidung enthält.&#10;&#10;Automatisch generierte Beschreibung">
            <a:extLst>
              <a:ext uri="{FF2B5EF4-FFF2-40B4-BE49-F238E27FC236}">
                <a16:creationId xmlns:a16="http://schemas.microsoft.com/office/drawing/2014/main" id="{16B0016F-B27C-524F-B44B-F32F9EF0E7AA}"/>
              </a:ext>
            </a:extLst>
          </p:cNvPr>
          <p:cNvPicPr>
            <a:picLocks noChangeAspect="1"/>
          </p:cNvPicPr>
          <p:nvPr/>
        </p:nvPicPr>
        <p:blipFill rotWithShape="1">
          <a:blip r:embed="rId5">
            <a:extLst>
              <a:ext uri="{28A0092B-C50C-407E-A947-70E740481C1C}">
                <a14:useLocalDpi xmlns:a14="http://schemas.microsoft.com/office/drawing/2010/main" val="0"/>
              </a:ext>
            </a:extLst>
          </a:blip>
          <a:srcRect l="27423" r="22301"/>
          <a:stretch/>
        </p:blipFill>
        <p:spPr>
          <a:xfrm>
            <a:off x="11730285" y="1591438"/>
            <a:ext cx="6557715" cy="86955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6251231" cy="5350760"/>
          </a:xfrm>
          <a:prstGeom prst="rect">
            <a:avLst/>
          </a:prstGeom>
        </p:spPr>
        <p:txBody>
          <a:bodyPr lIns="0" tIns="0" rIns="0" bIns="0" rtlCol="0" anchor="t">
            <a:spAutoFit/>
          </a:bodyPr>
          <a:lstStyle/>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Warum bin ich hier? Was wünsche ich mir durch die Teilnahme?</a:t>
            </a: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Was kann ich gut?</a:t>
            </a:r>
            <a:endParaRPr lang="de-DE" sz="3500" b="1" spc="30" dirty="0">
              <a:solidFill>
                <a:srgbClr val="F1EFEB"/>
              </a:solidFill>
              <a:latin typeface="Open Sans Light"/>
            </a:endParaRPr>
          </a:p>
          <a:p>
            <a:pPr algn="just">
              <a:lnSpc>
                <a:spcPts val="4200"/>
              </a:lnSpc>
            </a:pPr>
            <a:endParaRPr lang="de-DE" sz="3500" spc="30" dirty="0">
              <a:solidFill>
                <a:srgbClr val="F1EFEB"/>
              </a:solidFill>
              <a:latin typeface="Open Sans Light"/>
            </a:endParaRPr>
          </a:p>
          <a:p>
            <a:pPr algn="just">
              <a:lnSpc>
                <a:spcPts val="4200"/>
              </a:lnSpc>
            </a:pPr>
            <a:endParaRPr lang="de-DE" sz="3500" spc="30" dirty="0">
              <a:solidFill>
                <a:srgbClr val="F1EFEB"/>
              </a:solidFill>
              <a:latin typeface="Open Sans Light"/>
            </a:endParaRPr>
          </a:p>
          <a:p>
            <a:pPr marL="514350" indent="-514350" algn="just">
              <a:lnSpc>
                <a:spcPts val="4200"/>
              </a:lnSpc>
              <a:buFont typeface="+mj-lt"/>
              <a:buAutoNum type="arabicParenR" startAt="3"/>
            </a:pPr>
            <a:r>
              <a:rPr lang="de-DE" sz="3500" spc="30" dirty="0">
                <a:solidFill>
                  <a:srgbClr val="F1EFEB"/>
                </a:solidFill>
                <a:latin typeface="Open Sans Light"/>
              </a:rPr>
              <a:t>Was kann ich überhaupt nicht gut?</a:t>
            </a:r>
          </a:p>
          <a:p>
            <a:pPr marL="514350" indent="-514350" algn="just">
              <a:lnSpc>
                <a:spcPts val="4200"/>
              </a:lnSpc>
              <a:buAutoNum type="arabicParenR" startAt="3"/>
            </a:pPr>
            <a:endParaRPr lang="de-DE" sz="3000" spc="30" dirty="0">
              <a:solidFill>
                <a:srgbClr val="F1EFEB"/>
              </a:solidFill>
              <a:latin typeface="Open Sans Light"/>
            </a:endParaRPr>
          </a:p>
          <a:p>
            <a:pPr marL="514350" indent="-514350" algn="just">
              <a:lnSpc>
                <a:spcPts val="4200"/>
              </a:lnSpc>
              <a:buAutoNum type="arabicParenR" startAt="3"/>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Vorstellungsrunde</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STÄRKENORIENTIERUNG</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8</a:t>
            </a:fld>
            <a:endParaRPr lang="en-US" dirty="0"/>
          </a:p>
        </p:txBody>
      </p:sp>
      <p:grpSp>
        <p:nvGrpSpPr>
          <p:cNvPr id="5" name="Group 2">
            <a:extLst>
              <a:ext uri="{FF2B5EF4-FFF2-40B4-BE49-F238E27FC236}">
                <a16:creationId xmlns:a16="http://schemas.microsoft.com/office/drawing/2014/main" id="{487B8AFC-646D-1B9A-7B48-4CF36FF8B6E3}"/>
              </a:ext>
            </a:extLst>
          </p:cNvPr>
          <p:cNvGrpSpPr>
            <a:grpSpLocks noChangeAspect="1"/>
          </p:cNvGrpSpPr>
          <p:nvPr/>
        </p:nvGrpSpPr>
        <p:grpSpPr>
          <a:xfrm>
            <a:off x="1028700" y="1877712"/>
            <a:ext cx="6525520" cy="7074502"/>
            <a:chOff x="0" y="0"/>
            <a:chExt cx="5857240" cy="6350000"/>
          </a:xfrm>
        </p:grpSpPr>
        <p:sp>
          <p:nvSpPr>
            <p:cNvPr id="6" name="Freeform 3">
              <a:extLst>
                <a:ext uri="{FF2B5EF4-FFF2-40B4-BE49-F238E27FC236}">
                  <a16:creationId xmlns:a16="http://schemas.microsoft.com/office/drawing/2014/main" id="{ADBF37EE-7EFD-3DE0-FF13-DA63D7A31984}"/>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l="-25680" r="-25680"/>
              </a:stretch>
            </a:blipFill>
          </p:spPr>
        </p:sp>
      </p:grpSp>
      <p:sp>
        <p:nvSpPr>
          <p:cNvPr id="2" name="TextBox 4">
            <a:extLst>
              <a:ext uri="{FF2B5EF4-FFF2-40B4-BE49-F238E27FC236}">
                <a16:creationId xmlns:a16="http://schemas.microsoft.com/office/drawing/2014/main" id="{130F8053-FF9C-7BA0-6740-D22BA612C91C}"/>
              </a:ext>
            </a:extLst>
          </p:cNvPr>
          <p:cNvSpPr txBox="1"/>
          <p:nvPr/>
        </p:nvSpPr>
        <p:spPr>
          <a:xfrm>
            <a:off x="8314313" y="5033467"/>
            <a:ext cx="9351761" cy="1431161"/>
          </a:xfrm>
          <a:prstGeom prst="rect">
            <a:avLst/>
          </a:prstGeom>
        </p:spPr>
        <p:txBody>
          <a:bodyPr wrap="square" lIns="0" tIns="0" rIns="0" bIns="0" rtlCol="0" anchor="t">
            <a:spAutoFit/>
          </a:bodyPr>
          <a:lstStyle/>
          <a:p>
            <a:pPr algn="ctr"/>
            <a:r>
              <a:rPr lang="de-DE" sz="6950" dirty="0">
                <a:solidFill>
                  <a:srgbClr val="444A72"/>
                </a:solidFill>
                <a:latin typeface="Open Sans Bold"/>
              </a:rPr>
              <a:t>EINFÜHRUNG STÄRKEN</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1</a:t>
            </a:r>
          </a:p>
        </p:txBody>
      </p:sp>
    </p:spTree>
    <p:extLst>
      <p:ext uri="{BB962C8B-B14F-4D97-AF65-F5344CB8AC3E}">
        <p14:creationId xmlns:p14="http://schemas.microsoft.com/office/powerpoint/2010/main" val="142179714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8"/>
          <p:cNvSpPr txBox="1"/>
          <p:nvPr/>
        </p:nvSpPr>
        <p:spPr>
          <a:xfrm>
            <a:off x="838201" y="2019300"/>
            <a:ext cx="9448800" cy="7687874"/>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2700" dirty="0">
                <a:solidFill>
                  <a:srgbClr val="000000"/>
                </a:solidFill>
                <a:latin typeface="Open Sans Light"/>
              </a:rPr>
              <a:t>…Eigenschaften von Menschen, die im Leben dabei helfen, private und berufliche Ziele zu erreichen und Herausforderungen zu bewältigen. </a:t>
            </a:r>
          </a:p>
          <a:p>
            <a:pPr marL="0" marR="0" lvl="0" indent="0" algn="l" defTabSz="914400" rtl="0" eaLnBrk="1" fontAlgn="auto" latinLnBrk="0" hangingPunct="1">
              <a:lnSpc>
                <a:spcPct val="150000"/>
              </a:lnSpc>
              <a:spcBef>
                <a:spcPts val="0"/>
              </a:spcBef>
              <a:spcAft>
                <a:spcPts val="0"/>
              </a:spcAft>
              <a:buClrTx/>
              <a:buSzTx/>
              <a:buFontTx/>
              <a:buNone/>
              <a:tabLst/>
              <a:defRPr/>
            </a:pPr>
            <a:endParaRPr lang="de-DE" sz="2700" dirty="0">
              <a:solidFill>
                <a:srgbClr val="000000"/>
              </a:solidFill>
              <a:latin typeface="Open Sans Light"/>
            </a:endParaRPr>
          </a:p>
          <a:p>
            <a:pPr marL="0" marR="0" lvl="0" indent="0" algn="l" defTabSz="914400" rtl="0" eaLnBrk="1" fontAlgn="base" latinLnBrk="0" hangingPunct="1">
              <a:lnSpc>
                <a:spcPct val="150000"/>
              </a:lnSpc>
              <a:spcBef>
                <a:spcPts val="0"/>
              </a:spcBef>
              <a:spcAft>
                <a:spcPts val="0"/>
              </a:spcAft>
              <a:buClrTx/>
              <a:buSzTx/>
              <a:buFontTx/>
              <a:buNone/>
              <a:tabLst/>
              <a:defRPr/>
            </a:pPr>
            <a:r>
              <a:rPr lang="de-DE" sz="2700" dirty="0">
                <a:solidFill>
                  <a:srgbClr val="000000"/>
                </a:solidFill>
                <a:latin typeface="Open Sans Light"/>
              </a:rPr>
              <a:t>…Muster oder Gewohnheiten, die auf unseren Erfahrungen und unserem Handeln basieren. </a:t>
            </a:r>
          </a:p>
          <a:p>
            <a:pPr marL="0" marR="0" lvl="0" indent="0" algn="l" defTabSz="914400" rtl="0" eaLnBrk="1" fontAlgn="base" latinLnBrk="0" hangingPunct="1">
              <a:lnSpc>
                <a:spcPct val="150000"/>
              </a:lnSpc>
              <a:spcBef>
                <a:spcPts val="0"/>
              </a:spcBef>
              <a:spcAft>
                <a:spcPts val="0"/>
              </a:spcAft>
              <a:buClrTx/>
              <a:buSzTx/>
              <a:buFontTx/>
              <a:buNone/>
              <a:tabLst/>
              <a:defRPr/>
            </a:pPr>
            <a:endParaRPr lang="de-DE" sz="2700" dirty="0">
              <a:solidFill>
                <a:srgbClr val="000000"/>
              </a:solidFill>
              <a:latin typeface="Open Sans Light"/>
            </a:endParaRPr>
          </a:p>
          <a:p>
            <a:pPr marL="0" marR="0" lvl="0" indent="0" algn="l" defTabSz="914400" rtl="0" eaLnBrk="1" fontAlgn="base" latinLnBrk="0" hangingPunct="1">
              <a:lnSpc>
                <a:spcPct val="150000"/>
              </a:lnSpc>
              <a:spcBef>
                <a:spcPts val="0"/>
              </a:spcBef>
              <a:spcAft>
                <a:spcPts val="0"/>
              </a:spcAft>
              <a:buClrTx/>
              <a:buSzTx/>
              <a:buFontTx/>
              <a:buNone/>
              <a:tabLst/>
              <a:defRPr/>
            </a:pPr>
            <a:r>
              <a:rPr lang="de-DE" sz="2700" dirty="0">
                <a:solidFill>
                  <a:srgbClr val="000000"/>
                </a:solidFill>
                <a:latin typeface="Open Sans Light"/>
              </a:rPr>
              <a:t>…sind erlernt. Sie gehören zu unserer persönlichen Ausstattung, sind aber natürlich auch veränderbar und deshalb keine fixen Eigenschaften. Wir können sie entwickeln und verfeinern.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83E7A620-320E-DCB9-6D9A-218EC78F7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051" y="2019300"/>
            <a:ext cx="7772400" cy="6707584"/>
          </a:xfrm>
          <a:prstGeom prst="rect">
            <a:avLst/>
          </a:prstGeom>
        </p:spPr>
      </p:pic>
      <p:sp>
        <p:nvSpPr>
          <p:cNvPr id="2" name="Foliennummernplatzhalter 3">
            <a:extLst>
              <a:ext uri="{FF2B5EF4-FFF2-40B4-BE49-F238E27FC236}">
                <a16:creationId xmlns:a16="http://schemas.microsoft.com/office/drawing/2014/main" id="{8E97DE72-8AF9-3D0E-1B38-8AA36C27538C}"/>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9</a:t>
            </a:fld>
            <a:endParaRPr lang="en-US" dirty="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2045</Words>
  <Application>Microsoft Macintosh PowerPoint</Application>
  <PresentationFormat>Benutzerdefiniert</PresentationFormat>
  <Paragraphs>394</Paragraphs>
  <Slides>48</Slides>
  <Notes>25</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48</vt:i4>
      </vt:variant>
    </vt:vector>
  </HeadingPairs>
  <TitlesOfParts>
    <vt:vector size="60" baseType="lpstr">
      <vt:lpstr>Open Sans</vt:lpstr>
      <vt:lpstr>Poppins Medium</vt:lpstr>
      <vt:lpstr>Open Sans Bold</vt:lpstr>
      <vt:lpstr>Overpass Bold</vt:lpstr>
      <vt:lpstr>Open Sans Light</vt:lpstr>
      <vt:lpstr>Open Sans Italics</vt:lpstr>
      <vt:lpstr>Arial</vt:lpstr>
      <vt:lpstr>Times New Roman</vt:lpstr>
      <vt:lpstr>Calibri</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Je mehr ein Mensch über seine Wirkung auf andere weiß,  desto einfacher gelingt ihm die Kommunikation mit der Umwelt  – man wirkt authentisch!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ReMind-Workshop (Prüfungs)stress.pdf</dc:title>
  <cp:lastModifiedBy>Joana Scheppe</cp:lastModifiedBy>
  <cp:revision>510</cp:revision>
  <dcterms:created xsi:type="dcterms:W3CDTF">2006-08-16T00:00:00Z</dcterms:created>
  <dcterms:modified xsi:type="dcterms:W3CDTF">2023-07-21T08:27:57Z</dcterms:modified>
  <dc:identifier>DAFlmIFHdi4</dc:identifier>
</cp:coreProperties>
</file>