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1.xml" ContentType="application/vnd.openxmlformats-officedocument.themeOverr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heme/themeOverride2.xml" ContentType="application/vnd.openxmlformats-officedocument.themeOverr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heme/themeOverride3.xml" ContentType="application/vnd.openxmlformats-officedocument.themeOverride+xml"/>
  <Override PartName="/ppt/notesSlides/notesSlide8.xml" ContentType="application/vnd.openxmlformats-officedocument.presentationml.notesSlide+xml"/>
  <Override PartName="/ppt/theme/themeOverride4.xml" ContentType="application/vnd.openxmlformats-officedocument.themeOverride+xml"/>
  <Override PartName="/ppt/notesSlides/notesSlide9.xml" ContentType="application/vnd.openxmlformats-officedocument.presentationml.notesSlide+xml"/>
  <Override PartName="/ppt/theme/themeOverride5.xml" ContentType="application/vnd.openxmlformats-officedocument.themeOverride+xml"/>
  <Override PartName="/ppt/notesSlides/notesSlide10.xml" ContentType="application/vnd.openxmlformats-officedocument.presentationml.notesSlide+xml"/>
  <Override PartName="/ppt/theme/themeOverride6.xml" ContentType="application/vnd.openxmlformats-officedocument.themeOverride+xml"/>
  <Override PartName="/ppt/theme/themeOverride7.xml" ContentType="application/vnd.openxmlformats-officedocument.themeOverride+xml"/>
  <Override PartName="/ppt/notesSlides/notesSlide11.xml" ContentType="application/vnd.openxmlformats-officedocument.presentationml.notesSlide+xml"/>
  <Override PartName="/ppt/theme/themeOverride8.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theme/themeOverride9.xml" ContentType="application/vnd.openxmlformats-officedocument.themeOverride+xml"/>
  <Override PartName="/ppt/notesSlides/notesSlide14.xml" ContentType="application/vnd.openxmlformats-officedocument.presentationml.notesSlide+xml"/>
  <Override PartName="/ppt/theme/themeOverride10.xml" ContentType="application/vnd.openxmlformats-officedocument.themeOverride+xml"/>
  <Override PartName="/ppt/notesSlides/notesSlide15.xml" ContentType="application/vnd.openxmlformats-officedocument.presentationml.notesSlide+xml"/>
  <Override PartName="/ppt/theme/themeOverride11.xml" ContentType="application/vnd.openxmlformats-officedocument.themeOverride+xml"/>
  <Override PartName="/ppt/notesSlides/notesSlide16.xml" ContentType="application/vnd.openxmlformats-officedocument.presentationml.notesSlide+xml"/>
  <Override PartName="/ppt/theme/themeOverride12.xml" ContentType="application/vnd.openxmlformats-officedocument.themeOverride+xml"/>
  <Override PartName="/ppt/notesSlides/notesSlide17.xml" ContentType="application/vnd.openxmlformats-officedocument.presentationml.notesSlide+xml"/>
  <Override PartName="/ppt/theme/themeOverride13.xml" ContentType="application/vnd.openxmlformats-officedocument.themeOverride+xml"/>
  <Override PartName="/ppt/notesSlides/notesSlide18.xml" ContentType="application/vnd.openxmlformats-officedocument.presentationml.notesSlide+xml"/>
  <Override PartName="/ppt/theme/themeOverride14.xml" ContentType="application/vnd.openxmlformats-officedocument.themeOverride+xml"/>
  <Override PartName="/ppt/notesSlides/notesSlide19.xml" ContentType="application/vnd.openxmlformats-officedocument.presentationml.notesSlide+xml"/>
  <Override PartName="/ppt/theme/themeOverride15.xml" ContentType="application/vnd.openxmlformats-officedocument.themeOverr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theme/themeOverride16.xml" ContentType="application/vnd.openxmlformats-officedocument.themeOverride+xml"/>
  <Override PartName="/ppt/notesSlides/notesSlide23.xml" ContentType="application/vnd.openxmlformats-officedocument.presentationml.notesSlide+xml"/>
  <Override PartName="/ppt/theme/themeOverride17.xml" ContentType="application/vnd.openxmlformats-officedocument.themeOverr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theme/themeOverride18.xml" ContentType="application/vnd.openxmlformats-officedocument.themeOverride+xml"/>
  <Override PartName="/ppt/notesSlides/notesSlide26.xml" ContentType="application/vnd.openxmlformats-officedocument.presentationml.notesSlide+xml"/>
  <Override PartName="/ppt/theme/themeOverride19.xml" ContentType="application/vnd.openxmlformats-officedocument.themeOverr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saveSubsetFonts="1">
  <p:sldMasterIdLst>
    <p:sldMasterId id="2147483648" r:id="rId1"/>
  </p:sldMasterIdLst>
  <p:notesMasterIdLst>
    <p:notesMasterId r:id="rId40"/>
  </p:notesMasterIdLst>
  <p:sldIdLst>
    <p:sldId id="256" r:id="rId2"/>
    <p:sldId id="337" r:id="rId3"/>
    <p:sldId id="259" r:id="rId4"/>
    <p:sldId id="1395" r:id="rId5"/>
    <p:sldId id="260" r:id="rId6"/>
    <p:sldId id="1392" r:id="rId7"/>
    <p:sldId id="1402" r:id="rId8"/>
    <p:sldId id="1405" r:id="rId9"/>
    <p:sldId id="332" r:id="rId10"/>
    <p:sldId id="1406" r:id="rId11"/>
    <p:sldId id="1412" r:id="rId12"/>
    <p:sldId id="262" r:id="rId13"/>
    <p:sldId id="339" r:id="rId14"/>
    <p:sldId id="1407" r:id="rId15"/>
    <p:sldId id="273" r:id="rId16"/>
    <p:sldId id="258" r:id="rId17"/>
    <p:sldId id="1401" r:id="rId18"/>
    <p:sldId id="1396" r:id="rId19"/>
    <p:sldId id="1397" r:id="rId20"/>
    <p:sldId id="1415" r:id="rId21"/>
    <p:sldId id="303" r:id="rId22"/>
    <p:sldId id="1409" r:id="rId23"/>
    <p:sldId id="1398" r:id="rId24"/>
    <p:sldId id="1410" r:id="rId25"/>
    <p:sldId id="1400" r:id="rId26"/>
    <p:sldId id="1413" r:id="rId27"/>
    <p:sldId id="1399" r:id="rId28"/>
    <p:sldId id="1393" r:id="rId29"/>
    <p:sldId id="1414" r:id="rId30"/>
    <p:sldId id="1403" r:id="rId31"/>
    <p:sldId id="1416" r:id="rId32"/>
    <p:sldId id="257" r:id="rId33"/>
    <p:sldId id="1411" r:id="rId34"/>
    <p:sldId id="290" r:id="rId35"/>
    <p:sldId id="291" r:id="rId36"/>
    <p:sldId id="292" r:id="rId37"/>
    <p:sldId id="293" r:id="rId38"/>
    <p:sldId id="294" r:id="rId39"/>
  </p:sldIdLst>
  <p:sldSz cx="18288000" cy="10287000"/>
  <p:notesSz cx="6858000" cy="9144000"/>
  <p:embeddedFontLst>
    <p:embeddedFont>
      <p:font typeface="Blinker" panose="02000000000000000000" pitchFamily="2" charset="0"/>
      <p:regular r:id="rId41"/>
      <p:bold r:id="rId42"/>
      <p:italic r:id="rId43"/>
      <p:boldItalic r:id="rId44"/>
    </p:embeddedFont>
    <p:embeddedFont>
      <p:font typeface="Brightwall" panose="02000500000000000000" pitchFamily="2" charset="0"/>
      <p:regular r:id="rId45"/>
      <p:bold r:id="rId46"/>
      <p:italic r:id="rId47"/>
      <p:boldItalic r:id="rId48"/>
    </p:embeddedFont>
    <p:embeddedFont>
      <p:font typeface="Calibri" panose="020F0502020204030204" pitchFamily="34" charset="0"/>
      <p:regular r:id="rId49"/>
      <p:bold r:id="rId50"/>
      <p:italic r:id="rId51"/>
      <p:boldItalic r:id="rId52"/>
    </p:embeddedFont>
    <p:embeddedFont>
      <p:font typeface="Montserrat Bold" pitchFamily="2" charset="77"/>
      <p:regular r:id="rId53"/>
      <p:bold r:id="rId54"/>
      <p:italic r:id="rId55"/>
      <p:boldItalic r:id="rId56"/>
    </p:embeddedFont>
    <p:embeddedFont>
      <p:font typeface="Open Sans" panose="020B0606030504020204" pitchFamily="34" charset="0"/>
      <p:regular r:id="rId57"/>
      <p:bold r:id="rId58"/>
      <p:italic r:id="rId59"/>
      <p:boldItalic r:id="rId60"/>
    </p:embeddedFont>
    <p:embeddedFont>
      <p:font typeface="Open Sans Bold" panose="020F0702030404030204" pitchFamily="34" charset="0"/>
      <p:regular r:id="rId61"/>
      <p:bold r:id="rId62"/>
    </p:embeddedFont>
    <p:embeddedFont>
      <p:font typeface="Open Sans Light" panose="020B0306030504020204" pitchFamily="34" charset="0"/>
      <p:regular r:id="rId63"/>
      <p:italic r:id="rId64"/>
    </p:embeddedFont>
    <p:embeddedFont>
      <p:font typeface="Playfair Display" pitchFamily="2" charset="77"/>
      <p:regular r:id="rId65"/>
      <p:bold r:id="rId66"/>
      <p:italic r:id="rId67"/>
      <p:boldItalic r:id="rId68"/>
    </p:embeddedFont>
    <p:embeddedFont>
      <p:font typeface="Special Elite" panose="02000506000000020004" pitchFamily="2" charset="0"/>
      <p:regular r:id="rId69"/>
      <p:bold r:id="rId70"/>
      <p:italic r:id="rId71"/>
      <p:boldItalic r:id="rId7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4DED5"/>
    <a:srgbClr val="444A72"/>
    <a:srgbClr val="D4E5F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732" autoAdjust="0"/>
    <p:restoredTop sz="95794" autoAdjust="0"/>
  </p:normalViewPr>
  <p:slideViewPr>
    <p:cSldViewPr>
      <p:cViewPr varScale="1">
        <p:scale>
          <a:sx n="70" d="100"/>
          <a:sy n="70" d="100"/>
        </p:scale>
        <p:origin x="1120" y="20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font" Target="fonts/font2.fntdata"/><Relationship Id="rId47" Type="http://schemas.openxmlformats.org/officeDocument/2006/relationships/font" Target="fonts/font7.fntdata"/><Relationship Id="rId63" Type="http://schemas.openxmlformats.org/officeDocument/2006/relationships/font" Target="fonts/font23.fntdata"/><Relationship Id="rId68" Type="http://schemas.openxmlformats.org/officeDocument/2006/relationships/font" Target="fonts/font28.fntdata"/><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font" Target="fonts/font5.fntdata"/><Relationship Id="rId53" Type="http://schemas.openxmlformats.org/officeDocument/2006/relationships/font" Target="fonts/font13.fntdata"/><Relationship Id="rId58" Type="http://schemas.openxmlformats.org/officeDocument/2006/relationships/font" Target="fonts/font18.fntdata"/><Relationship Id="rId66" Type="http://schemas.openxmlformats.org/officeDocument/2006/relationships/font" Target="fonts/font26.fntdata"/><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font" Target="fonts/font2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font" Target="fonts/font16.fntdata"/><Relationship Id="rId64" Type="http://schemas.openxmlformats.org/officeDocument/2006/relationships/font" Target="fonts/font24.fntdata"/><Relationship Id="rId69" Type="http://schemas.openxmlformats.org/officeDocument/2006/relationships/font" Target="fonts/font29.fntdata"/><Relationship Id="rId8" Type="http://schemas.openxmlformats.org/officeDocument/2006/relationships/slide" Target="slides/slide7.xml"/><Relationship Id="rId51" Type="http://schemas.openxmlformats.org/officeDocument/2006/relationships/font" Target="fonts/font11.fntdata"/><Relationship Id="rId72" Type="http://schemas.openxmlformats.org/officeDocument/2006/relationships/font" Target="fonts/font3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6.fntdata"/><Relationship Id="rId59" Type="http://schemas.openxmlformats.org/officeDocument/2006/relationships/font" Target="fonts/font19.fntdata"/><Relationship Id="rId67" Type="http://schemas.openxmlformats.org/officeDocument/2006/relationships/font" Target="fonts/font27.fntdata"/><Relationship Id="rId20" Type="http://schemas.openxmlformats.org/officeDocument/2006/relationships/slide" Target="slides/slide19.xml"/><Relationship Id="rId41" Type="http://schemas.openxmlformats.org/officeDocument/2006/relationships/font" Target="fonts/font1.fntdata"/><Relationship Id="rId54" Type="http://schemas.openxmlformats.org/officeDocument/2006/relationships/font" Target="fonts/font14.fntdata"/><Relationship Id="rId62" Type="http://schemas.openxmlformats.org/officeDocument/2006/relationships/font" Target="fonts/font22.fntdata"/><Relationship Id="rId70" Type="http://schemas.openxmlformats.org/officeDocument/2006/relationships/font" Target="fonts/font30.fntdata"/><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9.fntdata"/><Relationship Id="rId57" Type="http://schemas.openxmlformats.org/officeDocument/2006/relationships/font" Target="fonts/font1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4.fntdata"/><Relationship Id="rId52" Type="http://schemas.openxmlformats.org/officeDocument/2006/relationships/font" Target="fonts/font12.fntdata"/><Relationship Id="rId60" Type="http://schemas.openxmlformats.org/officeDocument/2006/relationships/font" Target="fonts/font20.fntdata"/><Relationship Id="rId65" Type="http://schemas.openxmlformats.org/officeDocument/2006/relationships/font" Target="fonts/font25.fntdata"/><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font" Target="fonts/font10.fntdata"/><Relationship Id="rId55" Type="http://schemas.openxmlformats.org/officeDocument/2006/relationships/font" Target="fonts/font15.fntdata"/><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font" Target="fonts/font3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810294-516A-2A4F-B7F4-70885C45DDBC}" type="datetimeFigureOut">
              <a:rPr lang="de-DE" smtClean="0"/>
              <a:t>04.08.23</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6128755-8BCF-6A40-A9B2-15CA0EA575A8}" type="slidenum">
              <a:rPr lang="de-DE" smtClean="0"/>
              <a:t>‹Nr.›</a:t>
            </a:fld>
            <a:endParaRPr lang="de-DE"/>
          </a:p>
        </p:txBody>
      </p:sp>
    </p:spTree>
    <p:extLst>
      <p:ext uri="{BB962C8B-B14F-4D97-AF65-F5344CB8AC3E}">
        <p14:creationId xmlns:p14="http://schemas.microsoft.com/office/powerpoint/2010/main" val="3897924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evasys-online.hft-stuttgart.de/evasys/online.php?p=KRQ2T"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a:t>
            </a:fld>
            <a:endParaRPr lang="de-DE"/>
          </a:p>
        </p:txBody>
      </p:sp>
    </p:spTree>
    <p:extLst>
      <p:ext uri="{BB962C8B-B14F-4D97-AF65-F5344CB8AC3E}">
        <p14:creationId xmlns:p14="http://schemas.microsoft.com/office/powerpoint/2010/main" val="377138141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11</a:t>
            </a:fld>
            <a:endParaRPr lang="de-DE"/>
          </a:p>
        </p:txBody>
      </p:sp>
    </p:spTree>
    <p:extLst>
      <p:ext uri="{BB962C8B-B14F-4D97-AF65-F5344CB8AC3E}">
        <p14:creationId xmlns:p14="http://schemas.microsoft.com/office/powerpoint/2010/main" val="14779494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13</a:t>
            </a:fld>
            <a:endParaRPr lang="de-DE"/>
          </a:p>
        </p:txBody>
      </p:sp>
    </p:spTree>
    <p:extLst>
      <p:ext uri="{BB962C8B-B14F-4D97-AF65-F5344CB8AC3E}">
        <p14:creationId xmlns:p14="http://schemas.microsoft.com/office/powerpoint/2010/main" val="379018929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14</a:t>
            </a:fld>
            <a:endParaRPr lang="de-DE"/>
          </a:p>
        </p:txBody>
      </p:sp>
    </p:spTree>
    <p:extLst>
      <p:ext uri="{BB962C8B-B14F-4D97-AF65-F5344CB8AC3E}">
        <p14:creationId xmlns:p14="http://schemas.microsoft.com/office/powerpoint/2010/main" val="16727974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17</a:t>
            </a:fld>
            <a:endParaRPr lang="de-DE"/>
          </a:p>
        </p:txBody>
      </p:sp>
    </p:spTree>
    <p:extLst>
      <p:ext uri="{BB962C8B-B14F-4D97-AF65-F5344CB8AC3E}">
        <p14:creationId xmlns:p14="http://schemas.microsoft.com/office/powerpoint/2010/main" val="19720077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18</a:t>
            </a:fld>
            <a:endParaRPr lang="de-DE"/>
          </a:p>
        </p:txBody>
      </p:sp>
    </p:spTree>
    <p:extLst>
      <p:ext uri="{BB962C8B-B14F-4D97-AF65-F5344CB8AC3E}">
        <p14:creationId xmlns:p14="http://schemas.microsoft.com/office/powerpoint/2010/main" val="372807314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19</a:t>
            </a:fld>
            <a:endParaRPr lang="de-DE"/>
          </a:p>
        </p:txBody>
      </p:sp>
    </p:spTree>
    <p:extLst>
      <p:ext uri="{BB962C8B-B14F-4D97-AF65-F5344CB8AC3E}">
        <p14:creationId xmlns:p14="http://schemas.microsoft.com/office/powerpoint/2010/main" val="3605010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20</a:t>
            </a:fld>
            <a:endParaRPr lang="de-DE"/>
          </a:p>
        </p:txBody>
      </p:sp>
    </p:spTree>
    <p:extLst>
      <p:ext uri="{BB962C8B-B14F-4D97-AF65-F5344CB8AC3E}">
        <p14:creationId xmlns:p14="http://schemas.microsoft.com/office/powerpoint/2010/main" val="87379671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Anmoderation: Anderen / Eigenen Namen für Werte </a:t>
            </a:r>
          </a:p>
        </p:txBody>
      </p:sp>
      <p:sp>
        <p:nvSpPr>
          <p:cNvPr id="4" name="Foliennummernplatzhalter 3"/>
          <p:cNvSpPr>
            <a:spLocks noGrp="1"/>
          </p:cNvSpPr>
          <p:nvPr>
            <p:ph type="sldNum" sz="quarter" idx="5"/>
          </p:nvPr>
        </p:nvSpPr>
        <p:spPr/>
        <p:txBody>
          <a:bodyPr/>
          <a:lstStyle/>
          <a:p>
            <a:fld id="{36128755-8BCF-6A40-A9B2-15CA0EA575A8}" type="slidenum">
              <a:rPr lang="de-DE" smtClean="0"/>
              <a:t>21</a:t>
            </a:fld>
            <a:endParaRPr lang="de-DE"/>
          </a:p>
        </p:txBody>
      </p:sp>
    </p:spTree>
    <p:extLst>
      <p:ext uri="{BB962C8B-B14F-4D97-AF65-F5344CB8AC3E}">
        <p14:creationId xmlns:p14="http://schemas.microsoft.com/office/powerpoint/2010/main" val="4291939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miro.com</a:t>
            </a:r>
            <a:r>
              <a:rPr lang="de-DE" dirty="0"/>
              <a:t>/</a:t>
            </a:r>
            <a:r>
              <a:rPr lang="de-DE" dirty="0" err="1"/>
              <a:t>app</a:t>
            </a:r>
            <a:r>
              <a:rPr lang="de-DE" dirty="0"/>
              <a:t>/</a:t>
            </a:r>
            <a:r>
              <a:rPr lang="de-DE" dirty="0" err="1"/>
              <a:t>board</a:t>
            </a:r>
            <a:r>
              <a:rPr lang="de-DE" dirty="0"/>
              <a:t>/uXjVMxIK9DQ=/?</a:t>
            </a:r>
            <a:r>
              <a:rPr lang="de-DE" dirty="0" err="1"/>
              <a:t>share_link_id</a:t>
            </a:r>
            <a:r>
              <a:rPr lang="de-DE" dirty="0"/>
              <a:t>=603468085631</a:t>
            </a:r>
          </a:p>
        </p:txBody>
      </p:sp>
      <p:sp>
        <p:nvSpPr>
          <p:cNvPr id="4" name="Foliennummernplatzhalter 3"/>
          <p:cNvSpPr>
            <a:spLocks noGrp="1"/>
          </p:cNvSpPr>
          <p:nvPr>
            <p:ph type="sldNum" sz="quarter" idx="5"/>
          </p:nvPr>
        </p:nvSpPr>
        <p:spPr/>
        <p:txBody>
          <a:bodyPr/>
          <a:lstStyle/>
          <a:p>
            <a:fld id="{36128755-8BCF-6A40-A9B2-15CA0EA575A8}" type="slidenum">
              <a:rPr lang="de-DE" smtClean="0"/>
              <a:t>22</a:t>
            </a:fld>
            <a:endParaRPr lang="de-DE"/>
          </a:p>
        </p:txBody>
      </p:sp>
    </p:spTree>
    <p:extLst>
      <p:ext uri="{BB962C8B-B14F-4D97-AF65-F5344CB8AC3E}">
        <p14:creationId xmlns:p14="http://schemas.microsoft.com/office/powerpoint/2010/main" val="19116855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23</a:t>
            </a:fld>
            <a:endParaRPr lang="de-DE"/>
          </a:p>
        </p:txBody>
      </p:sp>
    </p:spTree>
    <p:extLst>
      <p:ext uri="{BB962C8B-B14F-4D97-AF65-F5344CB8AC3E}">
        <p14:creationId xmlns:p14="http://schemas.microsoft.com/office/powerpoint/2010/main" val="13021460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a:t>
            </a:fld>
            <a:endParaRPr lang="de-DE"/>
          </a:p>
        </p:txBody>
      </p:sp>
    </p:spTree>
    <p:extLst>
      <p:ext uri="{BB962C8B-B14F-4D97-AF65-F5344CB8AC3E}">
        <p14:creationId xmlns:p14="http://schemas.microsoft.com/office/powerpoint/2010/main" val="23704560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24</a:t>
            </a:fld>
            <a:endParaRPr lang="de-DE"/>
          </a:p>
        </p:txBody>
      </p:sp>
    </p:spTree>
    <p:extLst>
      <p:ext uri="{BB962C8B-B14F-4D97-AF65-F5344CB8AC3E}">
        <p14:creationId xmlns:p14="http://schemas.microsoft.com/office/powerpoint/2010/main" val="952349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25</a:t>
            </a:fld>
            <a:endParaRPr lang="de-DE"/>
          </a:p>
        </p:txBody>
      </p:sp>
    </p:spTree>
    <p:extLst>
      <p:ext uri="{BB962C8B-B14F-4D97-AF65-F5344CB8AC3E}">
        <p14:creationId xmlns:p14="http://schemas.microsoft.com/office/powerpoint/2010/main" val="34080272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26</a:t>
            </a:fld>
            <a:endParaRPr lang="de-DE"/>
          </a:p>
        </p:txBody>
      </p:sp>
    </p:spTree>
    <p:extLst>
      <p:ext uri="{BB962C8B-B14F-4D97-AF65-F5344CB8AC3E}">
        <p14:creationId xmlns:p14="http://schemas.microsoft.com/office/powerpoint/2010/main" val="4134288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27</a:t>
            </a:fld>
            <a:endParaRPr lang="de-DE"/>
          </a:p>
        </p:txBody>
      </p:sp>
    </p:spTree>
    <p:extLst>
      <p:ext uri="{BB962C8B-B14F-4D97-AF65-F5344CB8AC3E}">
        <p14:creationId xmlns:p14="http://schemas.microsoft.com/office/powerpoint/2010/main" val="63919048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28</a:t>
            </a:fld>
            <a:endParaRPr lang="de-DE"/>
          </a:p>
        </p:txBody>
      </p:sp>
    </p:spTree>
    <p:extLst>
      <p:ext uri="{BB962C8B-B14F-4D97-AF65-F5344CB8AC3E}">
        <p14:creationId xmlns:p14="http://schemas.microsoft.com/office/powerpoint/2010/main" val="26835214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29</a:t>
            </a:fld>
            <a:endParaRPr lang="de-DE"/>
          </a:p>
        </p:txBody>
      </p:sp>
    </p:spTree>
    <p:extLst>
      <p:ext uri="{BB962C8B-B14F-4D97-AF65-F5344CB8AC3E}">
        <p14:creationId xmlns:p14="http://schemas.microsoft.com/office/powerpoint/2010/main" val="26087494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30</a:t>
            </a:fld>
            <a:endParaRPr lang="de-DE"/>
          </a:p>
        </p:txBody>
      </p:sp>
    </p:spTree>
    <p:extLst>
      <p:ext uri="{BB962C8B-B14F-4D97-AF65-F5344CB8AC3E}">
        <p14:creationId xmlns:p14="http://schemas.microsoft.com/office/powerpoint/2010/main" val="390017779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miro.com</a:t>
            </a:r>
            <a:r>
              <a:rPr lang="de-DE" dirty="0"/>
              <a:t>/</a:t>
            </a:r>
            <a:r>
              <a:rPr lang="de-DE" dirty="0" err="1"/>
              <a:t>app</a:t>
            </a:r>
            <a:r>
              <a:rPr lang="de-DE" dirty="0"/>
              <a:t>/</a:t>
            </a:r>
            <a:r>
              <a:rPr lang="de-DE" dirty="0" err="1"/>
              <a:t>board</a:t>
            </a:r>
            <a:r>
              <a:rPr lang="de-DE" dirty="0"/>
              <a:t>/uXjVMxIK9DQ=/?</a:t>
            </a:r>
            <a:r>
              <a:rPr lang="de-DE" dirty="0" err="1"/>
              <a:t>share_link_id</a:t>
            </a:r>
            <a:r>
              <a:rPr lang="de-DE" dirty="0"/>
              <a:t>=603468085631</a:t>
            </a:r>
          </a:p>
        </p:txBody>
      </p:sp>
      <p:sp>
        <p:nvSpPr>
          <p:cNvPr id="4" name="Foliennummernplatzhalter 3"/>
          <p:cNvSpPr>
            <a:spLocks noGrp="1"/>
          </p:cNvSpPr>
          <p:nvPr>
            <p:ph type="sldNum" sz="quarter" idx="5"/>
          </p:nvPr>
        </p:nvSpPr>
        <p:spPr/>
        <p:txBody>
          <a:bodyPr/>
          <a:lstStyle/>
          <a:p>
            <a:fld id="{36128755-8BCF-6A40-A9B2-15CA0EA575A8}" type="slidenum">
              <a:rPr lang="de-DE" smtClean="0"/>
              <a:t>33</a:t>
            </a:fld>
            <a:endParaRPr lang="de-DE"/>
          </a:p>
        </p:txBody>
      </p:sp>
    </p:spTree>
    <p:extLst>
      <p:ext uri="{BB962C8B-B14F-4D97-AF65-F5344CB8AC3E}">
        <p14:creationId xmlns:p14="http://schemas.microsoft.com/office/powerpoint/2010/main" val="9118863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solidFill>
                  <a:srgbClr val="DCA10D"/>
                </a:solidFill>
                <a:effectLst/>
                <a:latin typeface="Helvetica Neue" panose="02000503000000020004" pitchFamily="2" charset="0"/>
              </a:rPr>
              <a:t>https://ww2.unipark.de/</a:t>
            </a:r>
            <a:r>
              <a:rPr lang="de-DE" u="sng" dirty="0" err="1">
                <a:solidFill>
                  <a:srgbClr val="DCA10D"/>
                </a:solidFill>
                <a:effectLst/>
                <a:latin typeface="Helvetica Neue" panose="02000503000000020004" pitchFamily="2" charset="0"/>
              </a:rPr>
              <a:t>uc</a:t>
            </a:r>
            <a:r>
              <a:rPr lang="de-DE" u="sng" dirty="0">
                <a:solidFill>
                  <a:srgbClr val="DCA10D"/>
                </a:solidFill>
                <a:effectLst/>
                <a:latin typeface="Helvetica Neue" panose="02000503000000020004" pitchFamily="2" charset="0"/>
              </a:rPr>
              <a:t>/</a:t>
            </a:r>
            <a:r>
              <a:rPr lang="de-DE" u="sng" dirty="0" err="1">
                <a:solidFill>
                  <a:srgbClr val="DCA10D"/>
                </a:solidFill>
                <a:effectLst/>
                <a:latin typeface="Helvetica Neue" panose="02000503000000020004" pitchFamily="2" charset="0"/>
              </a:rPr>
              <a:t>HFT_Stuttgart_Studenten</a:t>
            </a:r>
            <a:r>
              <a:rPr lang="de-DE" u="sng" dirty="0">
                <a:solidFill>
                  <a:srgbClr val="DCA10D"/>
                </a:solidFill>
                <a:effectLst/>
                <a:latin typeface="Helvetica Neue" panose="02000503000000020004" pitchFamily="2" charset="0"/>
              </a:rPr>
              <a:t>/4f4b/</a:t>
            </a:r>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34</a:t>
            </a:fld>
            <a:endParaRPr lang="de-DE"/>
          </a:p>
        </p:txBody>
      </p:sp>
    </p:spTree>
    <p:extLst>
      <p:ext uri="{BB962C8B-B14F-4D97-AF65-F5344CB8AC3E}">
        <p14:creationId xmlns:p14="http://schemas.microsoft.com/office/powerpoint/2010/main" val="27021932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eveeno.com</a:t>
            </a:r>
            <a:r>
              <a:rPr lang="de-DE" dirty="0"/>
              <a:t>/ReMind-WiSe23</a:t>
            </a:r>
          </a:p>
        </p:txBody>
      </p:sp>
      <p:sp>
        <p:nvSpPr>
          <p:cNvPr id="4" name="Foliennummernplatzhalter 3"/>
          <p:cNvSpPr>
            <a:spLocks noGrp="1"/>
          </p:cNvSpPr>
          <p:nvPr>
            <p:ph type="sldNum" sz="quarter" idx="5"/>
          </p:nvPr>
        </p:nvSpPr>
        <p:spPr/>
        <p:txBody>
          <a:bodyPr/>
          <a:lstStyle/>
          <a:p>
            <a:fld id="{36128755-8BCF-6A40-A9B2-15CA0EA575A8}" type="slidenum">
              <a:rPr lang="de-DE" smtClean="0"/>
              <a:t>35</a:t>
            </a:fld>
            <a:endParaRPr lang="de-DE"/>
          </a:p>
        </p:txBody>
      </p:sp>
    </p:spTree>
    <p:extLst>
      <p:ext uri="{BB962C8B-B14F-4D97-AF65-F5344CB8AC3E}">
        <p14:creationId xmlns:p14="http://schemas.microsoft.com/office/powerpoint/2010/main" val="33323550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Zoom Regeln </a:t>
            </a:r>
          </a:p>
        </p:txBody>
      </p:sp>
      <p:sp>
        <p:nvSpPr>
          <p:cNvPr id="4" name="Foliennummernplatzhalter 3"/>
          <p:cNvSpPr>
            <a:spLocks noGrp="1"/>
          </p:cNvSpPr>
          <p:nvPr>
            <p:ph type="sldNum" sz="quarter" idx="5"/>
          </p:nvPr>
        </p:nvSpPr>
        <p:spPr/>
        <p:txBody>
          <a:bodyPr/>
          <a:lstStyle/>
          <a:p>
            <a:fld id="{36128755-8BCF-6A40-A9B2-15CA0EA575A8}" type="slidenum">
              <a:rPr lang="de-DE" smtClean="0"/>
              <a:t>3</a:t>
            </a:fld>
            <a:endParaRPr lang="de-DE"/>
          </a:p>
        </p:txBody>
      </p:sp>
    </p:spTree>
    <p:extLst>
      <p:ext uri="{BB962C8B-B14F-4D97-AF65-F5344CB8AC3E}">
        <p14:creationId xmlns:p14="http://schemas.microsoft.com/office/powerpoint/2010/main" val="98603979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u="sng" dirty="0">
                <a:solidFill>
                  <a:srgbClr val="DCA10D"/>
                </a:solidFill>
                <a:effectLst/>
                <a:latin typeface="Helvetica Neue" panose="02000503000000020004" pitchFamily="2" charset="0"/>
                <a:hlinkClick r:id="rId3"/>
              </a:rPr>
              <a:t>https://evasys-online.hft-stuttgart.de/evasys/online.php?p=KRQ2T</a:t>
            </a:r>
            <a:endParaRPr lang="de-DE" dirty="0">
              <a:solidFill>
                <a:srgbClr val="DCA10D"/>
              </a:solidFill>
              <a:effectLst/>
              <a:latin typeface="Helvetica Neue" panose="02000503000000020004" pitchFamily="2" charset="0"/>
            </a:endParaRPr>
          </a:p>
          <a:p>
            <a:r>
              <a:rPr lang="de-DE" dirty="0"/>
              <a:t> SKILL UMFRAGE</a:t>
            </a:r>
          </a:p>
        </p:txBody>
      </p:sp>
      <p:sp>
        <p:nvSpPr>
          <p:cNvPr id="4" name="Foliennummernplatzhalter 3"/>
          <p:cNvSpPr>
            <a:spLocks noGrp="1"/>
          </p:cNvSpPr>
          <p:nvPr>
            <p:ph type="sldNum" sz="quarter" idx="5"/>
          </p:nvPr>
        </p:nvSpPr>
        <p:spPr/>
        <p:txBody>
          <a:bodyPr/>
          <a:lstStyle/>
          <a:p>
            <a:fld id="{36128755-8BCF-6A40-A9B2-15CA0EA575A8}" type="slidenum">
              <a:rPr lang="de-DE" smtClean="0"/>
              <a:t>36</a:t>
            </a:fld>
            <a:endParaRPr lang="de-DE"/>
          </a:p>
        </p:txBody>
      </p:sp>
    </p:spTree>
    <p:extLst>
      <p:ext uri="{BB962C8B-B14F-4D97-AF65-F5344CB8AC3E}">
        <p14:creationId xmlns:p14="http://schemas.microsoft.com/office/powerpoint/2010/main" val="40482153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https://</a:t>
            </a:r>
            <a:r>
              <a:rPr lang="de-DE" dirty="0" err="1"/>
              <a:t>miro.com</a:t>
            </a:r>
            <a:r>
              <a:rPr lang="de-DE" dirty="0"/>
              <a:t>/</a:t>
            </a:r>
            <a:r>
              <a:rPr lang="de-DE" dirty="0" err="1"/>
              <a:t>app</a:t>
            </a:r>
            <a:r>
              <a:rPr lang="de-DE" dirty="0"/>
              <a:t>/</a:t>
            </a:r>
            <a:r>
              <a:rPr lang="de-DE" dirty="0" err="1"/>
              <a:t>board</a:t>
            </a:r>
            <a:r>
              <a:rPr lang="de-DE" dirty="0"/>
              <a:t>/uXjVMxIK9DQ=/?</a:t>
            </a:r>
            <a:r>
              <a:rPr lang="de-DE" dirty="0" err="1"/>
              <a:t>share_link_id</a:t>
            </a:r>
            <a:r>
              <a:rPr lang="de-DE" dirty="0"/>
              <a:t>=603468085631</a:t>
            </a:r>
          </a:p>
        </p:txBody>
      </p:sp>
      <p:sp>
        <p:nvSpPr>
          <p:cNvPr id="4" name="Foliennummernplatzhalter 3"/>
          <p:cNvSpPr>
            <a:spLocks noGrp="1"/>
          </p:cNvSpPr>
          <p:nvPr>
            <p:ph type="sldNum" sz="quarter" idx="5"/>
          </p:nvPr>
        </p:nvSpPr>
        <p:spPr/>
        <p:txBody>
          <a:bodyPr/>
          <a:lstStyle/>
          <a:p>
            <a:fld id="{36128755-8BCF-6A40-A9B2-15CA0EA575A8}" type="slidenum">
              <a:rPr lang="de-DE" smtClean="0"/>
              <a:t>4</a:t>
            </a:fld>
            <a:endParaRPr lang="de-DE"/>
          </a:p>
        </p:txBody>
      </p:sp>
    </p:spTree>
    <p:extLst>
      <p:ext uri="{BB962C8B-B14F-4D97-AF65-F5344CB8AC3E}">
        <p14:creationId xmlns:p14="http://schemas.microsoft.com/office/powerpoint/2010/main" val="31136660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Emma </a:t>
            </a:r>
          </a:p>
        </p:txBody>
      </p:sp>
      <p:sp>
        <p:nvSpPr>
          <p:cNvPr id="4" name="Foliennummernplatzhalter 3"/>
          <p:cNvSpPr>
            <a:spLocks noGrp="1"/>
          </p:cNvSpPr>
          <p:nvPr>
            <p:ph type="sldNum" sz="quarter" idx="5"/>
          </p:nvPr>
        </p:nvSpPr>
        <p:spPr/>
        <p:txBody>
          <a:bodyPr/>
          <a:lstStyle/>
          <a:p>
            <a:fld id="{36128755-8BCF-6A40-A9B2-15CA0EA575A8}" type="slidenum">
              <a:rPr lang="de-DE" smtClean="0"/>
              <a:t>5</a:t>
            </a:fld>
            <a:endParaRPr lang="de-DE"/>
          </a:p>
        </p:txBody>
      </p:sp>
    </p:spTree>
    <p:extLst>
      <p:ext uri="{BB962C8B-B14F-4D97-AF65-F5344CB8AC3E}">
        <p14:creationId xmlns:p14="http://schemas.microsoft.com/office/powerpoint/2010/main" val="25997224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b="0" dirty="0"/>
              <a:t>Wenn es um Zukunft geht, kommt man Entscheidungen treffen nicht vorbei</a:t>
            </a:r>
          </a:p>
          <a:p>
            <a:endParaRPr lang="de-DE" b="0" dirty="0"/>
          </a:p>
          <a:p>
            <a:r>
              <a:rPr lang="de-DE" b="0" dirty="0"/>
              <a:t>Treffen tagtäglich viele kleine Entscheidungen </a:t>
            </a:r>
          </a:p>
          <a:p>
            <a:endParaRPr lang="de-DE" b="0" dirty="0"/>
          </a:p>
          <a:p>
            <a:r>
              <a:rPr lang="de-DE" b="0" dirty="0"/>
              <a:t>Bei größeren Entscheidungen ist es jedoch schwieriger </a:t>
            </a:r>
            <a:r>
              <a:rPr lang="de-DE" b="0" dirty="0">
                <a:sym typeface="Wingdings" pitchFamily="2" charset="2"/>
              </a:rPr>
              <a:t> Partnerwahl oder Berufswahl </a:t>
            </a:r>
          </a:p>
          <a:p>
            <a:endParaRPr lang="de-DE" b="0" dirty="0">
              <a:sym typeface="Wingdings" pitchFamily="2" charset="2"/>
            </a:endParaRPr>
          </a:p>
          <a:p>
            <a:r>
              <a:rPr lang="de-DE" b="0" dirty="0">
                <a:sym typeface="Wingdings" pitchFamily="2" charset="2"/>
              </a:rPr>
              <a:t>Keine Entscheidung ist auch eine Entscheidung  z.B. passive Entscheidung im Job zu bleiben</a:t>
            </a:r>
          </a:p>
          <a:p>
            <a:endParaRPr lang="de-DE" b="0" dirty="0">
              <a:sym typeface="Wingdings" pitchFamily="2" charset="2"/>
            </a:endParaRPr>
          </a:p>
          <a:p>
            <a:r>
              <a:rPr lang="de-DE" b="0" dirty="0">
                <a:sym typeface="Wingdings" pitchFamily="2" charset="2"/>
              </a:rPr>
              <a:t>Andersrum ist es meist auch so, wenn man zu etwas Ja sagt, sagt man auch Nein zu etwas anderem (z.B. Praktikum)  meist fokussieren wir uns sehr auf Verlustaspekt und das macht es so schwer</a:t>
            </a:r>
          </a:p>
          <a:p>
            <a:endParaRPr lang="de-DE" b="0" dirty="0">
              <a:sym typeface="Wingdings" pitchFamily="2" charset="2"/>
            </a:endParaRPr>
          </a:p>
          <a:p>
            <a:r>
              <a:rPr lang="de-DE" b="0" dirty="0">
                <a:sym typeface="Wingdings" pitchFamily="2" charset="2"/>
              </a:rPr>
              <a:t>Kognitive Anforderungen </a:t>
            </a:r>
          </a:p>
          <a:p>
            <a:endParaRPr lang="de-DE" b="0" dirty="0">
              <a:sym typeface="Wingdings" pitchFamily="2" charset="2"/>
            </a:endParaRPr>
          </a:p>
          <a:p>
            <a:r>
              <a:rPr lang="de-DE" b="0" dirty="0">
                <a:sym typeface="Wingdings" pitchFamily="2" charset="2"/>
              </a:rPr>
              <a:t>Entscheidungsfalle  Was will ich machen im Leben? Vs. Was zuerst? </a:t>
            </a:r>
          </a:p>
        </p:txBody>
      </p:sp>
      <p:sp>
        <p:nvSpPr>
          <p:cNvPr id="4" name="Foliennummernplatzhalter 3"/>
          <p:cNvSpPr>
            <a:spLocks noGrp="1"/>
          </p:cNvSpPr>
          <p:nvPr>
            <p:ph type="sldNum" sz="quarter" idx="5"/>
          </p:nvPr>
        </p:nvSpPr>
        <p:spPr/>
        <p:txBody>
          <a:bodyPr/>
          <a:lstStyle/>
          <a:p>
            <a:fld id="{36128755-8BCF-6A40-A9B2-15CA0EA575A8}" type="slidenum">
              <a:rPr lang="de-DE" smtClean="0"/>
              <a:t>7</a:t>
            </a:fld>
            <a:endParaRPr lang="de-DE"/>
          </a:p>
        </p:txBody>
      </p:sp>
    </p:spTree>
    <p:extLst>
      <p:ext uri="{BB962C8B-B14F-4D97-AF65-F5344CB8AC3E}">
        <p14:creationId xmlns:p14="http://schemas.microsoft.com/office/powerpoint/2010/main" val="36596387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b="1" dirty="0"/>
          </a:p>
        </p:txBody>
      </p:sp>
      <p:sp>
        <p:nvSpPr>
          <p:cNvPr id="4" name="Foliennummernplatzhalter 3"/>
          <p:cNvSpPr>
            <a:spLocks noGrp="1"/>
          </p:cNvSpPr>
          <p:nvPr>
            <p:ph type="sldNum" sz="quarter" idx="5"/>
          </p:nvPr>
        </p:nvSpPr>
        <p:spPr/>
        <p:txBody>
          <a:bodyPr/>
          <a:lstStyle/>
          <a:p>
            <a:fld id="{36128755-8BCF-6A40-A9B2-15CA0EA575A8}" type="slidenum">
              <a:rPr lang="de-DE" smtClean="0"/>
              <a:t>8</a:t>
            </a:fld>
            <a:endParaRPr lang="de-DE"/>
          </a:p>
        </p:txBody>
      </p:sp>
    </p:spTree>
    <p:extLst>
      <p:ext uri="{BB962C8B-B14F-4D97-AF65-F5344CB8AC3E}">
        <p14:creationId xmlns:p14="http://schemas.microsoft.com/office/powerpoint/2010/main" val="225808050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 </a:t>
            </a:r>
          </a:p>
        </p:txBody>
      </p:sp>
      <p:sp>
        <p:nvSpPr>
          <p:cNvPr id="4" name="Foliennummernplatzhalter 3"/>
          <p:cNvSpPr>
            <a:spLocks noGrp="1"/>
          </p:cNvSpPr>
          <p:nvPr>
            <p:ph type="sldNum" sz="quarter" idx="5"/>
          </p:nvPr>
        </p:nvSpPr>
        <p:spPr/>
        <p:txBody>
          <a:bodyPr/>
          <a:lstStyle/>
          <a:p>
            <a:fld id="{36128755-8BCF-6A40-A9B2-15CA0EA575A8}" type="slidenum">
              <a:rPr lang="de-DE" smtClean="0"/>
              <a:t>9</a:t>
            </a:fld>
            <a:endParaRPr lang="de-DE"/>
          </a:p>
        </p:txBody>
      </p:sp>
    </p:spTree>
    <p:extLst>
      <p:ext uri="{BB962C8B-B14F-4D97-AF65-F5344CB8AC3E}">
        <p14:creationId xmlns:p14="http://schemas.microsoft.com/office/powerpoint/2010/main" val="5383565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36128755-8BCF-6A40-A9B2-15CA0EA575A8}" type="slidenum">
              <a:rPr lang="de-DE" smtClean="0"/>
              <a:t>10</a:t>
            </a:fld>
            <a:endParaRPr lang="de-DE"/>
          </a:p>
        </p:txBody>
      </p:sp>
    </p:spTree>
    <p:extLst>
      <p:ext uri="{BB962C8B-B14F-4D97-AF65-F5344CB8AC3E}">
        <p14:creationId xmlns:p14="http://schemas.microsoft.com/office/powerpoint/2010/main" val="2165239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B8CA8C3-8883-CD46-A306-CE13E7072778}" type="datetime1">
              <a:rPr lang="de-DE" smtClean="0"/>
              <a:t>04.08.23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F1597A-73FF-BD48-A51E-C4BE2FFF22B4}" type="datetime1">
              <a:rPr lang="de-DE" smtClean="0"/>
              <a:t>04.08.23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9D7AA74F-B0ED-B04E-A871-459237F48271}" type="datetime1">
              <a:rPr lang="de-DE" smtClean="0"/>
              <a:t>04.08.23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1" y="0"/>
            <a:ext cx="4562062" cy="10287000"/>
          </a:xfrm>
          <a:custGeom>
            <a:avLst/>
            <a:gdLst>
              <a:gd name="connsiteX0" fmla="*/ 0 w 3041374"/>
              <a:gd name="connsiteY0" fmla="*/ 0 h 4187687"/>
              <a:gd name="connsiteX1" fmla="*/ 3041374 w 3041374"/>
              <a:gd name="connsiteY1" fmla="*/ 0 h 4187687"/>
              <a:gd name="connsiteX2" fmla="*/ 3041374 w 3041374"/>
              <a:gd name="connsiteY2" fmla="*/ 4187687 h 4187687"/>
              <a:gd name="connsiteX3" fmla="*/ 0 w 3041374"/>
              <a:gd name="connsiteY3" fmla="*/ 4187687 h 4187687"/>
            </a:gdLst>
            <a:ahLst/>
            <a:cxnLst>
              <a:cxn ang="0">
                <a:pos x="connsiteX0" y="connsiteY0"/>
              </a:cxn>
              <a:cxn ang="0">
                <a:pos x="connsiteX1" y="connsiteY1"/>
              </a:cxn>
              <a:cxn ang="0">
                <a:pos x="connsiteX2" y="connsiteY2"/>
              </a:cxn>
              <a:cxn ang="0">
                <a:pos x="connsiteX3" y="connsiteY3"/>
              </a:cxn>
            </a:cxnLst>
            <a:rect l="l" t="t" r="r" b="b"/>
            <a:pathLst>
              <a:path w="3041374" h="4187687">
                <a:moveTo>
                  <a:pt x="0" y="0"/>
                </a:moveTo>
                <a:lnTo>
                  <a:pt x="3041374" y="0"/>
                </a:lnTo>
                <a:lnTo>
                  <a:pt x="3041374" y="4187687"/>
                </a:lnTo>
                <a:lnTo>
                  <a:pt x="0" y="4187687"/>
                </a:lnTo>
                <a:close/>
              </a:path>
            </a:pathLst>
          </a:custGeom>
          <a:solidFill>
            <a:schemeClr val="bg1">
              <a:lumMod val="85000"/>
            </a:schemeClr>
          </a:solidFill>
        </p:spPr>
        <p:txBody>
          <a:bodyPr wrap="square">
            <a:noAutofit/>
          </a:bodyPr>
          <a:lstStyle/>
          <a:p>
            <a:endParaRPr lang="en-US"/>
          </a:p>
        </p:txBody>
      </p:sp>
      <p:sp>
        <p:nvSpPr>
          <p:cNvPr id="11" name="Picture Placeholder 10"/>
          <p:cNvSpPr>
            <a:spLocks noGrp="1"/>
          </p:cNvSpPr>
          <p:nvPr>
            <p:ph type="pic" sz="quarter" idx="11"/>
          </p:nvPr>
        </p:nvSpPr>
        <p:spPr>
          <a:xfrm>
            <a:off x="4562061" y="1"/>
            <a:ext cx="4562062" cy="7295322"/>
          </a:xfrm>
          <a:custGeom>
            <a:avLst/>
            <a:gdLst>
              <a:gd name="connsiteX0" fmla="*/ 0 w 3041374"/>
              <a:gd name="connsiteY0" fmla="*/ 0 h 4187687"/>
              <a:gd name="connsiteX1" fmla="*/ 3041374 w 3041374"/>
              <a:gd name="connsiteY1" fmla="*/ 0 h 4187687"/>
              <a:gd name="connsiteX2" fmla="*/ 3041374 w 3041374"/>
              <a:gd name="connsiteY2" fmla="*/ 4187687 h 4187687"/>
              <a:gd name="connsiteX3" fmla="*/ 0 w 3041374"/>
              <a:gd name="connsiteY3" fmla="*/ 4187687 h 4187687"/>
            </a:gdLst>
            <a:ahLst/>
            <a:cxnLst>
              <a:cxn ang="0">
                <a:pos x="connsiteX0" y="connsiteY0"/>
              </a:cxn>
              <a:cxn ang="0">
                <a:pos x="connsiteX1" y="connsiteY1"/>
              </a:cxn>
              <a:cxn ang="0">
                <a:pos x="connsiteX2" y="connsiteY2"/>
              </a:cxn>
              <a:cxn ang="0">
                <a:pos x="connsiteX3" y="connsiteY3"/>
              </a:cxn>
            </a:cxnLst>
            <a:rect l="l" t="t" r="r" b="b"/>
            <a:pathLst>
              <a:path w="3041374" h="4187687">
                <a:moveTo>
                  <a:pt x="0" y="0"/>
                </a:moveTo>
                <a:lnTo>
                  <a:pt x="3041374" y="0"/>
                </a:lnTo>
                <a:lnTo>
                  <a:pt x="3041374" y="4187687"/>
                </a:lnTo>
                <a:lnTo>
                  <a:pt x="0" y="4187687"/>
                </a:lnTo>
                <a:close/>
              </a:path>
            </a:pathLst>
          </a:custGeom>
          <a:solidFill>
            <a:schemeClr val="bg1">
              <a:lumMod val="95000"/>
            </a:schemeClr>
          </a:solidFill>
        </p:spPr>
        <p:txBody>
          <a:bodyPr wrap="square">
            <a:noAutofit/>
          </a:bodyPr>
          <a:lstStyle/>
          <a:p>
            <a:endParaRPr lang="en-US"/>
          </a:p>
        </p:txBody>
      </p:sp>
    </p:spTree>
    <p:extLst>
      <p:ext uri="{BB962C8B-B14F-4D97-AF65-F5344CB8AC3E}">
        <p14:creationId xmlns:p14="http://schemas.microsoft.com/office/powerpoint/2010/main" val="30644515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Custom Layout">
    <p:spTree>
      <p:nvGrpSpPr>
        <p:cNvPr id="1" name=""/>
        <p:cNvGrpSpPr/>
        <p:nvPr/>
      </p:nvGrpSpPr>
      <p:grpSpPr>
        <a:xfrm>
          <a:off x="0" y="0"/>
          <a:ext cx="0" cy="0"/>
          <a:chOff x="0" y="0"/>
          <a:chExt cx="0" cy="0"/>
        </a:xfrm>
      </p:grpSpPr>
      <p:sp>
        <p:nvSpPr>
          <p:cNvPr id="6" name="Picture Placeholder 5"/>
          <p:cNvSpPr>
            <a:spLocks noGrp="1"/>
          </p:cNvSpPr>
          <p:nvPr>
            <p:ph type="pic" sz="quarter" idx="10"/>
          </p:nvPr>
        </p:nvSpPr>
        <p:spPr>
          <a:xfrm>
            <a:off x="11251097" y="1252333"/>
            <a:ext cx="5557730" cy="7051358"/>
          </a:xfrm>
          <a:prstGeom prst="roundRect">
            <a:avLst>
              <a:gd name="adj" fmla="val 7368"/>
            </a:avLst>
          </a:prstGeom>
          <a:solidFill>
            <a:schemeClr val="bg1">
              <a:lumMod val="85000"/>
            </a:schemeClr>
          </a:solidFill>
        </p:spPr>
        <p:txBody>
          <a:bodyPr wrap="square">
            <a:noAutofit/>
          </a:bodyPr>
          <a:lstStyle/>
          <a:p>
            <a:endParaRPr lang="en-US"/>
          </a:p>
        </p:txBody>
      </p:sp>
      <p:sp>
        <p:nvSpPr>
          <p:cNvPr id="4" name="Picture Placeholder 5"/>
          <p:cNvSpPr>
            <a:spLocks noGrp="1"/>
          </p:cNvSpPr>
          <p:nvPr>
            <p:ph type="pic" sz="quarter" idx="11"/>
          </p:nvPr>
        </p:nvSpPr>
        <p:spPr>
          <a:xfrm>
            <a:off x="8975037" y="5307495"/>
            <a:ext cx="3548270" cy="4270546"/>
          </a:xfrm>
          <a:custGeom>
            <a:avLst/>
            <a:gdLst>
              <a:gd name="connsiteX0" fmla="*/ 0 w 4128247"/>
              <a:gd name="connsiteY0" fmla="*/ 0 h 5526632"/>
              <a:gd name="connsiteX1" fmla="*/ 4128247 w 4128247"/>
              <a:gd name="connsiteY1" fmla="*/ 0 h 5526632"/>
              <a:gd name="connsiteX2" fmla="*/ 4128247 w 4128247"/>
              <a:gd name="connsiteY2" fmla="*/ 5526632 h 5526632"/>
              <a:gd name="connsiteX3" fmla="*/ 0 w 4128247"/>
              <a:gd name="connsiteY3" fmla="*/ 5526632 h 5526632"/>
            </a:gdLst>
            <a:ahLst/>
            <a:cxnLst>
              <a:cxn ang="0">
                <a:pos x="connsiteX0" y="connsiteY0"/>
              </a:cxn>
              <a:cxn ang="0">
                <a:pos x="connsiteX1" y="connsiteY1"/>
              </a:cxn>
              <a:cxn ang="0">
                <a:pos x="connsiteX2" y="connsiteY2"/>
              </a:cxn>
              <a:cxn ang="0">
                <a:pos x="connsiteX3" y="connsiteY3"/>
              </a:cxn>
            </a:cxnLst>
            <a:rect l="l" t="t" r="r" b="b"/>
            <a:pathLst>
              <a:path w="4128247" h="5526632">
                <a:moveTo>
                  <a:pt x="0" y="0"/>
                </a:moveTo>
                <a:lnTo>
                  <a:pt x="4128247" y="0"/>
                </a:lnTo>
                <a:lnTo>
                  <a:pt x="4128247" y="5526632"/>
                </a:lnTo>
                <a:lnTo>
                  <a:pt x="0" y="5526632"/>
                </a:lnTo>
                <a:close/>
              </a:path>
            </a:pathLst>
          </a:custGeom>
          <a:solidFill>
            <a:schemeClr val="bg1">
              <a:lumMod val="85000"/>
            </a:schemeClr>
          </a:solidFill>
        </p:spPr>
        <p:txBody>
          <a:bodyPr wrap="square">
            <a:noAutofit/>
          </a:bodyPr>
          <a:lstStyle/>
          <a:p>
            <a:endParaRPr lang="en-US" dirty="0"/>
          </a:p>
        </p:txBody>
      </p:sp>
    </p:spTree>
    <p:extLst>
      <p:ext uri="{BB962C8B-B14F-4D97-AF65-F5344CB8AC3E}">
        <p14:creationId xmlns:p14="http://schemas.microsoft.com/office/powerpoint/2010/main" val="2730634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1DB999-A820-4B49-A2A3-E2C811450F23}" type="datetime1">
              <a:rPr lang="de-DE" smtClean="0"/>
              <a:t>04.08.23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19E504D-9ED7-D947-913C-DC48BCEE88C0}" type="datetime1">
              <a:rPr lang="de-DE" smtClean="0"/>
              <a:t>04.08.23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C25F0ED-CEDD-7B49-B1E8-BF160F0E2276}" type="datetime1">
              <a:rPr lang="de-DE" smtClean="0"/>
              <a:t>04.08.23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0F8F68D-0E4D-2F4A-814A-5A675857FD9B}" type="datetime1">
              <a:rPr lang="de-DE" smtClean="0"/>
              <a:t>04.08.23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1DC1FB0-1EBC-C74A-8092-F7D22ECEDD81}" type="datetime1">
              <a:rPr lang="de-DE" smtClean="0"/>
              <a:t>04.08.23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316CF98-CD49-AE4A-BA52-98F87C572586}" type="datetime1">
              <a:rPr lang="de-DE" smtClean="0"/>
              <a:t>04.08.23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5849600" y="317802"/>
            <a:ext cx="2133600" cy="365125"/>
          </a:xfrm>
        </p:spPr>
        <p:txBody>
          <a:bodyPr/>
          <a:lstStyle>
            <a:lvl1pPr>
              <a:defRPr sz="3000" u="none" cap="none" baseline="0">
                <a:solidFill>
                  <a:srgbClr val="E4DED5"/>
                </a:solidFill>
                <a:latin typeface="Open Sans" panose="020B0606030504020204" pitchFamily="34" charset="0"/>
              </a:defRPr>
            </a:lvl1pPr>
          </a:lstStyle>
          <a:p>
            <a:fld id="{B6F15528-21DE-4FAA-801E-634DDDAF4B2B}" type="slidenum">
              <a:rPr lang="en-US" smtClean="0"/>
              <a:pPr/>
              <a:t>‹Nr.›</a:t>
            </a:fld>
            <a:endParaRPr lang="en-US" dirty="0"/>
          </a:p>
        </p:txBody>
      </p:sp>
      <p:sp>
        <p:nvSpPr>
          <p:cNvPr id="9" name="Freeform 3">
            <a:extLst>
              <a:ext uri="{FF2B5EF4-FFF2-40B4-BE49-F238E27FC236}">
                <a16:creationId xmlns:a16="http://schemas.microsoft.com/office/drawing/2014/main" id="{271701B9-8282-CFC1-6720-123F81970E36}"/>
              </a:ext>
            </a:extLst>
          </p:cNvPr>
          <p:cNvSpPr/>
          <p:nvPr userDrawn="1"/>
        </p:nvSpPr>
        <p:spPr>
          <a:xfrm>
            <a:off x="17259271" y="1"/>
            <a:ext cx="45719" cy="1028699"/>
          </a:xfrm>
          <a:custGeom>
            <a:avLst/>
            <a:gdLst/>
            <a:ahLst/>
            <a:cxnLst/>
            <a:rect l="l" t="t" r="r" b="b"/>
            <a:pathLst>
              <a:path w="47577" h="1458039">
                <a:moveTo>
                  <a:pt x="0" y="0"/>
                </a:moveTo>
                <a:lnTo>
                  <a:pt x="47578" y="0"/>
                </a:lnTo>
                <a:lnTo>
                  <a:pt x="47578" y="1458039"/>
                </a:lnTo>
                <a:lnTo>
                  <a:pt x="0" y="145803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7E5C7AE-B313-B744-B717-18FBEF66FD90}" type="datetime1">
              <a:rPr lang="de-DE" smtClean="0"/>
              <a:t>04.08.23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6646013-4BFC-B14C-8FAD-4E375A682223}" type="datetime1">
              <a:rPr lang="de-DE" smtClean="0"/>
              <a:t>04.08.23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‹Nr.›</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9A1D61-FF4F-204B-9D63-CD03A8D6927B}" type="datetime1">
              <a:rPr lang="de-DE" smtClean="0"/>
              <a:t>04.08.23</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712966" y="274638"/>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‹Nr.›</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5.jpeg"/><Relationship Id="rId4" Type="http://schemas.openxmlformats.org/officeDocument/2006/relationships/image" Target="../media/image4.sv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hemeOverride" Target="../theme/themeOverride4.xml"/><Relationship Id="rId5" Type="http://schemas.openxmlformats.org/officeDocument/2006/relationships/image" Target="../media/image20.svg"/><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hemeOverride" Target="../theme/themeOverride5.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7.xml"/><Relationship Id="rId1" Type="http://schemas.openxmlformats.org/officeDocument/2006/relationships/themeOverride" Target="../theme/themeOverride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7.xml"/><Relationship Id="rId1" Type="http://schemas.openxmlformats.org/officeDocument/2006/relationships/themeOverride" Target="../theme/themeOverride7.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7.xml"/><Relationship Id="rId1" Type="http://schemas.openxmlformats.org/officeDocument/2006/relationships/themeOverride" Target="../theme/themeOverride8.xml"/><Relationship Id="rId5" Type="http://schemas.openxmlformats.org/officeDocument/2006/relationships/image" Target="../media/image20.svg"/><Relationship Id="rId4" Type="http://schemas.openxmlformats.org/officeDocument/2006/relationships/image" Target="../media/image19.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eg"/><Relationship Id="rId1" Type="http://schemas.openxmlformats.org/officeDocument/2006/relationships/slideLayout" Target="../slideLayouts/slideLayout12.xml"/><Relationship Id="rId6" Type="http://schemas.openxmlformats.org/officeDocument/2006/relationships/image" Target="../media/image11.svg"/><Relationship Id="rId5" Type="http://schemas.openxmlformats.org/officeDocument/2006/relationships/image" Target="../media/image10.pn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Layout" Target="../slideLayouts/slideLayout13.xml"/><Relationship Id="rId5" Type="http://schemas.openxmlformats.org/officeDocument/2006/relationships/image" Target="../media/image28.jpeg"/><Relationship Id="rId4" Type="http://schemas.openxmlformats.org/officeDocument/2006/relationships/image" Target="../media/image27.jpeg"/></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sv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9.jpeg"/><Relationship Id="rId4"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7.xml"/><Relationship Id="rId1" Type="http://schemas.openxmlformats.org/officeDocument/2006/relationships/themeOverride" Target="../theme/themeOverride9.xml"/><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7.xml"/><Relationship Id="rId1" Type="http://schemas.openxmlformats.org/officeDocument/2006/relationships/themeOverride" Target="../theme/themeOverride10.xml"/><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7.xml"/><Relationship Id="rId1" Type="http://schemas.openxmlformats.org/officeDocument/2006/relationships/themeOverride" Target="../theme/themeOverride11.xml"/><Relationship Id="rId4" Type="http://schemas.openxmlformats.org/officeDocument/2006/relationships/image" Target="../media/image32.tiff"/></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hemeOverride" Target="../theme/themeOverride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hemeOverride" Target="../theme/themeOverride13.xml"/><Relationship Id="rId5" Type="http://schemas.openxmlformats.org/officeDocument/2006/relationships/image" Target="../media/image20.sv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hemeOverride" Target="../theme/themeOverride14.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hemeOverride" Target="../theme/themeOverride15.xml"/><Relationship Id="rId6" Type="http://schemas.openxmlformats.org/officeDocument/2006/relationships/image" Target="../media/image21.jpeg"/><Relationship Id="rId5" Type="http://schemas.openxmlformats.org/officeDocument/2006/relationships/image" Target="../media/image20.svg"/><Relationship Id="rId4"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20.sv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34.png"/><Relationship Id="rId4" Type="http://schemas.openxmlformats.org/officeDocument/2006/relationships/image" Target="../media/image11.svg"/></Relationships>
</file>

<file path=ppt/slides/_rels/slide26.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6.sv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1.sv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themeOverride" Target="../theme/themeOverride16.xml"/><Relationship Id="rId4" Type="http://schemas.openxmlformats.org/officeDocument/2006/relationships/image" Target="../media/image37.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4.xml"/><Relationship Id="rId2" Type="http://schemas.openxmlformats.org/officeDocument/2006/relationships/slideLayout" Target="../slideLayouts/slideLayout7.xml"/><Relationship Id="rId1" Type="http://schemas.openxmlformats.org/officeDocument/2006/relationships/themeOverride" Target="../theme/themeOverride17.xml"/><Relationship Id="rId4" Type="http://schemas.openxmlformats.org/officeDocument/2006/relationships/image" Target="../media/image38.jpeg"/></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40.jpeg"/><Relationship Id="rId5" Type="http://schemas.openxmlformats.org/officeDocument/2006/relationships/image" Target="../media/image39.png"/><Relationship Id="rId4" Type="http://schemas.openxmlformats.org/officeDocument/2006/relationships/image" Target="../media/image11.sv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3.jpeg"/><Relationship Id="rId5" Type="http://schemas.openxmlformats.org/officeDocument/2006/relationships/image" Target="../media/image12.jpeg"/><Relationship Id="rId4" Type="http://schemas.openxmlformats.org/officeDocument/2006/relationships/image" Target="../media/image11.sv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hemeOverride" Target="../theme/themeOverride18.xml"/><Relationship Id="rId6" Type="http://schemas.openxmlformats.org/officeDocument/2006/relationships/image" Target="../media/image43.svg"/><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13" Type="http://schemas.openxmlformats.org/officeDocument/2006/relationships/image" Target="../media/image55.svg"/><Relationship Id="rId18" Type="http://schemas.openxmlformats.org/officeDocument/2006/relationships/image" Target="../media/image60.svg"/><Relationship Id="rId26" Type="http://schemas.openxmlformats.org/officeDocument/2006/relationships/image" Target="../media/image68.png"/><Relationship Id="rId39" Type="http://schemas.openxmlformats.org/officeDocument/2006/relationships/image" Target="../media/image81.svg"/><Relationship Id="rId21" Type="http://schemas.openxmlformats.org/officeDocument/2006/relationships/image" Target="../media/image63.png"/><Relationship Id="rId34" Type="http://schemas.openxmlformats.org/officeDocument/2006/relationships/image" Target="../media/image76.png"/><Relationship Id="rId7" Type="http://schemas.openxmlformats.org/officeDocument/2006/relationships/image" Target="../media/image49.svg"/><Relationship Id="rId12" Type="http://schemas.openxmlformats.org/officeDocument/2006/relationships/image" Target="../media/image54.png"/><Relationship Id="rId17" Type="http://schemas.openxmlformats.org/officeDocument/2006/relationships/image" Target="../media/image59.png"/><Relationship Id="rId25" Type="http://schemas.openxmlformats.org/officeDocument/2006/relationships/image" Target="../media/image67.png"/><Relationship Id="rId33" Type="http://schemas.openxmlformats.org/officeDocument/2006/relationships/image" Target="../media/image75.svg"/><Relationship Id="rId38" Type="http://schemas.openxmlformats.org/officeDocument/2006/relationships/image" Target="../media/image80.png"/><Relationship Id="rId2" Type="http://schemas.openxmlformats.org/officeDocument/2006/relationships/image" Target="../media/image44.png"/><Relationship Id="rId16" Type="http://schemas.openxmlformats.org/officeDocument/2006/relationships/image" Target="../media/image58.png"/><Relationship Id="rId20" Type="http://schemas.openxmlformats.org/officeDocument/2006/relationships/image" Target="../media/image62.svg"/><Relationship Id="rId29" Type="http://schemas.openxmlformats.org/officeDocument/2006/relationships/image" Target="../media/image71.sv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24" Type="http://schemas.openxmlformats.org/officeDocument/2006/relationships/image" Target="../media/image66.svg"/><Relationship Id="rId32" Type="http://schemas.openxmlformats.org/officeDocument/2006/relationships/image" Target="../media/image74.png"/><Relationship Id="rId37" Type="http://schemas.openxmlformats.org/officeDocument/2006/relationships/image" Target="../media/image79.svg"/><Relationship Id="rId5" Type="http://schemas.openxmlformats.org/officeDocument/2006/relationships/image" Target="../media/image47.svg"/><Relationship Id="rId15" Type="http://schemas.openxmlformats.org/officeDocument/2006/relationships/image" Target="../media/image57.svg"/><Relationship Id="rId23" Type="http://schemas.openxmlformats.org/officeDocument/2006/relationships/image" Target="../media/image65.png"/><Relationship Id="rId28" Type="http://schemas.openxmlformats.org/officeDocument/2006/relationships/image" Target="../media/image70.png"/><Relationship Id="rId36" Type="http://schemas.openxmlformats.org/officeDocument/2006/relationships/image" Target="../media/image78.png"/><Relationship Id="rId10" Type="http://schemas.openxmlformats.org/officeDocument/2006/relationships/image" Target="../media/image52.png"/><Relationship Id="rId19" Type="http://schemas.openxmlformats.org/officeDocument/2006/relationships/image" Target="../media/image61.png"/><Relationship Id="rId31" Type="http://schemas.openxmlformats.org/officeDocument/2006/relationships/image" Target="../media/image73.sv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6.png"/><Relationship Id="rId22" Type="http://schemas.openxmlformats.org/officeDocument/2006/relationships/image" Target="../media/image64.svg"/><Relationship Id="rId27" Type="http://schemas.openxmlformats.org/officeDocument/2006/relationships/image" Target="../media/image69.svg"/><Relationship Id="rId30" Type="http://schemas.openxmlformats.org/officeDocument/2006/relationships/image" Target="../media/image72.png"/><Relationship Id="rId35" Type="http://schemas.openxmlformats.org/officeDocument/2006/relationships/image" Target="../media/image77.svg"/><Relationship Id="rId8" Type="http://schemas.openxmlformats.org/officeDocument/2006/relationships/image" Target="../media/image50.png"/><Relationship Id="rId3" Type="http://schemas.openxmlformats.org/officeDocument/2006/relationships/image" Target="../media/image45.svg"/></Relationships>
</file>

<file path=ppt/slides/_rels/slide32.xml.rels><?xml version="1.0" encoding="UTF-8" standalone="yes"?>
<Relationships xmlns="http://schemas.openxmlformats.org/package/2006/relationships"><Relationship Id="rId8" Type="http://schemas.openxmlformats.org/officeDocument/2006/relationships/image" Target="../media/image50.png"/><Relationship Id="rId13" Type="http://schemas.openxmlformats.org/officeDocument/2006/relationships/image" Target="../media/image57.svg"/><Relationship Id="rId18" Type="http://schemas.openxmlformats.org/officeDocument/2006/relationships/image" Target="../media/image62.svg"/><Relationship Id="rId3" Type="http://schemas.openxmlformats.org/officeDocument/2006/relationships/image" Target="../media/image45.svg"/><Relationship Id="rId21" Type="http://schemas.openxmlformats.org/officeDocument/2006/relationships/image" Target="../media/image78.png"/><Relationship Id="rId7" Type="http://schemas.openxmlformats.org/officeDocument/2006/relationships/image" Target="../media/image49.svg"/><Relationship Id="rId12" Type="http://schemas.openxmlformats.org/officeDocument/2006/relationships/image" Target="../media/image56.png"/><Relationship Id="rId17" Type="http://schemas.openxmlformats.org/officeDocument/2006/relationships/image" Target="../media/image61.png"/><Relationship Id="rId2" Type="http://schemas.openxmlformats.org/officeDocument/2006/relationships/image" Target="../media/image44.png"/><Relationship Id="rId16" Type="http://schemas.openxmlformats.org/officeDocument/2006/relationships/image" Target="../media/image60.svg"/><Relationship Id="rId20" Type="http://schemas.openxmlformats.org/officeDocument/2006/relationships/image" Target="../media/image64.svg"/><Relationship Id="rId1" Type="http://schemas.openxmlformats.org/officeDocument/2006/relationships/slideLayout" Target="../slideLayouts/slideLayout7.xml"/><Relationship Id="rId6" Type="http://schemas.openxmlformats.org/officeDocument/2006/relationships/image" Target="../media/image48.png"/><Relationship Id="rId11" Type="http://schemas.openxmlformats.org/officeDocument/2006/relationships/image" Target="../media/image53.svg"/><Relationship Id="rId24" Type="http://schemas.openxmlformats.org/officeDocument/2006/relationships/image" Target="../media/image81.svg"/><Relationship Id="rId5" Type="http://schemas.openxmlformats.org/officeDocument/2006/relationships/image" Target="../media/image47.svg"/><Relationship Id="rId15" Type="http://schemas.openxmlformats.org/officeDocument/2006/relationships/image" Target="../media/image59.png"/><Relationship Id="rId23" Type="http://schemas.openxmlformats.org/officeDocument/2006/relationships/image" Target="../media/image80.png"/><Relationship Id="rId10" Type="http://schemas.openxmlformats.org/officeDocument/2006/relationships/image" Target="../media/image52.png"/><Relationship Id="rId19" Type="http://schemas.openxmlformats.org/officeDocument/2006/relationships/image" Target="../media/image63.png"/><Relationship Id="rId4" Type="http://schemas.openxmlformats.org/officeDocument/2006/relationships/image" Target="../media/image46.png"/><Relationship Id="rId9" Type="http://schemas.openxmlformats.org/officeDocument/2006/relationships/image" Target="../media/image51.svg"/><Relationship Id="rId14" Type="http://schemas.openxmlformats.org/officeDocument/2006/relationships/image" Target="../media/image58.png"/><Relationship Id="rId22" Type="http://schemas.openxmlformats.org/officeDocument/2006/relationships/image" Target="../media/image79.sv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hemeOverride" Target="../theme/themeOverride19.xml"/><Relationship Id="rId5" Type="http://schemas.openxmlformats.org/officeDocument/2006/relationships/image" Target="../media/image20.svg"/><Relationship Id="rId4" Type="http://schemas.openxmlformats.org/officeDocument/2006/relationships/image" Target="../media/image19.png"/></Relationships>
</file>

<file path=ppt/slides/_rels/slide3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82.png"/><Relationship Id="rId4" Type="http://schemas.openxmlformats.org/officeDocument/2006/relationships/image" Target="../media/image7.svg"/></Relationships>
</file>

<file path=ppt/slides/_rels/slide35.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6.png"/><Relationship Id="rId7" Type="http://schemas.openxmlformats.org/officeDocument/2006/relationships/hyperlink" Target="https://eveeno.com/remind"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 Id="rId9" Type="http://schemas.openxmlformats.org/officeDocument/2006/relationships/image" Target="../media/image84.svg"/></Relationships>
</file>

<file path=ppt/slides/_rels/slide3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86.svg"/><Relationship Id="rId7" Type="http://schemas.openxmlformats.org/officeDocument/2006/relationships/image" Target="../media/image5.jpeg"/><Relationship Id="rId2" Type="http://schemas.openxmlformats.org/officeDocument/2006/relationships/image" Target="../media/image85.png"/><Relationship Id="rId1" Type="http://schemas.openxmlformats.org/officeDocument/2006/relationships/slideLayout" Target="../slideLayouts/slideLayout7.xml"/><Relationship Id="rId6" Type="http://schemas.openxmlformats.org/officeDocument/2006/relationships/image" Target="../media/image89.svg"/><Relationship Id="rId5" Type="http://schemas.openxmlformats.org/officeDocument/2006/relationships/image" Target="../media/image88.png"/><Relationship Id="rId4" Type="http://schemas.openxmlformats.org/officeDocument/2006/relationships/image" Target="../media/image87.png"/></Relationships>
</file>

<file path=ppt/slides/_rels/slide3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7.xml"/><Relationship Id="rId1" Type="http://schemas.openxmlformats.org/officeDocument/2006/relationships/themeOverride" Target="../theme/themeOverride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7.xml"/><Relationship Id="rId1" Type="http://schemas.openxmlformats.org/officeDocument/2006/relationships/themeOverride" Target="../theme/themeOverr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5" Type="http://schemas.openxmlformats.org/officeDocument/2006/relationships/image" Target="../media/image15.jpeg"/><Relationship Id="rId4" Type="http://schemas.openxmlformats.org/officeDocument/2006/relationships/image" Target="../media/image11.sv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1.sv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hemeOverride" Target="../theme/themeOverride3.xml"/><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0"/>
            <a:ext cx="18278475" cy="10287000"/>
          </a:xfrm>
          <a:custGeom>
            <a:avLst/>
            <a:gdLst/>
            <a:ahLst/>
            <a:cxnLst/>
            <a:rect l="l" t="t" r="r" b="b"/>
            <a:pathLst>
              <a:path w="18278475" h="10287000">
                <a:moveTo>
                  <a:pt x="0" y="0"/>
                </a:moveTo>
                <a:lnTo>
                  <a:pt x="18278475" y="0"/>
                </a:lnTo>
                <a:lnTo>
                  <a:pt x="18278475" y="10287000"/>
                </a:lnTo>
                <a:lnTo>
                  <a:pt x="0" y="1028700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6" name="TextBox 6"/>
          <p:cNvSpPr txBox="1"/>
          <p:nvPr/>
        </p:nvSpPr>
        <p:spPr>
          <a:xfrm>
            <a:off x="1028700" y="5160718"/>
            <a:ext cx="11913417" cy="2900730"/>
          </a:xfrm>
          <a:prstGeom prst="rect">
            <a:avLst/>
          </a:prstGeom>
        </p:spPr>
        <p:txBody>
          <a:bodyPr lIns="0" tIns="0" rIns="0" bIns="0" rtlCol="0" anchor="t">
            <a:spAutoFit/>
          </a:bodyPr>
          <a:lstStyle/>
          <a:p>
            <a:pPr algn="l">
              <a:lnSpc>
                <a:spcPts val="3642"/>
              </a:lnSpc>
            </a:pPr>
            <a:r>
              <a:rPr lang="en-US" sz="2399" spc="479" dirty="0">
                <a:latin typeface="Open Sans"/>
              </a:rPr>
              <a:t>05. August 2023, HFT STUTTGART</a:t>
            </a:r>
          </a:p>
          <a:p>
            <a:pPr algn="l">
              <a:lnSpc>
                <a:spcPts val="13857"/>
              </a:lnSpc>
            </a:pPr>
            <a:r>
              <a:rPr lang="de-DE" sz="9129" dirty="0">
                <a:solidFill>
                  <a:srgbClr val="444A72"/>
                </a:solidFill>
                <a:latin typeface="Open Sans Bold"/>
              </a:rPr>
              <a:t>Zukunftsperspektive</a:t>
            </a:r>
          </a:p>
          <a:p>
            <a:pPr algn="l">
              <a:lnSpc>
                <a:spcPts val="5998"/>
              </a:lnSpc>
            </a:pPr>
            <a:r>
              <a:rPr lang="en-US" sz="2399" spc="479" dirty="0">
                <a:latin typeface="Open Sans"/>
              </a:rPr>
              <a:t>REMIND-WORKSHOP 5 </a:t>
            </a:r>
          </a:p>
        </p:txBody>
      </p:sp>
      <p:sp>
        <p:nvSpPr>
          <p:cNvPr id="4" name="TextBox 5">
            <a:extLst>
              <a:ext uri="{FF2B5EF4-FFF2-40B4-BE49-F238E27FC236}">
                <a16:creationId xmlns:a16="http://schemas.microsoft.com/office/drawing/2014/main" id="{F7680D71-DBCF-A0D1-67A8-63E1A578932C}"/>
              </a:ext>
            </a:extLst>
          </p:cNvPr>
          <p:cNvSpPr txBox="1"/>
          <p:nvPr/>
        </p:nvSpPr>
        <p:spPr>
          <a:xfrm>
            <a:off x="1028700" y="8669626"/>
            <a:ext cx="16649700" cy="858505"/>
          </a:xfrm>
          <a:prstGeom prst="rect">
            <a:avLst/>
          </a:prstGeom>
        </p:spPr>
        <p:txBody>
          <a:bodyPr wrap="square" lIns="0" tIns="0" rIns="0" bIns="0" rtlCol="0" anchor="t">
            <a:spAutoFit/>
          </a:bodyPr>
          <a:lstStyle/>
          <a:p>
            <a:pPr algn="l">
              <a:lnSpc>
                <a:spcPts val="8055"/>
              </a:lnSpc>
            </a:pPr>
            <a:r>
              <a:rPr lang="de-DE" sz="2399" spc="479" dirty="0">
                <a:latin typeface="Open Sans"/>
              </a:rPr>
              <a:t>Katrin Allmendinger, Emma von Bergenspitz, Klara Ehrmann, Joana Scheppe</a:t>
            </a:r>
          </a:p>
        </p:txBody>
      </p:sp>
      <p:pic>
        <p:nvPicPr>
          <p:cNvPr id="5" name="Grafik 4" descr="Ein Bild, das Himmel, draußen, Wolke, Silhouette enthält.&#10;&#10;Automatisch generierte Beschreibung">
            <a:extLst>
              <a:ext uri="{FF2B5EF4-FFF2-40B4-BE49-F238E27FC236}">
                <a16:creationId xmlns:a16="http://schemas.microsoft.com/office/drawing/2014/main" id="{DD550E72-4318-45A9-490B-774546B6B36F}"/>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0" y="0"/>
            <a:ext cx="18278475" cy="49911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37326" y="5753100"/>
            <a:ext cx="16251231" cy="538609"/>
          </a:xfrm>
          <a:prstGeom prst="rect">
            <a:avLst/>
          </a:prstGeom>
        </p:spPr>
        <p:txBody>
          <a:bodyPr lIns="0" tIns="0" rIns="0" bIns="0" rtlCol="0" anchor="t">
            <a:spAutoFit/>
          </a:bodyPr>
          <a:lstStyle/>
          <a:p>
            <a:pPr algn="ctr">
              <a:lnSpc>
                <a:spcPts val="4200"/>
              </a:lnSpc>
            </a:pPr>
            <a:r>
              <a:rPr lang="de-DE" sz="3500" i="1" spc="30" dirty="0">
                <a:latin typeface="Open Sans Light"/>
              </a:rPr>
              <a:t>Wie war die Übung für dich? Welche Erkenntnisse hast du gewonnen?</a:t>
            </a:r>
            <a:endParaRPr lang="de-DE" sz="3500" i="1" spc="30" dirty="0">
              <a:solidFill>
                <a:srgbClr val="FF0000"/>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Stimmungsbild im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10</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50" y="385763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1739560955"/>
      </p:ext>
    </p:extLst>
  </p:cSld>
  <p:clrMapOvr>
    <a:overrideClrMapping bg1="lt1" tx1="dk1" bg2="lt2" tx2="dk2" accent1="accent1" accent2="accent2" accent3="accent3" accent4="accent4" accent5="accent5" accent6="accent6" hlink="hlink" folHlink="folHlink"/>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9553" y="5295900"/>
            <a:ext cx="10811794" cy="1462836"/>
          </a:xfrm>
          <a:prstGeom prst="rect">
            <a:avLst/>
          </a:prstGeom>
        </p:spPr>
        <p:txBody>
          <a:bodyPr wrap="square" lIns="0" tIns="0" rIns="0" bIns="0" rtlCol="0" anchor="t">
            <a:spAutoFit/>
          </a:bodyPr>
          <a:lstStyle/>
          <a:p>
            <a:pPr algn="ctr">
              <a:lnSpc>
                <a:spcPts val="12780"/>
              </a:lnSpc>
            </a:pPr>
            <a:r>
              <a:rPr lang="de-DE" sz="7000" dirty="0">
                <a:solidFill>
                  <a:srgbClr val="444A72"/>
                </a:solidFill>
                <a:latin typeface="Open Sans Bold"/>
              </a:rPr>
              <a:t>Pause? </a:t>
            </a:r>
            <a:r>
              <a:rPr lang="de-DE" sz="7000" dirty="0">
                <a:solidFill>
                  <a:srgbClr val="444A72"/>
                </a:solidFill>
                <a:latin typeface="Open Sans Bold"/>
                <a:sym typeface="Wingdings" pitchFamily="2" charset="2"/>
              </a:rPr>
              <a:t></a:t>
            </a:r>
            <a:endParaRPr lang="de-DE"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11</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4572000" y="385763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2" name="Grafik 11" descr="Ein Bild, das Serviergeschirr, Geschirr, Im Haus, Unterteller enthält.&#10;&#10;Automatisch generierte Beschreibung">
            <a:extLst>
              <a:ext uri="{FF2B5EF4-FFF2-40B4-BE49-F238E27FC236}">
                <a16:creationId xmlns:a16="http://schemas.microsoft.com/office/drawing/2014/main" id="{8D027F22-6F4B-199D-17B5-D66E729E9D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15600" y="-24848"/>
            <a:ext cx="7772400" cy="10363200"/>
          </a:xfrm>
          <a:prstGeom prst="rect">
            <a:avLst/>
          </a:prstGeom>
        </p:spPr>
      </p:pic>
    </p:spTree>
    <p:extLst>
      <p:ext uri="{BB962C8B-B14F-4D97-AF65-F5344CB8AC3E}">
        <p14:creationId xmlns:p14="http://schemas.microsoft.com/office/powerpoint/2010/main" val="2156664103"/>
      </p:ext>
    </p:extLst>
  </p:cSld>
  <p:clrMapOvr>
    <a:overrideClrMapping bg1="lt1" tx1="dk1" bg2="lt2" tx2="dk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12</a:t>
            </a:fld>
            <a:endParaRPr lang="en-US" dirty="0"/>
          </a:p>
        </p:txBody>
      </p:sp>
      <p:sp>
        <p:nvSpPr>
          <p:cNvPr id="8" name="TextBox 4">
            <a:extLst>
              <a:ext uri="{FF2B5EF4-FFF2-40B4-BE49-F238E27FC236}">
                <a16:creationId xmlns:a16="http://schemas.microsoft.com/office/drawing/2014/main" id="{C463A067-3B15-5C8E-8295-638594933603}"/>
              </a:ext>
            </a:extLst>
          </p:cNvPr>
          <p:cNvSpPr txBox="1"/>
          <p:nvPr/>
        </p:nvSpPr>
        <p:spPr>
          <a:xfrm>
            <a:off x="8314313" y="5033467"/>
            <a:ext cx="9351761" cy="2500685"/>
          </a:xfrm>
          <a:prstGeom prst="rect">
            <a:avLst/>
          </a:prstGeom>
        </p:spPr>
        <p:txBody>
          <a:bodyPr wrap="square" lIns="0" tIns="0" rIns="0" bIns="0" rtlCol="0" anchor="t">
            <a:spAutoFit/>
          </a:bodyPr>
          <a:lstStyle/>
          <a:p>
            <a:pPr algn="ctr"/>
            <a:r>
              <a:rPr lang="de-DE" sz="6950" dirty="0">
                <a:solidFill>
                  <a:srgbClr val="444A72"/>
                </a:solidFill>
                <a:latin typeface="Open Sans Bold"/>
                <a:ea typeface="Open Sans Bold"/>
                <a:cs typeface="Open Sans Bold"/>
              </a:rPr>
              <a:t>WERTE, ZIELE, TRAUMLEBEN</a:t>
            </a:r>
          </a:p>
          <a:p>
            <a:pPr algn="ctr"/>
            <a:r>
              <a:rPr lang="de-DE" sz="2350" spc="479" dirty="0">
                <a:latin typeface="Open Sans"/>
                <a:ea typeface="Open Sans"/>
                <a:cs typeface="Open Sans"/>
              </a:rPr>
              <a:t>PART 2</a:t>
            </a:r>
          </a:p>
        </p:txBody>
      </p:sp>
      <p:grpSp>
        <p:nvGrpSpPr>
          <p:cNvPr id="2" name="Group 2">
            <a:extLst>
              <a:ext uri="{FF2B5EF4-FFF2-40B4-BE49-F238E27FC236}">
                <a16:creationId xmlns:a16="http://schemas.microsoft.com/office/drawing/2014/main" id="{7217E85C-5EC9-9A7A-3C9C-533124894622}"/>
              </a:ext>
            </a:extLst>
          </p:cNvPr>
          <p:cNvGrpSpPr>
            <a:grpSpLocks noChangeAspect="1"/>
          </p:cNvGrpSpPr>
          <p:nvPr/>
        </p:nvGrpSpPr>
        <p:grpSpPr>
          <a:xfrm>
            <a:off x="1028700" y="1877712"/>
            <a:ext cx="6525520" cy="7074502"/>
            <a:chOff x="0" y="0"/>
            <a:chExt cx="5857240" cy="6350000"/>
          </a:xfrm>
        </p:grpSpPr>
        <p:sp>
          <p:nvSpPr>
            <p:cNvPr id="3" name="Freeform 3">
              <a:extLst>
                <a:ext uri="{FF2B5EF4-FFF2-40B4-BE49-F238E27FC236}">
                  <a16:creationId xmlns:a16="http://schemas.microsoft.com/office/drawing/2014/main" id="{E35EE552-179F-8D15-ADA5-DB970BC8526C}"/>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extLst>
                  <a:ext uri="{28A0092B-C50C-407E-A947-70E740481C1C}">
                    <a14:useLocalDpi xmlns:a14="http://schemas.microsoft.com/office/drawing/2010/main"/>
                  </a:ext>
                </a:extLst>
              </a:blip>
              <a:stretch>
                <a:fillRect/>
              </a:stretch>
            </a:blipFill>
          </p:spPr>
        </p:sp>
      </p:grpSp>
    </p:spTree>
  </p:cSld>
  <p:clrMapOvr>
    <a:overrideClrMapping bg1="lt1" tx1="dk1" bg2="lt2" tx2="dk2" accent1="accent1" accent2="accent2" accent3="accent3" accent4="accent4" accent5="accent5" accent6="accent6" hlink="hlink" folHlink="folHlink"/>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Gedankenübung (10 Min.)</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endParaRP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13</a:t>
            </a:fld>
            <a:endParaRPr lang="en-US" dirty="0"/>
          </a:p>
        </p:txBody>
      </p:sp>
      <p:pic>
        <p:nvPicPr>
          <p:cNvPr id="3" name="Grafik 2" descr="Ein Bild, das Schrift, Text, Handschrift, Typografie enthält.&#10;&#10;Automatisch generierte Beschreibung">
            <a:extLst>
              <a:ext uri="{FF2B5EF4-FFF2-40B4-BE49-F238E27FC236}">
                <a16:creationId xmlns:a16="http://schemas.microsoft.com/office/drawing/2014/main" id="{9089A352-9C93-4D65-D5E4-51BCB562374B}"/>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658600" y="2008981"/>
            <a:ext cx="5729960" cy="7880197"/>
          </a:xfrm>
          <a:prstGeom prst="rect">
            <a:avLst/>
          </a:prstGeom>
        </p:spPr>
      </p:pic>
      <p:sp>
        <p:nvSpPr>
          <p:cNvPr id="2" name="Textfeld 1">
            <a:extLst>
              <a:ext uri="{FF2B5EF4-FFF2-40B4-BE49-F238E27FC236}">
                <a16:creationId xmlns:a16="http://schemas.microsoft.com/office/drawing/2014/main" id="{FBDE6281-8E4D-4C14-4AD2-6F10CE3B9D17}"/>
              </a:ext>
            </a:extLst>
          </p:cNvPr>
          <p:cNvSpPr txBox="1"/>
          <p:nvPr/>
        </p:nvSpPr>
        <p:spPr>
          <a:xfrm>
            <a:off x="1676400" y="2552700"/>
            <a:ext cx="7772400" cy="7940635"/>
          </a:xfrm>
          <a:prstGeom prst="rect">
            <a:avLst/>
          </a:prstGeom>
          <a:noFill/>
        </p:spPr>
        <p:txBody>
          <a:bodyPr wrap="square" numCol="1" rtlCol="0">
            <a:spAutoFit/>
          </a:bodyPr>
          <a:lstStyle/>
          <a:p>
            <a:pPr algn="ctr"/>
            <a:r>
              <a:rPr lang="de-DE" sz="1600" spc="30" dirty="0">
                <a:latin typeface="Open Sans Light"/>
              </a:rPr>
              <a:t>Du hattest mal Träume.</a:t>
            </a:r>
          </a:p>
          <a:p>
            <a:pPr algn="ctr"/>
            <a:r>
              <a:rPr lang="de-DE" sz="1600" spc="30" dirty="0">
                <a:latin typeface="Open Sans Light"/>
              </a:rPr>
              <a:t>Du hattest noch so viel vor.</a:t>
            </a:r>
          </a:p>
          <a:p>
            <a:pPr algn="ctr"/>
            <a:r>
              <a:rPr lang="de-DE" sz="1600" spc="30" dirty="0">
                <a:latin typeface="Open Sans Light"/>
              </a:rPr>
              <a:t>Aber du warst lieber vernünftig </a:t>
            </a:r>
          </a:p>
          <a:p>
            <a:pPr algn="ctr"/>
            <a:r>
              <a:rPr lang="de-DE" sz="1600" spc="30" dirty="0">
                <a:latin typeface="Open Sans Light"/>
              </a:rPr>
              <a:t>und hast abgewartet.</a:t>
            </a:r>
          </a:p>
          <a:p>
            <a:pPr algn="ctr"/>
            <a:r>
              <a:rPr lang="de-DE" sz="1600" spc="30" dirty="0">
                <a:latin typeface="Open Sans Light"/>
              </a:rPr>
              <a:t>Die Tage verrinnen.</a:t>
            </a:r>
          </a:p>
          <a:p>
            <a:pPr algn="ctr"/>
            <a:r>
              <a:rPr lang="de-DE" sz="1600" spc="30" dirty="0">
                <a:latin typeface="Open Sans Light"/>
              </a:rPr>
              <a:t>Wochen werden zu Monaten.</a:t>
            </a:r>
          </a:p>
          <a:p>
            <a:pPr algn="ctr"/>
            <a:r>
              <a:rPr lang="de-DE" sz="1600" spc="30" dirty="0">
                <a:latin typeface="Open Sans Light"/>
              </a:rPr>
              <a:t>Monate zu Jahren.</a:t>
            </a:r>
          </a:p>
          <a:p>
            <a:pPr algn="ctr"/>
            <a:endParaRPr lang="de-DE" sz="1600" spc="30" dirty="0">
              <a:latin typeface="Open Sans Light"/>
            </a:endParaRPr>
          </a:p>
          <a:p>
            <a:pPr algn="ctr"/>
            <a:r>
              <a:rPr lang="de-DE" sz="1600" spc="30" dirty="0">
                <a:latin typeface="Open Sans Light"/>
              </a:rPr>
              <a:t>Und je älter du wirst, desto </a:t>
            </a:r>
          </a:p>
          <a:p>
            <a:pPr algn="ctr"/>
            <a:r>
              <a:rPr lang="de-DE" sz="1600" spc="30" dirty="0">
                <a:latin typeface="Open Sans Light"/>
              </a:rPr>
              <a:t>schneller lösen die Jahre einander ab. Noch immer triffst du Vorkehrungen. Noch immer </a:t>
            </a:r>
          </a:p>
          <a:p>
            <a:pPr algn="ctr"/>
            <a:r>
              <a:rPr lang="de-DE" sz="1600" spc="30" dirty="0">
                <a:latin typeface="Open Sans Light"/>
              </a:rPr>
              <a:t>wartest du auf richtige Zeitpunkte.</a:t>
            </a:r>
          </a:p>
          <a:p>
            <a:pPr algn="ctr"/>
            <a:endParaRPr lang="de-DE" sz="1600" spc="30" dirty="0">
              <a:latin typeface="Open Sans Light"/>
            </a:endParaRPr>
          </a:p>
          <a:p>
            <a:pPr algn="ctr"/>
            <a:r>
              <a:rPr lang="de-DE" sz="1600" spc="30" dirty="0">
                <a:latin typeface="Open Sans Light"/>
              </a:rPr>
              <a:t>Für mehr Privatleben, Kinder, Umzüge, Trennungen, Kündigungen, Reisen. Und du findest immer neue Gründe, die Dinge aufzuschieben, </a:t>
            </a:r>
          </a:p>
          <a:p>
            <a:pPr algn="ctr"/>
            <a:r>
              <a:rPr lang="de-DE" sz="1600" spc="30" dirty="0">
                <a:latin typeface="Open Sans Light"/>
              </a:rPr>
              <a:t>die einem doch so wichtig sind.</a:t>
            </a:r>
          </a:p>
          <a:p>
            <a:pPr algn="ctr"/>
            <a:endParaRPr lang="de-DE" sz="1600" spc="30" dirty="0">
              <a:latin typeface="Open Sans Light"/>
            </a:endParaRPr>
          </a:p>
          <a:p>
            <a:pPr algn="ctr"/>
            <a:r>
              <a:rPr lang="de-DE" sz="1600" spc="30" dirty="0">
                <a:latin typeface="Open Sans Light"/>
              </a:rPr>
              <a:t>Mit jedem Jahr korrigierst du deine Träume und gibst ein wenig mehr von ihnen auf. Bis dir auffällt, sie sind nicht mehr vorhanden.</a:t>
            </a:r>
          </a:p>
          <a:p>
            <a:pPr algn="ctr"/>
            <a:endParaRPr lang="de-DE" sz="1600" spc="30" dirty="0">
              <a:latin typeface="Open Sans Light"/>
            </a:endParaRPr>
          </a:p>
          <a:p>
            <a:pPr algn="ctr"/>
            <a:r>
              <a:rPr lang="de-DE" sz="1600" spc="30" dirty="0">
                <a:latin typeface="Open Sans Light"/>
              </a:rPr>
              <a:t>Du fragst dich: Was ist passiert? </a:t>
            </a:r>
          </a:p>
          <a:p>
            <a:pPr algn="ctr"/>
            <a:r>
              <a:rPr lang="de-DE" sz="1600" spc="30" dirty="0">
                <a:latin typeface="Open Sans Light"/>
              </a:rPr>
              <a:t>﻿Warum habe ich meine Träume </a:t>
            </a:r>
          </a:p>
          <a:p>
            <a:pPr algn="ctr"/>
            <a:r>
              <a:rPr lang="de-DE" sz="1600" spc="30" dirty="0">
                <a:latin typeface="Open Sans Light"/>
              </a:rPr>
              <a:t>so sehr aus den Augen verloren?</a:t>
            </a:r>
          </a:p>
          <a:p>
            <a:pPr algn="ctr"/>
            <a:r>
              <a:rPr lang="de-DE" sz="1600" spc="30" dirty="0">
                <a:latin typeface="Open Sans Light"/>
              </a:rPr>
              <a:t>Und das so unbemerkt.</a:t>
            </a:r>
          </a:p>
          <a:p>
            <a:pPr algn="ctr"/>
            <a:endParaRPr lang="de-DE" sz="1600" spc="30" dirty="0">
              <a:latin typeface="Open Sans Light"/>
            </a:endParaRPr>
          </a:p>
          <a:p>
            <a:pPr algn="ctr"/>
            <a:r>
              <a:rPr lang="de-DE" sz="1600" spc="30" dirty="0">
                <a:latin typeface="Open Sans Light"/>
              </a:rPr>
              <a:t>Genau das ist es, was es dich kostet, </a:t>
            </a:r>
          </a:p>
          <a:p>
            <a:pPr algn="ctr"/>
            <a:r>
              <a:rPr lang="de-DE" sz="1600" spc="30" dirty="0">
                <a:latin typeface="Open Sans Light"/>
              </a:rPr>
              <a:t>zu vernünftig zu sein. Es trennt dich von dem Menschen, der du sein könntest.</a:t>
            </a:r>
          </a:p>
          <a:p>
            <a:pPr algn="ctr"/>
            <a:endParaRPr lang="de-DE" sz="1600" spc="30" dirty="0">
              <a:latin typeface="Open Sans Light"/>
            </a:endParaRPr>
          </a:p>
          <a:p>
            <a:pPr algn="ctr"/>
            <a:r>
              <a:rPr lang="de-DE" sz="1600" i="1" spc="30" dirty="0">
                <a:latin typeface="Open Sans Light"/>
              </a:rPr>
              <a:t>Michael Nast</a:t>
            </a:r>
          </a:p>
          <a:p>
            <a:pPr algn="ctr"/>
            <a:r>
              <a:rPr lang="de-DE" sz="1600" i="1" spc="30" dirty="0">
                <a:latin typeface="Open Sans Light"/>
              </a:rPr>
              <a:t>Schriftsteller</a:t>
            </a:r>
          </a:p>
          <a:p>
            <a:endParaRPr lang="de-DE" sz="2000" spc="30" dirty="0">
              <a:latin typeface="Open Sans Light"/>
            </a:endParaRPr>
          </a:p>
          <a:p>
            <a:endParaRPr lang="de-DE" sz="1000" dirty="0"/>
          </a:p>
        </p:txBody>
      </p:sp>
    </p:spTree>
    <p:extLst>
      <p:ext uri="{BB962C8B-B14F-4D97-AF65-F5344CB8AC3E}">
        <p14:creationId xmlns:p14="http://schemas.microsoft.com/office/powerpoint/2010/main" val="2731527290"/>
      </p:ext>
    </p:extLst>
  </p:cSld>
  <p:clrMapOvr>
    <a:overrideClrMapping bg1="lt1" tx1="dk1" bg2="lt2" tx2="dk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37326" y="5753100"/>
            <a:ext cx="16251231" cy="538609"/>
          </a:xfrm>
          <a:prstGeom prst="rect">
            <a:avLst/>
          </a:prstGeom>
        </p:spPr>
        <p:txBody>
          <a:bodyPr lIns="0" tIns="0" rIns="0" bIns="0" rtlCol="0" anchor="t">
            <a:spAutoFit/>
          </a:bodyPr>
          <a:lstStyle/>
          <a:p>
            <a:pPr algn="ctr">
              <a:lnSpc>
                <a:spcPts val="4200"/>
              </a:lnSpc>
            </a:pPr>
            <a:r>
              <a:rPr lang="de-DE" sz="3500" i="1" spc="30" dirty="0">
                <a:latin typeface="Open Sans Light"/>
              </a:rPr>
              <a:t>Was kommt dir in den Sinn? Wozu inspiriert dich die Geschichte?</a:t>
            </a:r>
            <a:endParaRPr lang="de-DE" sz="3500" i="1" spc="30" dirty="0">
              <a:solidFill>
                <a:srgbClr val="FF0000"/>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Stimmungsbild im Plenum</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14</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8210550" y="385763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3490339137"/>
      </p:ext>
    </p:extLst>
  </p:cSld>
  <p:clrMapOvr>
    <a:overrideClrMapping bg1="lt1" tx1="dk1" bg2="lt2" tx2="dk2" accent1="accent1" accent2="accent2" accent3="accent3" accent4="accent4" accent5="accent5" accent6="accent6" hlink="hlink" folHlink="folHlink"/>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35D6092C-300E-490E-AB36-522420206ABE}"/>
              </a:ext>
            </a:extLst>
          </p:cNvPr>
          <p:cNvPicPr>
            <a:picLocks noGrp="1" noChangeAspect="1"/>
          </p:cNvPicPr>
          <p:nvPr>
            <p:ph type="pic" sz="quarter" idx="11"/>
          </p:nvPr>
        </p:nvPicPr>
        <p:blipFill rotWithShape="1">
          <a:blip r:embed="rId2">
            <a:extLst>
              <a:ext uri="{28A0092B-C50C-407E-A947-70E740481C1C}">
                <a14:useLocalDpi xmlns:a14="http://schemas.microsoft.com/office/drawing/2010/main"/>
              </a:ext>
            </a:extLst>
          </a:blip>
          <a:srcRect/>
          <a:stretch/>
        </p:blipFill>
        <p:spPr>
          <a:xfrm>
            <a:off x="4562063" y="-4"/>
            <a:ext cx="4794294" cy="7666736"/>
          </a:xfrm>
        </p:spPr>
      </p:pic>
      <p:sp>
        <p:nvSpPr>
          <p:cNvPr id="21" name="Rectangle 20">
            <a:extLst>
              <a:ext uri="{FF2B5EF4-FFF2-40B4-BE49-F238E27FC236}">
                <a16:creationId xmlns:a16="http://schemas.microsoft.com/office/drawing/2014/main" id="{4856A636-9DD2-42B7-A6A8-141FADCB8399}"/>
              </a:ext>
            </a:extLst>
          </p:cNvPr>
          <p:cNvSpPr/>
          <p:nvPr/>
        </p:nvSpPr>
        <p:spPr>
          <a:xfrm>
            <a:off x="11905445" y="6029528"/>
            <a:ext cx="5684084" cy="2391424"/>
          </a:xfrm>
          <a:prstGeom prst="rect">
            <a:avLst/>
          </a:prstGeom>
        </p:spPr>
        <p:txBody>
          <a:bodyPr wrap="square">
            <a:spAutoFit/>
          </a:bodyPr>
          <a:lstStyle/>
          <a:p>
            <a:pPr lvl="0"/>
            <a:r>
              <a:rPr lang="de-DE" sz="1660" dirty="0">
                <a:latin typeface="Open Sans" panose="020B0606030504020204" pitchFamily="34" charset="0"/>
                <a:ea typeface="Open Sans" panose="020B0606030504020204" pitchFamily="34" charset="0"/>
                <a:cs typeface="Open Sans" panose="020B0606030504020204" pitchFamily="34" charset="0"/>
              </a:rPr>
              <a:t>Wo stehe ich gerade? </a:t>
            </a:r>
          </a:p>
          <a:p>
            <a:pPr lvl="0"/>
            <a:endParaRPr lang="de-DE" sz="1660" dirty="0">
              <a:latin typeface="Open Sans" panose="020B0606030504020204" pitchFamily="34" charset="0"/>
              <a:ea typeface="Open Sans" panose="020B0606030504020204" pitchFamily="34" charset="0"/>
              <a:cs typeface="Open Sans" panose="020B0606030504020204" pitchFamily="34" charset="0"/>
            </a:endParaRPr>
          </a:p>
          <a:p>
            <a:pPr lvl="0"/>
            <a:r>
              <a:rPr lang="de-DE" sz="1660" dirty="0">
                <a:latin typeface="Open Sans" panose="020B0606030504020204" pitchFamily="34" charset="0"/>
                <a:ea typeface="Open Sans" panose="020B0606030504020204" pitchFamily="34" charset="0"/>
                <a:cs typeface="Open Sans" panose="020B0606030504020204" pitchFamily="34" charset="0"/>
              </a:rPr>
              <a:t>Wie fühle ich mich und wo möchte ich hin? </a:t>
            </a:r>
          </a:p>
          <a:p>
            <a:pPr lvl="0"/>
            <a:endParaRPr lang="de-DE" sz="1660" dirty="0">
              <a:latin typeface="Open Sans" panose="020B0606030504020204" pitchFamily="34" charset="0"/>
              <a:ea typeface="Open Sans" panose="020B0606030504020204" pitchFamily="34" charset="0"/>
              <a:cs typeface="Open Sans" panose="020B0606030504020204" pitchFamily="34" charset="0"/>
            </a:endParaRPr>
          </a:p>
          <a:p>
            <a:pPr lvl="0"/>
            <a:r>
              <a:rPr lang="de-DE" sz="1660" dirty="0">
                <a:latin typeface="Open Sans" panose="020B0606030504020204" pitchFamily="34" charset="0"/>
                <a:ea typeface="Open Sans" panose="020B0606030504020204" pitchFamily="34" charset="0"/>
                <a:cs typeface="Open Sans" panose="020B0606030504020204" pitchFamily="34" charset="0"/>
              </a:rPr>
              <a:t>Wie soll sich mein Leben anfühlen? </a:t>
            </a:r>
          </a:p>
          <a:p>
            <a:pPr lvl="0"/>
            <a:endParaRPr lang="de-DE" sz="1660" dirty="0">
              <a:latin typeface="Open Sans" panose="020B0606030504020204" pitchFamily="34" charset="0"/>
              <a:ea typeface="Open Sans" panose="020B0606030504020204" pitchFamily="34" charset="0"/>
              <a:cs typeface="Open Sans" panose="020B0606030504020204" pitchFamily="34" charset="0"/>
            </a:endParaRPr>
          </a:p>
          <a:p>
            <a:pPr lvl="0"/>
            <a:r>
              <a:rPr lang="de-DE" sz="1660" dirty="0">
                <a:latin typeface="Open Sans" panose="020B0606030504020204" pitchFamily="34" charset="0"/>
                <a:ea typeface="Open Sans" panose="020B0606030504020204" pitchFamily="34" charset="0"/>
                <a:cs typeface="Open Sans" panose="020B0606030504020204" pitchFamily="34" charset="0"/>
              </a:rPr>
              <a:t>Was sind die richtigen Schritte, damit ich meine</a:t>
            </a:r>
          </a:p>
          <a:p>
            <a:pPr lvl="0"/>
            <a:endParaRPr lang="de-DE" sz="1660" dirty="0">
              <a:latin typeface="Open Sans" panose="020B0606030504020204" pitchFamily="34" charset="0"/>
              <a:ea typeface="Open Sans" panose="020B0606030504020204" pitchFamily="34" charset="0"/>
              <a:cs typeface="Open Sans" panose="020B0606030504020204" pitchFamily="34" charset="0"/>
            </a:endParaRPr>
          </a:p>
          <a:p>
            <a:pPr lvl="0"/>
            <a:r>
              <a:rPr lang="de-DE" sz="1660" dirty="0">
                <a:latin typeface="Open Sans" panose="020B0606030504020204" pitchFamily="34" charset="0"/>
                <a:ea typeface="Open Sans" panose="020B0606030504020204" pitchFamily="34" charset="0"/>
                <a:cs typeface="Open Sans" panose="020B0606030504020204" pitchFamily="34" charset="0"/>
              </a:rPr>
              <a:t>Wünsche, Anliegen und Ziele auch wirklich erreiche?</a:t>
            </a:r>
          </a:p>
        </p:txBody>
      </p:sp>
      <p:sp>
        <p:nvSpPr>
          <p:cNvPr id="39" name="Rectangle: Rounded Corners 10">
            <a:extLst>
              <a:ext uri="{FF2B5EF4-FFF2-40B4-BE49-F238E27FC236}">
                <a16:creationId xmlns:a16="http://schemas.microsoft.com/office/drawing/2014/main" id="{6BAA56CA-0FFC-4A3B-B4FE-2B92136FCD69}"/>
              </a:ext>
            </a:extLst>
          </p:cNvPr>
          <p:cNvSpPr/>
          <p:nvPr/>
        </p:nvSpPr>
        <p:spPr>
          <a:xfrm>
            <a:off x="6442692" y="4465949"/>
            <a:ext cx="3744668" cy="4879298"/>
          </a:xfrm>
          <a:prstGeom prst="roundRect">
            <a:avLst>
              <a:gd name="adj" fmla="val 4520"/>
            </a:avLst>
          </a:prstGeom>
          <a:solidFill>
            <a:schemeClr val="bg1"/>
          </a:solidFill>
          <a:ln>
            <a:noFill/>
          </a:ln>
          <a:effectLst>
            <a:outerShdw blurRad="736600" sx="102000" sy="102000" algn="ctr" rotWithShape="0">
              <a:prstClr val="black">
                <a:alpha val="2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dirty="0">
              <a:solidFill>
                <a:schemeClr val="bg1"/>
              </a:solidFill>
            </a:endParaRPr>
          </a:p>
        </p:txBody>
      </p:sp>
      <p:sp>
        <p:nvSpPr>
          <p:cNvPr id="42" name="Oval 41"/>
          <p:cNvSpPr/>
          <p:nvPr/>
        </p:nvSpPr>
        <p:spPr>
          <a:xfrm>
            <a:off x="7383523" y="4939685"/>
            <a:ext cx="1812334" cy="1812334"/>
          </a:xfrm>
          <a:prstGeom prst="ellipse">
            <a:avLst/>
          </a:prstGeom>
          <a:solidFill>
            <a:schemeClr val="bg1"/>
          </a:solidFill>
          <a:ln>
            <a:noFill/>
          </a:ln>
          <a:effectLst>
            <a:outerShdw blurRad="292100" sx="102000" sy="102000" algn="ctr"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a:latin typeface="Playfair Display" pitchFamily="2" charset="0"/>
            </a:endParaRPr>
          </a:p>
        </p:txBody>
      </p:sp>
      <p:sp>
        <p:nvSpPr>
          <p:cNvPr id="43" name="Rectangle 42">
            <a:extLst>
              <a:ext uri="{FF2B5EF4-FFF2-40B4-BE49-F238E27FC236}">
                <a16:creationId xmlns:a16="http://schemas.microsoft.com/office/drawing/2014/main" id="{4856A636-9DD2-42B7-A6A8-141FADCB8399}"/>
              </a:ext>
            </a:extLst>
          </p:cNvPr>
          <p:cNvSpPr/>
          <p:nvPr/>
        </p:nvSpPr>
        <p:spPr>
          <a:xfrm>
            <a:off x="6534962" y="7609780"/>
            <a:ext cx="3509452" cy="1968680"/>
          </a:xfrm>
          <a:prstGeom prst="rect">
            <a:avLst/>
          </a:prstGeom>
        </p:spPr>
        <p:txBody>
          <a:bodyPr wrap="square">
            <a:spAutoFit/>
          </a:bodyPr>
          <a:lstStyle/>
          <a:p>
            <a:pPr algn="ctr">
              <a:lnSpc>
                <a:spcPct val="150000"/>
              </a:lnSpc>
            </a:pPr>
            <a:r>
              <a:rPr lang="de-DE" sz="1660" dirty="0"/>
              <a:t>Die Definition von Wahnsinn ist, immer wieder das Gleiche zu tun und andere Ergebnisse </a:t>
            </a:r>
          </a:p>
          <a:p>
            <a:pPr algn="ctr">
              <a:lnSpc>
                <a:spcPct val="150000"/>
              </a:lnSpc>
            </a:pPr>
            <a:r>
              <a:rPr lang="de-DE" sz="1660" dirty="0"/>
              <a:t>zu erwarten.</a:t>
            </a:r>
            <a:br>
              <a:rPr lang="de-DE" sz="1660" dirty="0"/>
            </a:br>
            <a:endParaRPr lang="en-US" sz="1660" dirty="0">
              <a:solidFill>
                <a:schemeClr val="bg1">
                  <a:lumMod val="50000"/>
                </a:schemeClr>
              </a:solidFill>
              <a:latin typeface="DauphinPlain"/>
            </a:endParaRPr>
          </a:p>
        </p:txBody>
      </p:sp>
      <p:sp>
        <p:nvSpPr>
          <p:cNvPr id="47" name="TextBox 46">
            <a:extLst>
              <a:ext uri="{FF2B5EF4-FFF2-40B4-BE49-F238E27FC236}">
                <a16:creationId xmlns:a16="http://schemas.microsoft.com/office/drawing/2014/main" id="{9F85F13C-0632-4B94-8E13-994356921A9F}"/>
              </a:ext>
            </a:extLst>
          </p:cNvPr>
          <p:cNvSpPr txBox="1"/>
          <p:nvPr/>
        </p:nvSpPr>
        <p:spPr>
          <a:xfrm>
            <a:off x="6134920" y="7033214"/>
            <a:ext cx="4309536" cy="369332"/>
          </a:xfrm>
          <a:prstGeom prst="rect">
            <a:avLst/>
          </a:prstGeom>
          <a:noFill/>
        </p:spPr>
        <p:txBody>
          <a:bodyPr wrap="square" rtlCol="0">
            <a:spAutoFit/>
          </a:bodyPr>
          <a:lstStyle/>
          <a:p>
            <a:pPr algn="ctr"/>
            <a:r>
              <a:rPr lang="en-GB" b="1" dirty="0">
                <a:solidFill>
                  <a:schemeClr val="accent4">
                    <a:lumMod val="50000"/>
                  </a:schemeClr>
                </a:solidFill>
                <a:latin typeface="Playfair Display" pitchFamily="2" charset="0"/>
                <a:ea typeface="Roboto Slab" pitchFamily="2" charset="0"/>
                <a:cs typeface="Courier New" panose="02070309020205020404" pitchFamily="49" charset="0"/>
              </a:rPr>
              <a:t>Albert Einstein</a:t>
            </a:r>
            <a:endParaRPr lang="id-ID" b="1" dirty="0">
              <a:solidFill>
                <a:schemeClr val="accent4">
                  <a:lumMod val="50000"/>
                </a:schemeClr>
              </a:solidFill>
              <a:latin typeface="Playfair Display" pitchFamily="2" charset="0"/>
              <a:ea typeface="Roboto Slab" pitchFamily="2" charset="0"/>
              <a:cs typeface="Courier New" panose="02070309020205020404" pitchFamily="49" charset="0"/>
            </a:endParaRPr>
          </a:p>
        </p:txBody>
      </p:sp>
      <p:pic>
        <p:nvPicPr>
          <p:cNvPr id="3" name="Grafik 2">
            <a:extLst>
              <a:ext uri="{FF2B5EF4-FFF2-40B4-BE49-F238E27FC236}">
                <a16:creationId xmlns:a16="http://schemas.microsoft.com/office/drawing/2014/main" id="{A00F0C1A-8695-968A-CA4A-D40C56CE932F}"/>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7691311" y="5055913"/>
            <a:ext cx="1271574" cy="1641126"/>
          </a:xfrm>
          <a:prstGeom prst="rect">
            <a:avLst/>
          </a:prstGeom>
        </p:spPr>
      </p:pic>
      <p:pic>
        <p:nvPicPr>
          <p:cNvPr id="4" name="Picture Placeholder 3">
            <a:extLst>
              <a:ext uri="{FF2B5EF4-FFF2-40B4-BE49-F238E27FC236}">
                <a16:creationId xmlns:a16="http://schemas.microsoft.com/office/drawing/2014/main" id="{979B6DA8-7215-40F7-820B-0BB4874EAACF}"/>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a:ext>
            </a:extLst>
          </a:blip>
          <a:srcRect/>
          <a:stretch/>
        </p:blipFill>
        <p:spPr>
          <a:xfrm>
            <a:off x="0" y="0"/>
            <a:ext cx="5603420" cy="10287000"/>
          </a:xfrm>
        </p:spPr>
      </p:pic>
      <p:sp>
        <p:nvSpPr>
          <p:cNvPr id="5" name="Foliennummernplatzhalter 3">
            <a:extLst>
              <a:ext uri="{FF2B5EF4-FFF2-40B4-BE49-F238E27FC236}">
                <a16:creationId xmlns:a16="http://schemas.microsoft.com/office/drawing/2014/main" id="{277F9581-7AA9-FC75-A11F-8B779A535414}"/>
              </a:ext>
            </a:extLst>
          </p:cNvPr>
          <p:cNvSpPr txBox="1">
            <a:spLocks/>
          </p:cNvSpPr>
          <p:nvPr/>
        </p:nvSpPr>
        <p:spPr>
          <a:xfrm>
            <a:off x="17340944" y="2667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3000" smtClean="0">
                <a:solidFill>
                  <a:srgbClr val="E4DED5"/>
                </a:solidFill>
                <a:latin typeface="Open Sans" panose="020B0606030504020204" pitchFamily="34" charset="0"/>
              </a:rPr>
              <a:pPr/>
              <a:t>15</a:t>
            </a:fld>
            <a:endParaRPr lang="en-US" sz="3000" dirty="0">
              <a:solidFill>
                <a:srgbClr val="E4DED5"/>
              </a:solidFill>
              <a:latin typeface="Open Sans" panose="020B0606030504020204" pitchFamily="34" charset="0"/>
            </a:endParaRPr>
          </a:p>
        </p:txBody>
      </p:sp>
      <p:sp>
        <p:nvSpPr>
          <p:cNvPr id="9" name="Freeform 7">
            <a:extLst>
              <a:ext uri="{FF2B5EF4-FFF2-40B4-BE49-F238E27FC236}">
                <a16:creationId xmlns:a16="http://schemas.microsoft.com/office/drawing/2014/main" id="{EF0C71B9-C0EA-0073-CFC1-216DA5B28D8C}"/>
              </a:ext>
            </a:extLst>
          </p:cNvPr>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Rechteck 9">
            <a:extLst>
              <a:ext uri="{FF2B5EF4-FFF2-40B4-BE49-F238E27FC236}">
                <a16:creationId xmlns:a16="http://schemas.microsoft.com/office/drawing/2014/main" id="{39618E42-66E5-F7D3-757A-8C9BF437015A}"/>
              </a:ext>
            </a:extLst>
          </p:cNvPr>
          <p:cNvSpPr/>
          <p:nvPr/>
        </p:nvSpPr>
        <p:spPr>
          <a:xfrm>
            <a:off x="9195857" y="1562100"/>
            <a:ext cx="914400" cy="9144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Rechteck 10">
            <a:extLst>
              <a:ext uri="{FF2B5EF4-FFF2-40B4-BE49-F238E27FC236}">
                <a16:creationId xmlns:a16="http://schemas.microsoft.com/office/drawing/2014/main" id="{54A6B8A6-7E0E-93CD-D08E-E315237F65B5}"/>
              </a:ext>
            </a:extLst>
          </p:cNvPr>
          <p:cNvSpPr/>
          <p:nvPr/>
        </p:nvSpPr>
        <p:spPr>
          <a:xfrm>
            <a:off x="11666385" y="1638300"/>
            <a:ext cx="2811615" cy="270358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9" name="TextBox 18">
            <a:extLst>
              <a:ext uri="{FF2B5EF4-FFF2-40B4-BE49-F238E27FC236}">
                <a16:creationId xmlns:a16="http://schemas.microsoft.com/office/drawing/2014/main" id="{BC66A6D4-D7E3-40E1-9A17-471D8A5380BB}"/>
              </a:ext>
            </a:extLst>
          </p:cNvPr>
          <p:cNvSpPr txBox="1"/>
          <p:nvPr/>
        </p:nvSpPr>
        <p:spPr>
          <a:xfrm>
            <a:off x="11762521" y="3003634"/>
            <a:ext cx="5684084" cy="2585323"/>
          </a:xfrm>
          <a:prstGeom prst="rect">
            <a:avLst/>
          </a:prstGeom>
          <a:noFill/>
        </p:spPr>
        <p:txBody>
          <a:bodyPr wrap="square" rtlCol="0">
            <a:spAutoFit/>
          </a:bodyPr>
          <a:lstStyle/>
          <a:p>
            <a:r>
              <a:rPr lang="de-DE" sz="54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Stell dir ab heute nur noch clevere Fragen</a:t>
            </a:r>
            <a:endParaRPr lang="de-DE" sz="5400" b="1"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699441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up)">
                                      <p:cBhvr>
                                        <p:cTn id="11" dur="500"/>
                                        <p:tgtEl>
                                          <p:spTgt spid="21">
                                            <p:txEl>
                                              <p:pRg st="0" end="0"/>
                                            </p:txEl>
                                          </p:spTgt>
                                        </p:tgtEl>
                                      </p:cBhvr>
                                    </p:animEffect>
                                  </p:childTnLst>
                                </p:cTn>
                              </p:par>
                            </p:childTnLst>
                          </p:cTn>
                        </p:par>
                        <p:par>
                          <p:cTn id="12" fill="hold">
                            <p:stCondLst>
                              <p:cond delay="1000"/>
                            </p:stCondLst>
                            <p:childTnLst>
                              <p:par>
                                <p:cTn id="13" presetID="22" presetClass="entr" presetSubtype="1" fill="hold" nodeType="afterEffect">
                                  <p:stCondLst>
                                    <p:cond delay="0"/>
                                  </p:stCondLst>
                                  <p:childTnLst>
                                    <p:set>
                                      <p:cBhvr>
                                        <p:cTn id="14" dur="1" fill="hold">
                                          <p:stCondLst>
                                            <p:cond delay="0"/>
                                          </p:stCondLst>
                                        </p:cTn>
                                        <p:tgtEl>
                                          <p:spTgt spid="21">
                                            <p:txEl>
                                              <p:pRg st="2" end="2"/>
                                            </p:txEl>
                                          </p:spTgt>
                                        </p:tgtEl>
                                        <p:attrNameLst>
                                          <p:attrName>style.visibility</p:attrName>
                                        </p:attrNameLst>
                                      </p:cBhvr>
                                      <p:to>
                                        <p:strVal val="visible"/>
                                      </p:to>
                                    </p:set>
                                    <p:animEffect transition="in" filter="wipe(up)">
                                      <p:cBhvr>
                                        <p:cTn id="15" dur="500"/>
                                        <p:tgtEl>
                                          <p:spTgt spid="21">
                                            <p:txEl>
                                              <p:pRg st="2" end="2"/>
                                            </p:txEl>
                                          </p:spTgt>
                                        </p:tgtEl>
                                      </p:cBhvr>
                                    </p:animEffect>
                                  </p:childTnLst>
                                </p:cTn>
                              </p:par>
                            </p:childTnLst>
                          </p:cTn>
                        </p:par>
                        <p:par>
                          <p:cTn id="16" fill="hold">
                            <p:stCondLst>
                              <p:cond delay="1500"/>
                            </p:stCondLst>
                            <p:childTnLst>
                              <p:par>
                                <p:cTn id="17" presetID="22" presetClass="entr" presetSubtype="1" fill="hold" nodeType="afterEffect">
                                  <p:stCondLst>
                                    <p:cond delay="0"/>
                                  </p:stCondLst>
                                  <p:childTnLst>
                                    <p:set>
                                      <p:cBhvr>
                                        <p:cTn id="18" dur="1" fill="hold">
                                          <p:stCondLst>
                                            <p:cond delay="0"/>
                                          </p:stCondLst>
                                        </p:cTn>
                                        <p:tgtEl>
                                          <p:spTgt spid="21">
                                            <p:txEl>
                                              <p:pRg st="4" end="4"/>
                                            </p:txEl>
                                          </p:spTgt>
                                        </p:tgtEl>
                                        <p:attrNameLst>
                                          <p:attrName>style.visibility</p:attrName>
                                        </p:attrNameLst>
                                      </p:cBhvr>
                                      <p:to>
                                        <p:strVal val="visible"/>
                                      </p:to>
                                    </p:set>
                                    <p:animEffect transition="in" filter="wipe(up)">
                                      <p:cBhvr>
                                        <p:cTn id="19" dur="500"/>
                                        <p:tgtEl>
                                          <p:spTgt spid="21">
                                            <p:txEl>
                                              <p:pRg st="4" end="4"/>
                                            </p:txEl>
                                          </p:spTgt>
                                        </p:tgtEl>
                                      </p:cBhvr>
                                    </p:animEffect>
                                  </p:childTnLst>
                                </p:cTn>
                              </p:par>
                            </p:childTnLst>
                          </p:cTn>
                        </p:par>
                        <p:par>
                          <p:cTn id="20" fill="hold">
                            <p:stCondLst>
                              <p:cond delay="2000"/>
                            </p:stCondLst>
                            <p:childTnLst>
                              <p:par>
                                <p:cTn id="21" presetID="22" presetClass="entr" presetSubtype="1" fill="hold" nodeType="afterEffect">
                                  <p:stCondLst>
                                    <p:cond delay="0"/>
                                  </p:stCondLst>
                                  <p:childTnLst>
                                    <p:set>
                                      <p:cBhvr>
                                        <p:cTn id="22" dur="1" fill="hold">
                                          <p:stCondLst>
                                            <p:cond delay="0"/>
                                          </p:stCondLst>
                                        </p:cTn>
                                        <p:tgtEl>
                                          <p:spTgt spid="21">
                                            <p:txEl>
                                              <p:pRg st="6" end="6"/>
                                            </p:txEl>
                                          </p:spTgt>
                                        </p:tgtEl>
                                        <p:attrNameLst>
                                          <p:attrName>style.visibility</p:attrName>
                                        </p:attrNameLst>
                                      </p:cBhvr>
                                      <p:to>
                                        <p:strVal val="visible"/>
                                      </p:to>
                                    </p:set>
                                    <p:animEffect transition="in" filter="wipe(up)">
                                      <p:cBhvr>
                                        <p:cTn id="23" dur="500"/>
                                        <p:tgtEl>
                                          <p:spTgt spid="21">
                                            <p:txEl>
                                              <p:pRg st="6" end="6"/>
                                            </p:txEl>
                                          </p:spTgt>
                                        </p:tgtEl>
                                      </p:cBhvr>
                                    </p:animEffect>
                                  </p:childTnLst>
                                </p:cTn>
                              </p:par>
                            </p:childTnLst>
                          </p:cTn>
                        </p:par>
                        <p:par>
                          <p:cTn id="24" fill="hold">
                            <p:stCondLst>
                              <p:cond delay="2500"/>
                            </p:stCondLst>
                            <p:childTnLst>
                              <p:par>
                                <p:cTn id="25" presetID="22" presetClass="entr" presetSubtype="1" fill="hold" nodeType="afterEffect">
                                  <p:stCondLst>
                                    <p:cond delay="0"/>
                                  </p:stCondLst>
                                  <p:childTnLst>
                                    <p:set>
                                      <p:cBhvr>
                                        <p:cTn id="26" dur="1" fill="hold">
                                          <p:stCondLst>
                                            <p:cond delay="0"/>
                                          </p:stCondLst>
                                        </p:cTn>
                                        <p:tgtEl>
                                          <p:spTgt spid="21">
                                            <p:txEl>
                                              <p:pRg st="8" end="8"/>
                                            </p:txEl>
                                          </p:spTgt>
                                        </p:tgtEl>
                                        <p:attrNameLst>
                                          <p:attrName>style.visibility</p:attrName>
                                        </p:attrNameLst>
                                      </p:cBhvr>
                                      <p:to>
                                        <p:strVal val="visible"/>
                                      </p:to>
                                    </p:set>
                                    <p:animEffect transition="in" filter="wipe(up)">
                                      <p:cBhvr>
                                        <p:cTn id="27" dur="500"/>
                                        <p:tgtEl>
                                          <p:spTgt spid="21">
                                            <p:txEl>
                                              <p:pRg st="8" end="8"/>
                                            </p:txEl>
                                          </p:spTgt>
                                        </p:tgtEl>
                                      </p:cBhvr>
                                    </p:animEffect>
                                  </p:childTnLst>
                                </p:cTn>
                              </p:par>
                            </p:childTnLst>
                          </p:cTn>
                        </p:par>
                        <p:par>
                          <p:cTn id="28" fill="hold">
                            <p:stCondLst>
                              <p:cond delay="3000"/>
                            </p:stCondLst>
                            <p:childTnLst>
                              <p:par>
                                <p:cTn id="29" presetID="22" presetClass="entr" presetSubtype="1" fill="hold" nodeType="afterEffect">
                                  <p:stCondLst>
                                    <p:cond delay="0"/>
                                  </p:stCondLst>
                                  <p:childTnLst>
                                    <p:set>
                                      <p:cBhvr>
                                        <p:cTn id="30" dur="1" fill="hold">
                                          <p:stCondLst>
                                            <p:cond delay="0"/>
                                          </p:stCondLst>
                                        </p:cTn>
                                        <p:tgtEl>
                                          <p:spTgt spid="43">
                                            <p:txEl>
                                              <p:pRg st="0" end="0"/>
                                            </p:txEl>
                                          </p:spTgt>
                                        </p:tgtEl>
                                        <p:attrNameLst>
                                          <p:attrName>style.visibility</p:attrName>
                                        </p:attrNameLst>
                                      </p:cBhvr>
                                      <p:to>
                                        <p:strVal val="visible"/>
                                      </p:to>
                                    </p:set>
                                    <p:animEffect transition="in" filter="wipe(up)">
                                      <p:cBhvr>
                                        <p:cTn id="31" dur="500"/>
                                        <p:tgtEl>
                                          <p:spTgt spid="43">
                                            <p:txEl>
                                              <p:pRg st="0" end="0"/>
                                            </p:txEl>
                                          </p:spTgt>
                                        </p:tgtEl>
                                      </p:cBhvr>
                                    </p:animEffect>
                                  </p:childTnLst>
                                </p:cTn>
                              </p:par>
                            </p:childTnLst>
                          </p:cTn>
                        </p:par>
                        <p:par>
                          <p:cTn id="32" fill="hold">
                            <p:stCondLst>
                              <p:cond delay="3500"/>
                            </p:stCondLst>
                            <p:childTnLst>
                              <p:par>
                                <p:cTn id="33" presetID="22" presetClass="entr" presetSubtype="1" fill="hold" nodeType="afterEffect">
                                  <p:stCondLst>
                                    <p:cond delay="0"/>
                                  </p:stCondLst>
                                  <p:childTnLst>
                                    <p:set>
                                      <p:cBhvr>
                                        <p:cTn id="34" dur="1" fill="hold">
                                          <p:stCondLst>
                                            <p:cond delay="0"/>
                                          </p:stCondLst>
                                        </p:cTn>
                                        <p:tgtEl>
                                          <p:spTgt spid="43">
                                            <p:txEl>
                                              <p:pRg st="1" end="1"/>
                                            </p:txEl>
                                          </p:spTgt>
                                        </p:tgtEl>
                                        <p:attrNameLst>
                                          <p:attrName>style.visibility</p:attrName>
                                        </p:attrNameLst>
                                      </p:cBhvr>
                                      <p:to>
                                        <p:strVal val="visible"/>
                                      </p:to>
                                    </p:set>
                                    <p:animEffect transition="in" filter="wipe(up)">
                                      <p:cBhvr>
                                        <p:cTn id="35" dur="500"/>
                                        <p:tgtEl>
                                          <p:spTgt spid="4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8814548" y="5103160"/>
            <a:ext cx="3892924" cy="4699748"/>
          </a:xfrm>
          <a:prstGeom prst="rect">
            <a:avLst/>
          </a:prstGeom>
          <a:solidFill>
            <a:schemeClr val="bg1"/>
          </a:solidFill>
          <a:ln>
            <a:noFill/>
          </a:ln>
          <a:effectLst>
            <a:outerShdw blurRad="635000" dist="38100" dir="5400000" algn="t" rotWithShape="0">
              <a:prstClr val="black">
                <a:alpha val="19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26"/>
          </a:p>
        </p:txBody>
      </p:sp>
      <p:sp>
        <p:nvSpPr>
          <p:cNvPr id="20" name="TextBox 19">
            <a:extLst>
              <a:ext uri="{FF2B5EF4-FFF2-40B4-BE49-F238E27FC236}">
                <a16:creationId xmlns:a16="http://schemas.microsoft.com/office/drawing/2014/main" id="{BC66A6D4-D7E3-40E1-9A17-471D8A5380BB}"/>
              </a:ext>
            </a:extLst>
          </p:cNvPr>
          <p:cNvSpPr txBox="1"/>
          <p:nvPr/>
        </p:nvSpPr>
        <p:spPr>
          <a:xfrm>
            <a:off x="1482859" y="3123555"/>
            <a:ext cx="8127865" cy="1877437"/>
          </a:xfrm>
          <a:prstGeom prst="rect">
            <a:avLst/>
          </a:prstGeom>
          <a:noFill/>
        </p:spPr>
        <p:txBody>
          <a:bodyPr wrap="square" rtlCol="0">
            <a:spAutoFit/>
          </a:bodyPr>
          <a:lstStyle/>
          <a:p>
            <a:r>
              <a:rPr lang="de-DE" sz="36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Der erste Schritt: </a:t>
            </a:r>
            <a:r>
              <a:rPr lang="de-DE" sz="8000" b="1" dirty="0">
                <a:solidFill>
                  <a:schemeClr val="tx1">
                    <a:lumMod val="95000"/>
                    <a:lumOff val="5000"/>
                  </a:schemeClr>
                </a:solidFill>
                <a:latin typeface="Open Sans" panose="020B0606030504020204" pitchFamily="34" charset="0"/>
                <a:ea typeface="Open Sans" panose="020B0606030504020204" pitchFamily="34" charset="0"/>
                <a:cs typeface="Open Sans" panose="020B0606030504020204" pitchFamily="34" charset="0"/>
              </a:rPr>
              <a:t>Klarheit</a:t>
            </a:r>
            <a:endParaRPr lang="de-DE" sz="80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21" name="Rectangle 20">
            <a:extLst>
              <a:ext uri="{FF2B5EF4-FFF2-40B4-BE49-F238E27FC236}">
                <a16:creationId xmlns:a16="http://schemas.microsoft.com/office/drawing/2014/main" id="{4856A636-9DD2-42B7-A6A8-141FADCB8399}"/>
              </a:ext>
            </a:extLst>
          </p:cNvPr>
          <p:cNvSpPr/>
          <p:nvPr/>
        </p:nvSpPr>
        <p:spPr>
          <a:xfrm>
            <a:off x="1482859" y="5167312"/>
            <a:ext cx="5994262" cy="3471078"/>
          </a:xfrm>
          <a:prstGeom prst="rect">
            <a:avLst/>
          </a:prstGeom>
        </p:spPr>
        <p:txBody>
          <a:bodyPr wrap="square">
            <a:spAutoFit/>
          </a:bodyPr>
          <a:lstStyle/>
          <a:p>
            <a:pPr>
              <a:lnSpc>
                <a:spcPts val="3750"/>
              </a:lnSpc>
            </a:pPr>
            <a:r>
              <a:rPr lang="de-DE" sz="2700" dirty="0">
                <a:solidFill>
                  <a:srgbClr val="000000"/>
                </a:solidFill>
                <a:latin typeface="Open Sans Light"/>
              </a:rPr>
              <a:t>Klarheit bedeutet den Einklang zwischen deinem Denken, deinem emotionalen Zustand und deinem körperlichen Bewusstsein. Wenn diese Klarheit gegeben ist, kommt das Handeln – sofern es notwendig ist – ganz von alleine.</a:t>
            </a:r>
            <a:endParaRPr lang="en-US" sz="2700" dirty="0">
              <a:solidFill>
                <a:srgbClr val="000000"/>
              </a:solidFill>
              <a:latin typeface="Open Sans Light"/>
            </a:endParaRPr>
          </a:p>
        </p:txBody>
      </p:sp>
      <p:sp>
        <p:nvSpPr>
          <p:cNvPr id="2" name="Foliennummernplatzhalter 3">
            <a:extLst>
              <a:ext uri="{FF2B5EF4-FFF2-40B4-BE49-F238E27FC236}">
                <a16:creationId xmlns:a16="http://schemas.microsoft.com/office/drawing/2014/main" id="{3AF28328-66F7-4663-07AB-5742BDF52684}"/>
              </a:ext>
            </a:extLst>
          </p:cNvPr>
          <p:cNvSpPr txBox="1">
            <a:spLocks/>
          </p:cNvSpPr>
          <p:nvPr/>
        </p:nvSpPr>
        <p:spPr>
          <a:xfrm>
            <a:off x="17340944" y="266700"/>
            <a:ext cx="21336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6F15528-21DE-4FAA-801E-634DDDAF4B2B}" type="slidenum">
              <a:rPr lang="en-US" sz="3000" smtClean="0">
                <a:solidFill>
                  <a:srgbClr val="E4DED5"/>
                </a:solidFill>
                <a:latin typeface="Open Sans" panose="020B0606030504020204" pitchFamily="34" charset="0"/>
              </a:rPr>
              <a:pPr/>
              <a:t>16</a:t>
            </a:fld>
            <a:endParaRPr lang="en-US" sz="3000" dirty="0">
              <a:solidFill>
                <a:srgbClr val="E4DED5"/>
              </a:solidFill>
              <a:latin typeface="Open Sans" panose="020B0606030504020204" pitchFamily="34" charset="0"/>
            </a:endParaRPr>
          </a:p>
        </p:txBody>
      </p:sp>
      <p:sp>
        <p:nvSpPr>
          <p:cNvPr id="3" name="Freeform 7">
            <a:extLst>
              <a:ext uri="{FF2B5EF4-FFF2-40B4-BE49-F238E27FC236}">
                <a16:creationId xmlns:a16="http://schemas.microsoft.com/office/drawing/2014/main" id="{8B4414EE-1AE2-B92B-6095-EEAE536CF23E}"/>
              </a:ext>
            </a:extLst>
          </p:cNvPr>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pic>
        <p:nvPicPr>
          <p:cNvPr id="4" name="Picture Placeholder 3">
            <a:extLst>
              <a:ext uri="{FF2B5EF4-FFF2-40B4-BE49-F238E27FC236}">
                <a16:creationId xmlns:a16="http://schemas.microsoft.com/office/drawing/2014/main" id="{0416D795-C7DF-429F-BC07-A88F8CD3D6D6}"/>
              </a:ext>
            </a:extLst>
          </p:cNvPr>
          <p:cNvPicPr>
            <a:picLocks noGrp="1" noChangeAspect="1"/>
          </p:cNvPicPr>
          <p:nvPr>
            <p:ph type="pic" sz="quarter" idx="10"/>
          </p:nvPr>
        </p:nvPicPr>
        <p:blipFill>
          <a:blip r:embed="rId4">
            <a:extLst>
              <a:ext uri="{28A0092B-C50C-407E-A947-70E740481C1C}">
                <a14:useLocalDpi xmlns:a14="http://schemas.microsoft.com/office/drawing/2010/main"/>
              </a:ext>
            </a:extLst>
          </a:blip>
          <a:srcRect/>
          <a:stretch/>
        </p:blipFill>
        <p:spPr>
          <a:xfrm>
            <a:off x="11658600" y="1643619"/>
            <a:ext cx="5557730" cy="7051358"/>
          </a:xfrm>
        </p:spPr>
      </p:pic>
      <p:pic>
        <p:nvPicPr>
          <p:cNvPr id="7" name="Picture Placeholder 6">
            <a:extLst>
              <a:ext uri="{FF2B5EF4-FFF2-40B4-BE49-F238E27FC236}">
                <a16:creationId xmlns:a16="http://schemas.microsoft.com/office/drawing/2014/main" id="{27326DEC-4746-4554-A247-4E4B4BD69C81}"/>
              </a:ext>
            </a:extLst>
          </p:cNvPr>
          <p:cNvPicPr>
            <a:picLocks noGrp="1" noChangeAspect="1"/>
          </p:cNvPicPr>
          <p:nvPr>
            <p:ph type="pic" sz="quarter" idx="11"/>
          </p:nvPr>
        </p:nvPicPr>
        <p:blipFill>
          <a:blip r:embed="rId5">
            <a:extLst>
              <a:ext uri="{28A0092B-C50C-407E-A947-70E740481C1C}">
                <a14:useLocalDpi xmlns:a14="http://schemas.microsoft.com/office/drawing/2010/main"/>
              </a:ext>
            </a:extLst>
          </a:blip>
          <a:srcRect/>
          <a:stretch/>
        </p:blipFill>
        <p:spPr/>
      </p:pic>
      <p:sp>
        <p:nvSpPr>
          <p:cNvPr id="5" name="TextBox 10">
            <a:extLst>
              <a:ext uri="{FF2B5EF4-FFF2-40B4-BE49-F238E27FC236}">
                <a16:creationId xmlns:a16="http://schemas.microsoft.com/office/drawing/2014/main" id="{B54C4DEC-8E78-B6EE-F797-740E45820BEF}"/>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Werte, Ziele, Traumleben</a:t>
            </a:r>
          </a:p>
        </p:txBody>
      </p:sp>
      <p:sp>
        <p:nvSpPr>
          <p:cNvPr id="6" name="TextBox 13">
            <a:extLst>
              <a:ext uri="{FF2B5EF4-FFF2-40B4-BE49-F238E27FC236}">
                <a16:creationId xmlns:a16="http://schemas.microsoft.com/office/drawing/2014/main" id="{B1FAE48C-931C-009E-5C45-ACA9A2B63F4F}"/>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Tree>
    <p:extLst>
      <p:ext uri="{BB962C8B-B14F-4D97-AF65-F5344CB8AC3E}">
        <p14:creationId xmlns:p14="http://schemas.microsoft.com/office/powerpoint/2010/main" val="2172259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22" presetClass="entr" presetSubtype="1" fill="hold" nodeType="afterEffect">
                                  <p:stCondLst>
                                    <p:cond delay="0"/>
                                  </p:stCondLst>
                                  <p:childTnLst>
                                    <p:set>
                                      <p:cBhvr>
                                        <p:cTn id="10" dur="1" fill="hold">
                                          <p:stCondLst>
                                            <p:cond delay="0"/>
                                          </p:stCondLst>
                                        </p:cTn>
                                        <p:tgtEl>
                                          <p:spTgt spid="21">
                                            <p:txEl>
                                              <p:pRg st="0" end="0"/>
                                            </p:txEl>
                                          </p:spTgt>
                                        </p:tgtEl>
                                        <p:attrNameLst>
                                          <p:attrName>style.visibility</p:attrName>
                                        </p:attrNameLst>
                                      </p:cBhvr>
                                      <p:to>
                                        <p:strVal val="visible"/>
                                      </p:to>
                                    </p:set>
                                    <p:animEffect transition="in" filter="wipe(up)">
                                      <p:cBhvr>
                                        <p:cTn id="11" dur="500"/>
                                        <p:tgtEl>
                                          <p:spTgt spid="2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Werte, Ziele, Traumleben</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17</a:t>
            </a:fld>
            <a:endParaRPr lang="en-US" dirty="0"/>
          </a:p>
        </p:txBody>
      </p:sp>
      <p:grpSp>
        <p:nvGrpSpPr>
          <p:cNvPr id="2" name="Group 14">
            <a:extLst>
              <a:ext uri="{FF2B5EF4-FFF2-40B4-BE49-F238E27FC236}">
                <a16:creationId xmlns:a16="http://schemas.microsoft.com/office/drawing/2014/main" id="{2EE06C37-C4B6-6242-3CD9-F8EF03E95910}"/>
              </a:ext>
            </a:extLst>
          </p:cNvPr>
          <p:cNvGrpSpPr/>
          <p:nvPr/>
        </p:nvGrpSpPr>
        <p:grpSpPr>
          <a:xfrm>
            <a:off x="11730283" y="1591432"/>
            <a:ext cx="6557717" cy="8695568"/>
            <a:chOff x="0" y="0"/>
            <a:chExt cx="8743623" cy="11594090"/>
          </a:xfrm>
        </p:grpSpPr>
        <p:pic>
          <p:nvPicPr>
            <p:cNvPr id="3" name="Picture 15">
              <a:extLst>
                <a:ext uri="{FF2B5EF4-FFF2-40B4-BE49-F238E27FC236}">
                  <a16:creationId xmlns:a16="http://schemas.microsoft.com/office/drawing/2014/main" id="{BA8601DF-B352-6667-A75B-D68B35DAE260}"/>
                </a:ext>
              </a:extLst>
            </p:cNvPr>
            <p:cNvPicPr>
              <a:picLocks noChangeAspect="1"/>
            </p:cNvPicPr>
            <p:nvPr/>
          </p:nvPicPr>
          <p:blipFill>
            <a:blip r:embed="rId5">
              <a:extLst>
                <a:ext uri="{28A0092B-C50C-407E-A947-70E740481C1C}">
                  <a14:useLocalDpi xmlns:a14="http://schemas.microsoft.com/office/drawing/2010/main"/>
                </a:ext>
              </a:extLst>
            </a:blip>
            <a:srcRect/>
            <a:stretch>
              <a:fillRect/>
            </a:stretch>
          </p:blipFill>
          <p:spPr>
            <a:xfrm>
              <a:off x="0" y="0"/>
              <a:ext cx="8743623" cy="11594090"/>
            </a:xfrm>
            <a:prstGeom prst="rect">
              <a:avLst/>
            </a:prstGeom>
          </p:spPr>
        </p:pic>
      </p:grpSp>
      <p:sp>
        <p:nvSpPr>
          <p:cNvPr id="9" name="Rectangle 30">
            <a:extLst>
              <a:ext uri="{FF2B5EF4-FFF2-40B4-BE49-F238E27FC236}">
                <a16:creationId xmlns:a16="http://schemas.microsoft.com/office/drawing/2014/main" id="{58E06B20-2778-45FF-EB44-C030BAF6E7D1}"/>
              </a:ext>
            </a:extLst>
          </p:cNvPr>
          <p:cNvSpPr/>
          <p:nvPr/>
        </p:nvSpPr>
        <p:spPr>
          <a:xfrm>
            <a:off x="2036829" y="4076700"/>
            <a:ext cx="7650274" cy="3142142"/>
          </a:xfrm>
          <a:prstGeom prst="rect">
            <a:avLst/>
          </a:prstGeom>
        </p:spPr>
        <p:txBody>
          <a:bodyPr wrap="square">
            <a:spAutoFit/>
          </a:bodyPr>
          <a:lstStyle/>
          <a:p>
            <a:pPr algn="ctr">
              <a:lnSpc>
                <a:spcPct val="150000"/>
              </a:lnSpc>
            </a:pPr>
            <a:r>
              <a:rPr lang="de-DE" sz="2700" dirty="0">
                <a:solidFill>
                  <a:srgbClr val="000000"/>
                </a:solidFill>
                <a:latin typeface="Open Sans Light"/>
              </a:rPr>
              <a:t>Sich selber besser kennenzulernen ist ein wichtiger erster Schritt. Wer bin ich, was kann ich, worin bin ich richtig gut, was mag ich gar nicht, was denken andere über mich. Komme ins Bewusstsein…</a:t>
            </a:r>
          </a:p>
        </p:txBody>
      </p:sp>
      <p:sp>
        <p:nvSpPr>
          <p:cNvPr id="14" name="Freeform 2">
            <a:extLst>
              <a:ext uri="{FF2B5EF4-FFF2-40B4-BE49-F238E27FC236}">
                <a16:creationId xmlns:a16="http://schemas.microsoft.com/office/drawing/2014/main" id="{7ED9DB4B-96F8-DC51-9024-BB7EBE1A90AA}"/>
              </a:ext>
            </a:extLst>
          </p:cNvPr>
          <p:cNvSpPr/>
          <p:nvPr/>
        </p:nvSpPr>
        <p:spPr>
          <a:xfrm>
            <a:off x="4932520" y="781050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35396106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 (30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18</a:t>
            </a:fld>
            <a:endParaRPr lang="en-US" dirty="0"/>
          </a:p>
        </p:txBody>
      </p:sp>
      <p:sp>
        <p:nvSpPr>
          <p:cNvPr id="2" name="TextBox 5">
            <a:extLst>
              <a:ext uri="{FF2B5EF4-FFF2-40B4-BE49-F238E27FC236}">
                <a16:creationId xmlns:a16="http://schemas.microsoft.com/office/drawing/2014/main" id="{1696EEA3-7EDC-C3AC-249C-42B005D05BCE}"/>
              </a:ext>
            </a:extLst>
          </p:cNvPr>
          <p:cNvSpPr txBox="1"/>
          <p:nvPr/>
        </p:nvSpPr>
        <p:spPr>
          <a:xfrm>
            <a:off x="918490" y="3848100"/>
            <a:ext cx="9978110" cy="4805546"/>
          </a:xfrm>
          <a:prstGeom prst="rect">
            <a:avLst/>
          </a:prstGeom>
        </p:spPr>
        <p:txBody>
          <a:bodyPr wrap="square" lIns="0" tIns="0" rIns="0" bIns="0" rtlCol="0" anchor="t">
            <a:spAutoFit/>
          </a:bodyPr>
          <a:lstStyle/>
          <a:p>
            <a:pPr>
              <a:lnSpc>
                <a:spcPts val="4200"/>
              </a:lnSpc>
            </a:pPr>
            <a:r>
              <a:rPr lang="de-DE" sz="2800" b="1" spc="30" dirty="0">
                <a:solidFill>
                  <a:srgbClr val="F1EFEB"/>
                </a:solidFill>
                <a:latin typeface="Open Sans Light"/>
              </a:rPr>
              <a:t>1) </a:t>
            </a:r>
            <a:r>
              <a:rPr lang="de-DE" sz="2800" spc="30" dirty="0">
                <a:solidFill>
                  <a:srgbClr val="F1EFEB"/>
                </a:solidFill>
                <a:latin typeface="Open Sans Light"/>
              </a:rPr>
              <a:t>Sammelt </a:t>
            </a:r>
            <a:r>
              <a:rPr lang="de-DE" sz="2800" b="1" spc="30" dirty="0">
                <a:solidFill>
                  <a:srgbClr val="F1EFEB"/>
                </a:solidFill>
                <a:latin typeface="Open Sans Light"/>
              </a:rPr>
              <a:t>50 Fakten </a:t>
            </a:r>
            <a:r>
              <a:rPr lang="de-DE" sz="2800" spc="30" dirty="0">
                <a:solidFill>
                  <a:srgbClr val="F1EFEB"/>
                </a:solidFill>
                <a:latin typeface="Open Sans Light"/>
              </a:rPr>
              <a:t>über euch als Person und haltet diese schriftlich fest </a:t>
            </a:r>
            <a:r>
              <a:rPr lang="de-DE" sz="2800" i="1" spc="30" dirty="0">
                <a:solidFill>
                  <a:srgbClr val="F1EFEB"/>
                </a:solidFill>
                <a:latin typeface="Open Sans Light"/>
              </a:rPr>
              <a:t>(z.B. Welche Eigenschaften hast du? Was macht dich glücklich? Was macht dich traurig? Was ist dir wichtig?). </a:t>
            </a:r>
          </a:p>
          <a:p>
            <a:pPr>
              <a:lnSpc>
                <a:spcPts val="4200"/>
              </a:lnSpc>
            </a:pPr>
            <a:r>
              <a:rPr lang="de-DE" sz="2800" spc="30" dirty="0">
                <a:solidFill>
                  <a:srgbClr val="F1EFEB"/>
                </a:solidFill>
                <a:latin typeface="Open Sans Light"/>
              </a:rPr>
              <a:t>Ihr könnt dazu gerne das Workbook auf S. 5 nutzen. </a:t>
            </a:r>
          </a:p>
          <a:p>
            <a:pPr>
              <a:lnSpc>
                <a:spcPts val="4200"/>
              </a:lnSpc>
            </a:pPr>
            <a:endParaRPr lang="de-DE" sz="2800" spc="30" dirty="0">
              <a:solidFill>
                <a:srgbClr val="F1EFEB"/>
              </a:solidFill>
              <a:latin typeface="Open Sans Light"/>
            </a:endParaRPr>
          </a:p>
          <a:p>
            <a:pPr>
              <a:lnSpc>
                <a:spcPts val="4200"/>
              </a:lnSpc>
            </a:pPr>
            <a:endParaRPr lang="de-DE" sz="2800" spc="30" dirty="0">
              <a:solidFill>
                <a:srgbClr val="F1EFEB"/>
              </a:solidFill>
              <a:latin typeface="Open Sans Light"/>
            </a:endParaRPr>
          </a:p>
          <a:p>
            <a:pPr>
              <a:lnSpc>
                <a:spcPts val="4200"/>
              </a:lnSpc>
            </a:pPr>
            <a:r>
              <a:rPr lang="de-DE" sz="2800" b="1" spc="30" dirty="0">
                <a:solidFill>
                  <a:srgbClr val="F1EFEB"/>
                </a:solidFill>
                <a:latin typeface="Open Sans Light"/>
              </a:rPr>
              <a:t>2) </a:t>
            </a:r>
            <a:r>
              <a:rPr lang="de-DE" sz="2800" spc="30" dirty="0">
                <a:solidFill>
                  <a:srgbClr val="F1EFEB"/>
                </a:solidFill>
                <a:latin typeface="Open Sans Light"/>
              </a:rPr>
              <a:t>Tauscht euch währenddessen oder danach in euren Kleingruppen zu der Aufgabe auf. Ist es dir leicht oder schwergefallen die 50 Fakten zu sammeln?</a:t>
            </a:r>
            <a:endParaRPr lang="de-DE" sz="2800" spc="30" dirty="0">
              <a:solidFill>
                <a:srgbClr val="F1EFEB"/>
              </a:solidFill>
              <a:latin typeface="Open Sans Light"/>
              <a:ea typeface="Open Sans Light"/>
              <a:cs typeface="Open Sans Light"/>
            </a:endParaRPr>
          </a:p>
        </p:txBody>
      </p:sp>
      <p:pic>
        <p:nvPicPr>
          <p:cNvPr id="4" name="Grafik 3" descr="Ein Bild, das Text, Screenshot, Schrift, Design enthält.&#10;&#10;Automatisch generierte Beschreibung">
            <a:extLst>
              <a:ext uri="{FF2B5EF4-FFF2-40B4-BE49-F238E27FC236}">
                <a16:creationId xmlns:a16="http://schemas.microsoft.com/office/drawing/2014/main" id="{930914A6-19FE-0002-5B83-2F8FC5312F94}"/>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39600" y="1814226"/>
            <a:ext cx="5651500" cy="7903033"/>
          </a:xfrm>
          <a:prstGeom prst="rect">
            <a:avLst/>
          </a:prstGeom>
        </p:spPr>
      </p:pic>
    </p:spTree>
    <p:extLst>
      <p:ext uri="{BB962C8B-B14F-4D97-AF65-F5344CB8AC3E}">
        <p14:creationId xmlns:p14="http://schemas.microsoft.com/office/powerpoint/2010/main" val="439284246"/>
      </p:ext>
    </p:extLst>
  </p:cSld>
  <p:clrMapOvr>
    <a:overrideClrMapping bg1="lt1" tx1="dk1" bg2="lt2" tx2="dk2" accent1="accent1" accent2="accent2" accent3="accent3" accent4="accent4" accent5="accent5" accent6="accent6" hlink="hlink" folHlink="folHlink"/>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Einzelarbeit (10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19</a:t>
            </a:fld>
            <a:endParaRPr lang="en-US" dirty="0"/>
          </a:p>
        </p:txBody>
      </p:sp>
      <p:sp>
        <p:nvSpPr>
          <p:cNvPr id="2" name="Textfeld 1">
            <a:extLst>
              <a:ext uri="{FF2B5EF4-FFF2-40B4-BE49-F238E27FC236}">
                <a16:creationId xmlns:a16="http://schemas.microsoft.com/office/drawing/2014/main" id="{07326390-B8A3-01D6-AC51-6CDBC3A70681}"/>
              </a:ext>
            </a:extLst>
          </p:cNvPr>
          <p:cNvSpPr txBox="1"/>
          <p:nvPr/>
        </p:nvSpPr>
        <p:spPr>
          <a:xfrm>
            <a:off x="918490" y="2476500"/>
            <a:ext cx="10663910" cy="7039043"/>
          </a:xfrm>
          <a:prstGeom prst="rect">
            <a:avLst/>
          </a:prstGeom>
          <a:noFill/>
        </p:spPr>
        <p:txBody>
          <a:bodyPr wrap="square">
            <a:spAutoFit/>
          </a:bodyPr>
          <a:lstStyle/>
          <a:p>
            <a:pPr algn="just">
              <a:lnSpc>
                <a:spcPts val="4200"/>
              </a:lnSpc>
            </a:pPr>
            <a:endParaRPr lang="de-DE" sz="2600" spc="30" dirty="0">
              <a:solidFill>
                <a:srgbClr val="F1EFEB"/>
              </a:solidFill>
              <a:latin typeface="Open Sans Light"/>
            </a:endParaRPr>
          </a:p>
          <a:p>
            <a:pPr algn="just">
              <a:lnSpc>
                <a:spcPts val="4200"/>
              </a:lnSpc>
            </a:pPr>
            <a:r>
              <a:rPr lang="de-DE" sz="2600" spc="30" dirty="0">
                <a:solidFill>
                  <a:srgbClr val="F1EFEB"/>
                </a:solidFill>
                <a:latin typeface="Open Sans Light"/>
              </a:rPr>
              <a:t>Werdet euch eurer Werte bewusst und reflektiert sie!</a:t>
            </a:r>
            <a:r>
              <a:rPr lang="de-DE" sz="2600" i="1" spc="30" dirty="0">
                <a:solidFill>
                  <a:srgbClr val="F1EFEB"/>
                </a:solidFill>
                <a:latin typeface="Open Sans Light"/>
              </a:rPr>
              <a:t> </a:t>
            </a:r>
            <a:r>
              <a:rPr lang="de-DE" sz="2600" spc="30" dirty="0">
                <a:solidFill>
                  <a:srgbClr val="F1EFEB"/>
                </a:solidFill>
                <a:latin typeface="Open Sans Light"/>
              </a:rPr>
              <a:t>Ihr könnt dazu die Werte auf der folgenden Seite oder S. 6 im Workbook als Orientierung nutzen. </a:t>
            </a:r>
          </a:p>
          <a:p>
            <a:pPr algn="just">
              <a:lnSpc>
                <a:spcPts val="4200"/>
              </a:lnSpc>
            </a:pPr>
            <a:endParaRPr lang="de-DE" sz="2600" spc="30" dirty="0">
              <a:solidFill>
                <a:srgbClr val="F1EFEB"/>
              </a:solidFill>
              <a:latin typeface="Open Sans Light"/>
            </a:endParaRPr>
          </a:p>
          <a:p>
            <a:pPr algn="just">
              <a:lnSpc>
                <a:spcPts val="4200"/>
              </a:lnSpc>
            </a:pPr>
            <a:endParaRPr lang="de-DE" sz="2600" spc="30" dirty="0">
              <a:solidFill>
                <a:srgbClr val="F1EFEB"/>
              </a:solidFill>
              <a:latin typeface="Open Sans Light"/>
            </a:endParaRPr>
          </a:p>
          <a:p>
            <a:pPr marL="514350" indent="-514350">
              <a:lnSpc>
                <a:spcPts val="4200"/>
              </a:lnSpc>
              <a:buAutoNum type="arabicParenR"/>
            </a:pPr>
            <a:r>
              <a:rPr lang="de-DE" sz="2600" spc="30" dirty="0">
                <a:solidFill>
                  <a:srgbClr val="F1EFEB"/>
                </a:solidFill>
                <a:latin typeface="Open Sans Light"/>
              </a:rPr>
              <a:t>Wählt intuitiv eure Top 10 Werte aus der Liste aus, ohne auf eine bestimmte Rangfolge zu achten.</a:t>
            </a:r>
          </a:p>
          <a:p>
            <a:pPr marL="514350" indent="-514350">
              <a:lnSpc>
                <a:spcPts val="4200"/>
              </a:lnSpc>
              <a:buAutoNum type="arabicParenR"/>
            </a:pPr>
            <a:endParaRPr lang="de-DE" sz="2600" spc="30" dirty="0">
              <a:solidFill>
                <a:srgbClr val="F1EFEB"/>
              </a:solidFill>
              <a:latin typeface="Open Sans Light"/>
            </a:endParaRPr>
          </a:p>
          <a:p>
            <a:pPr marL="514350" indent="-514350">
              <a:lnSpc>
                <a:spcPts val="4200"/>
              </a:lnSpc>
              <a:buAutoNum type="arabicParenR"/>
            </a:pPr>
            <a:r>
              <a:rPr lang="de-DE" sz="2600" spc="30" dirty="0">
                <a:solidFill>
                  <a:srgbClr val="F1EFEB"/>
                </a:solidFill>
                <a:latin typeface="Open Sans Light"/>
              </a:rPr>
              <a:t>Wählt aus den zehn Werten eure </a:t>
            </a:r>
            <a:r>
              <a:rPr lang="de-DE" sz="2600" b="1" spc="30" dirty="0">
                <a:solidFill>
                  <a:srgbClr val="F1EFEB"/>
                </a:solidFill>
                <a:latin typeface="Open Sans Light"/>
              </a:rPr>
              <a:t>Top 5 Werte </a:t>
            </a:r>
            <a:r>
              <a:rPr lang="de-DE" sz="2600" spc="30" dirty="0">
                <a:solidFill>
                  <a:srgbClr val="F1EFEB"/>
                </a:solidFill>
                <a:latin typeface="Open Sans Light"/>
              </a:rPr>
              <a:t>aus, ohne auf eine bestimmte Reihenfolge zu achten. Hört einfach auf euer Bauchgefühl. </a:t>
            </a:r>
          </a:p>
          <a:p>
            <a:pPr>
              <a:lnSpc>
                <a:spcPts val="4200"/>
              </a:lnSpc>
            </a:pPr>
            <a:endParaRPr lang="de-DE" sz="2400" spc="30" dirty="0">
              <a:solidFill>
                <a:srgbClr val="F1EFEB"/>
              </a:solidFill>
              <a:latin typeface="Open Sans Light"/>
            </a:endParaRPr>
          </a:p>
        </p:txBody>
      </p:sp>
      <p:pic>
        <p:nvPicPr>
          <p:cNvPr id="5" name="Grafik 4" descr="Ein Bild, das Text, Screenshot, Schrift, Dokument enthält.&#10;&#10;Automatisch generierte Beschreibung">
            <a:extLst>
              <a:ext uri="{FF2B5EF4-FFF2-40B4-BE49-F238E27FC236}">
                <a16:creationId xmlns:a16="http://schemas.microsoft.com/office/drawing/2014/main" id="{D4A600E3-EE5D-3BC1-C957-1EAB48A74A92}"/>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984710" y="1866900"/>
            <a:ext cx="5384800" cy="7366000"/>
          </a:xfrm>
          <a:prstGeom prst="rect">
            <a:avLst/>
          </a:prstGeom>
        </p:spPr>
      </p:pic>
    </p:spTree>
    <p:extLst>
      <p:ext uri="{BB962C8B-B14F-4D97-AF65-F5344CB8AC3E}">
        <p14:creationId xmlns:p14="http://schemas.microsoft.com/office/powerpoint/2010/main" val="2668535296"/>
      </p:ext>
    </p:extLst>
  </p:cSld>
  <p:clrMapOvr>
    <a:overrideClrMapping bg1="lt1" tx1="dk1" bg2="lt2" tx2="dk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141B1BE0-3F47-E03B-CAD7-970FA9659410}"/>
              </a:ext>
            </a:extLst>
          </p:cNvPr>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2"/>
          <p:cNvSpPr/>
          <p:nvPr/>
        </p:nvSpPr>
        <p:spPr>
          <a:xfrm>
            <a:off x="965197" y="5300424"/>
            <a:ext cx="15967167" cy="622411"/>
          </a:xfrm>
          <a:custGeom>
            <a:avLst/>
            <a:gdLst/>
            <a:ahLst/>
            <a:cxnLst/>
            <a:rect l="l" t="t" r="r" b="b"/>
            <a:pathLst>
              <a:path w="15967167" h="622411">
                <a:moveTo>
                  <a:pt x="0" y="0"/>
                </a:moveTo>
                <a:lnTo>
                  <a:pt x="15967167" y="0"/>
                </a:lnTo>
                <a:lnTo>
                  <a:pt x="15967167" y="622412"/>
                </a:lnTo>
                <a:lnTo>
                  <a:pt x="0" y="62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397297" y="3915870"/>
            <a:ext cx="3109322"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Selbstmanagement</a:t>
            </a:r>
          </a:p>
        </p:txBody>
      </p:sp>
      <p:sp>
        <p:nvSpPr>
          <p:cNvPr id="8" name="TextBox 8"/>
          <p:cNvSpPr txBox="1"/>
          <p:nvPr/>
        </p:nvSpPr>
        <p:spPr>
          <a:xfrm>
            <a:off x="4174398" y="3915870"/>
            <a:ext cx="1540602"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Bold"/>
              </a:rPr>
              <a:t>Resilienz</a:t>
            </a:r>
          </a:p>
        </p:txBody>
      </p:sp>
      <p:sp>
        <p:nvSpPr>
          <p:cNvPr id="9" name="TextBox 9"/>
          <p:cNvSpPr txBox="1"/>
          <p:nvPr/>
        </p:nvSpPr>
        <p:spPr>
          <a:xfrm>
            <a:off x="7202280" y="3915870"/>
            <a:ext cx="2693785"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(Prüfungs-)stress</a:t>
            </a:r>
          </a:p>
        </p:txBody>
      </p:sp>
      <p:sp>
        <p:nvSpPr>
          <p:cNvPr id="10" name="TextBox 10"/>
          <p:cNvSpPr txBox="1"/>
          <p:nvPr/>
        </p:nvSpPr>
        <p:spPr>
          <a:xfrm>
            <a:off x="10796702" y="3915870"/>
            <a:ext cx="3109322" cy="416195"/>
          </a:xfrm>
          <a:prstGeom prst="rect">
            <a:avLst/>
          </a:prstGeom>
        </p:spPr>
        <p:txBody>
          <a:bodyPr lIns="0" tIns="0" rIns="0" bIns="0" rtlCol="0" anchor="t">
            <a:spAutoFit/>
          </a:bodyPr>
          <a:lstStyle/>
          <a:p>
            <a:pPr algn="l">
              <a:lnSpc>
                <a:spcPts val="3359"/>
              </a:lnSpc>
            </a:pPr>
            <a:r>
              <a:rPr lang="de-DE" sz="2400" dirty="0">
                <a:solidFill>
                  <a:srgbClr val="35393D"/>
                </a:solidFill>
                <a:latin typeface="Open Sans Bold"/>
              </a:rPr>
              <a:t>Stärkenorientierung</a:t>
            </a:r>
          </a:p>
        </p:txBody>
      </p:sp>
      <p:sp>
        <p:nvSpPr>
          <p:cNvPr id="11" name="TextBox 11"/>
          <p:cNvSpPr txBox="1"/>
          <p:nvPr/>
        </p:nvSpPr>
        <p:spPr>
          <a:xfrm>
            <a:off x="14692789" y="3915870"/>
            <a:ext cx="3171977"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Bold"/>
              </a:rPr>
              <a:t>Zukunftsperspektive</a:t>
            </a:r>
          </a:p>
        </p:txBody>
      </p:sp>
      <p:sp>
        <p:nvSpPr>
          <p:cNvPr id="12" name="TextBox 12"/>
          <p:cNvSpPr txBox="1"/>
          <p:nvPr/>
        </p:nvSpPr>
        <p:spPr>
          <a:xfrm>
            <a:off x="524561" y="5923169"/>
            <a:ext cx="2723112"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April, 14-18 Uhr</a:t>
            </a:r>
          </a:p>
        </p:txBody>
      </p:sp>
      <p:sp>
        <p:nvSpPr>
          <p:cNvPr id="13" name="TextBox 13"/>
          <p:cNvSpPr txBox="1"/>
          <p:nvPr/>
        </p:nvSpPr>
        <p:spPr>
          <a:xfrm>
            <a:off x="3734781"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03. Mai, 14-18 Uhr</a:t>
            </a:r>
          </a:p>
        </p:txBody>
      </p:sp>
      <p:sp>
        <p:nvSpPr>
          <p:cNvPr id="14" name="TextBox 14"/>
          <p:cNvSpPr txBox="1"/>
          <p:nvPr/>
        </p:nvSpPr>
        <p:spPr>
          <a:xfrm>
            <a:off x="7295217"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10. Juni, 10-16 Uhr</a:t>
            </a:r>
          </a:p>
        </p:txBody>
      </p:sp>
      <p:sp>
        <p:nvSpPr>
          <p:cNvPr id="15" name="TextBox 15"/>
          <p:cNvSpPr txBox="1"/>
          <p:nvPr/>
        </p:nvSpPr>
        <p:spPr>
          <a:xfrm>
            <a:off x="11139126" y="5923169"/>
            <a:ext cx="2424474"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15. Juli, 12-16 Uhr</a:t>
            </a:r>
          </a:p>
        </p:txBody>
      </p:sp>
      <p:sp>
        <p:nvSpPr>
          <p:cNvPr id="16" name="TextBox 16"/>
          <p:cNvSpPr txBox="1"/>
          <p:nvPr/>
        </p:nvSpPr>
        <p:spPr>
          <a:xfrm>
            <a:off x="14793649" y="5923169"/>
            <a:ext cx="2969790"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August, 10-16 Uhr</a:t>
            </a:r>
          </a:p>
        </p:txBody>
      </p:sp>
      <p:sp>
        <p:nvSpPr>
          <p:cNvPr id="18" name="TextBox 10">
            <a:extLst>
              <a:ext uri="{FF2B5EF4-FFF2-40B4-BE49-F238E27FC236}">
                <a16:creationId xmlns:a16="http://schemas.microsoft.com/office/drawing/2014/main" id="{7AA369DB-A77E-289F-93B3-984C892715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Workshops </a:t>
            </a:r>
            <a:r>
              <a:rPr lang="de-DE" sz="7000" dirty="0" err="1">
                <a:solidFill>
                  <a:srgbClr val="444A72"/>
                </a:solidFill>
                <a:latin typeface="Open Sans Bold"/>
              </a:rPr>
              <a:t>SoSe</a:t>
            </a:r>
            <a:r>
              <a:rPr lang="de-DE" sz="7000" dirty="0">
                <a:solidFill>
                  <a:srgbClr val="444A72"/>
                </a:solidFill>
                <a:latin typeface="Open Sans Bold"/>
              </a:rPr>
              <a:t> 2023</a:t>
            </a:r>
            <a:endParaRPr lang="en-US" sz="7000" dirty="0">
              <a:solidFill>
                <a:srgbClr val="444A72"/>
              </a:solidFill>
              <a:latin typeface="Open Sans Bold"/>
            </a:endParaRPr>
          </a:p>
        </p:txBody>
      </p:sp>
      <p:sp>
        <p:nvSpPr>
          <p:cNvPr id="19" name="TextBox 13">
            <a:extLst>
              <a:ext uri="{FF2B5EF4-FFF2-40B4-BE49-F238E27FC236}">
                <a16:creationId xmlns:a16="http://schemas.microsoft.com/office/drawing/2014/main" id="{AE9D259C-E1E6-4A39-EC05-D6D76B209452}"/>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p>
        </p:txBody>
      </p:sp>
      <p:sp>
        <p:nvSpPr>
          <p:cNvPr id="21" name="Foliennummernplatzhalter 20">
            <a:extLst>
              <a:ext uri="{FF2B5EF4-FFF2-40B4-BE49-F238E27FC236}">
                <a16:creationId xmlns:a16="http://schemas.microsoft.com/office/drawing/2014/main" id="{1235ABEE-1D16-EE22-47FD-9E250253895F}"/>
              </a:ext>
            </a:extLst>
          </p:cNvPr>
          <p:cNvSpPr>
            <a:spLocks noGrp="1"/>
          </p:cNvSpPr>
          <p:nvPr>
            <p:ph type="sldNum" sz="quarter" idx="12"/>
          </p:nvPr>
        </p:nvSpPr>
        <p:spPr/>
        <p:txBody>
          <a:bodyPr/>
          <a:lstStyle/>
          <a:p>
            <a:fld id="{B6F15528-21DE-4FAA-801E-634DDDAF4B2B}" type="slidenum">
              <a:rPr lang="en-US" smtClean="0"/>
              <a:pPr/>
              <a:t>2</a:t>
            </a:fld>
            <a:endParaRPr lang="en-US" dirty="0"/>
          </a:p>
        </p:txBody>
      </p:sp>
      <p:sp>
        <p:nvSpPr>
          <p:cNvPr id="3" name="Oval 2">
            <a:extLst>
              <a:ext uri="{FF2B5EF4-FFF2-40B4-BE49-F238E27FC236}">
                <a16:creationId xmlns:a16="http://schemas.microsoft.com/office/drawing/2014/main" id="{FC6949CE-770F-570A-16D9-96D8D012D1EC}"/>
              </a:ext>
            </a:extLst>
          </p:cNvPr>
          <p:cNvSpPr/>
          <p:nvPr/>
        </p:nvSpPr>
        <p:spPr>
          <a:xfrm>
            <a:off x="14401800" y="3600162"/>
            <a:ext cx="3109321" cy="990600"/>
          </a:xfrm>
          <a:prstGeom prst="ellipse">
            <a:avLst/>
          </a:prstGeom>
          <a:noFill/>
          <a:ln>
            <a:solidFill>
              <a:srgbClr val="444A7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2916511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Einzelarbeit (10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20</a:t>
            </a:fld>
            <a:endParaRPr lang="en-US" dirty="0"/>
          </a:p>
        </p:txBody>
      </p:sp>
      <p:sp>
        <p:nvSpPr>
          <p:cNvPr id="2" name="Textfeld 1">
            <a:extLst>
              <a:ext uri="{FF2B5EF4-FFF2-40B4-BE49-F238E27FC236}">
                <a16:creationId xmlns:a16="http://schemas.microsoft.com/office/drawing/2014/main" id="{07326390-B8A3-01D6-AC51-6CDBC3A70681}"/>
              </a:ext>
            </a:extLst>
          </p:cNvPr>
          <p:cNvSpPr txBox="1"/>
          <p:nvPr/>
        </p:nvSpPr>
        <p:spPr>
          <a:xfrm>
            <a:off x="918490" y="2476500"/>
            <a:ext cx="10130512" cy="5429820"/>
          </a:xfrm>
          <a:prstGeom prst="rect">
            <a:avLst/>
          </a:prstGeom>
          <a:noFill/>
        </p:spPr>
        <p:txBody>
          <a:bodyPr wrap="square">
            <a:spAutoFit/>
          </a:bodyPr>
          <a:lstStyle/>
          <a:p>
            <a:pPr marL="514350" indent="-514350">
              <a:lnSpc>
                <a:spcPts val="4200"/>
              </a:lnSpc>
              <a:buAutoNum type="arabicParenR"/>
            </a:pPr>
            <a:endParaRPr lang="de-DE" sz="2400" spc="30" dirty="0">
              <a:solidFill>
                <a:srgbClr val="F1EFEB"/>
              </a:solidFill>
              <a:latin typeface="Open Sans Light"/>
            </a:endParaRPr>
          </a:p>
          <a:p>
            <a:pPr marL="514350" indent="-514350">
              <a:lnSpc>
                <a:spcPts val="4200"/>
              </a:lnSpc>
              <a:buAutoNum type="arabicParenR"/>
            </a:pPr>
            <a:endParaRPr lang="de-DE" sz="2400" spc="30" dirty="0">
              <a:solidFill>
                <a:srgbClr val="F1EFEB"/>
              </a:solidFill>
              <a:latin typeface="Open Sans Light"/>
            </a:endParaRPr>
          </a:p>
          <a:p>
            <a:pPr>
              <a:lnSpc>
                <a:spcPts val="4200"/>
              </a:lnSpc>
            </a:pPr>
            <a:endParaRPr lang="de-DE" sz="2400" spc="30" dirty="0">
              <a:solidFill>
                <a:srgbClr val="F1EFEB"/>
              </a:solidFill>
              <a:latin typeface="Open Sans Light"/>
            </a:endParaRPr>
          </a:p>
          <a:p>
            <a:pPr>
              <a:lnSpc>
                <a:spcPts val="4200"/>
              </a:lnSpc>
            </a:pPr>
            <a:r>
              <a:rPr lang="de-DE" sz="2600" spc="30" dirty="0">
                <a:solidFill>
                  <a:srgbClr val="F1EFEB"/>
                </a:solidFill>
                <a:latin typeface="Open Sans Light"/>
              </a:rPr>
              <a:t>3) Tragt eure fünf Werte in das Netz. Vergleiche jeden einzelnen Wert mit den vier anderen Werten im Netz: Welcher ist dir wichtiger? Der Wichtigere im Einzelvergleich bekommt einen Strich (oder x) dahinter geschrieben.</a:t>
            </a:r>
          </a:p>
          <a:p>
            <a:pPr>
              <a:lnSpc>
                <a:spcPts val="4200"/>
              </a:lnSpc>
            </a:pPr>
            <a:endParaRPr lang="de-DE" sz="2600" spc="30" dirty="0">
              <a:solidFill>
                <a:srgbClr val="F1EFEB"/>
              </a:solidFill>
              <a:latin typeface="Open Sans Light"/>
            </a:endParaRPr>
          </a:p>
          <a:p>
            <a:pPr>
              <a:lnSpc>
                <a:spcPts val="4200"/>
              </a:lnSpc>
            </a:pPr>
            <a:endParaRPr lang="de-DE" sz="2600" spc="30" dirty="0">
              <a:solidFill>
                <a:srgbClr val="F1EFEB"/>
              </a:solidFill>
              <a:latin typeface="Open Sans Light"/>
            </a:endParaRPr>
          </a:p>
          <a:p>
            <a:pPr>
              <a:lnSpc>
                <a:spcPts val="4200"/>
              </a:lnSpc>
            </a:pPr>
            <a:r>
              <a:rPr lang="de-DE" sz="2600" spc="30" dirty="0">
                <a:solidFill>
                  <a:srgbClr val="F1EFEB"/>
                </a:solidFill>
                <a:latin typeface="Open Sans Light"/>
              </a:rPr>
              <a:t>4) Welche 3 Werte haben die meisten Striche (oder x)?</a:t>
            </a:r>
          </a:p>
        </p:txBody>
      </p:sp>
      <p:pic>
        <p:nvPicPr>
          <p:cNvPr id="3" name="Grafik 2">
            <a:extLst>
              <a:ext uri="{FF2B5EF4-FFF2-40B4-BE49-F238E27FC236}">
                <a16:creationId xmlns:a16="http://schemas.microsoft.com/office/drawing/2014/main" id="{5C877952-C049-ABB0-33CB-6CF40913523B}"/>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1049002" y="3900235"/>
            <a:ext cx="6934198" cy="4268537"/>
          </a:xfrm>
          <a:prstGeom prst="rect">
            <a:avLst/>
          </a:prstGeom>
        </p:spPr>
      </p:pic>
    </p:spTree>
    <p:extLst>
      <p:ext uri="{BB962C8B-B14F-4D97-AF65-F5344CB8AC3E}">
        <p14:creationId xmlns:p14="http://schemas.microsoft.com/office/powerpoint/2010/main" val="1910810549"/>
      </p:ext>
    </p:extLst>
  </p:cSld>
  <p:clrMapOvr>
    <a:overrideClrMapping bg1="lt1" tx1="dk1" bg2="lt2" tx2="dk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28701" y="2476500"/>
            <a:ext cx="2400300" cy="7386638"/>
          </a:xfrm>
          <a:prstGeom prst="rect">
            <a:avLst/>
          </a:prstGeom>
        </p:spPr>
        <p:txBody>
          <a:bodyPr wrap="square" lIns="0" tIns="0" rIns="0" bIns="0" rtlCol="0" anchor="t">
            <a:spAutoFit/>
          </a:bodyPr>
          <a:lstStyle/>
          <a:p>
            <a:pPr algn="l"/>
            <a:r>
              <a:rPr lang="de-DE" sz="2000" spc="30" dirty="0">
                <a:solidFill>
                  <a:srgbClr val="444A72"/>
                </a:solidFill>
                <a:latin typeface="Open Sans Light"/>
              </a:rPr>
              <a:t>Abenteuer </a:t>
            </a:r>
          </a:p>
          <a:p>
            <a:pPr algn="l"/>
            <a:r>
              <a:rPr lang="de-DE" sz="2000" spc="30" dirty="0">
                <a:solidFill>
                  <a:srgbClr val="444A72"/>
                </a:solidFill>
                <a:latin typeface="Open Sans Light"/>
              </a:rPr>
              <a:t>Achtsamkeit</a:t>
            </a:r>
          </a:p>
          <a:p>
            <a:pPr algn="l"/>
            <a:r>
              <a:rPr lang="de-DE" sz="2000" spc="30" dirty="0">
                <a:solidFill>
                  <a:srgbClr val="444A72"/>
                </a:solidFill>
                <a:latin typeface="Open Sans Light"/>
              </a:rPr>
              <a:t>Agilität</a:t>
            </a:r>
          </a:p>
          <a:p>
            <a:pPr algn="l"/>
            <a:r>
              <a:rPr lang="de-DE" sz="2000" spc="30" dirty="0">
                <a:solidFill>
                  <a:srgbClr val="444A72"/>
                </a:solidFill>
                <a:latin typeface="Open Sans Light"/>
              </a:rPr>
              <a:t>Aktivität</a:t>
            </a:r>
          </a:p>
          <a:p>
            <a:pPr algn="l"/>
            <a:r>
              <a:rPr lang="de-DE" sz="2000" spc="30" dirty="0">
                <a:solidFill>
                  <a:srgbClr val="444A72"/>
                </a:solidFill>
                <a:latin typeface="Open Sans Light"/>
              </a:rPr>
              <a:t>Aktualität</a:t>
            </a:r>
          </a:p>
          <a:p>
            <a:pPr algn="l"/>
            <a:r>
              <a:rPr lang="de-DE" sz="2000" spc="30" dirty="0">
                <a:solidFill>
                  <a:srgbClr val="444A72"/>
                </a:solidFill>
                <a:latin typeface="Open Sans Light"/>
              </a:rPr>
              <a:t>Akzeptanz</a:t>
            </a:r>
          </a:p>
          <a:p>
            <a:pPr algn="l"/>
            <a:r>
              <a:rPr lang="de-DE" sz="2000" spc="30" dirty="0">
                <a:solidFill>
                  <a:srgbClr val="444A72"/>
                </a:solidFill>
                <a:latin typeface="Open Sans Light"/>
              </a:rPr>
              <a:t>Altruismus </a:t>
            </a:r>
          </a:p>
          <a:p>
            <a:pPr algn="l"/>
            <a:r>
              <a:rPr lang="de-DE" sz="2000" spc="30" dirty="0">
                <a:solidFill>
                  <a:srgbClr val="444A72"/>
                </a:solidFill>
                <a:latin typeface="Open Sans Light"/>
              </a:rPr>
              <a:t>Andersartigkeit </a:t>
            </a:r>
          </a:p>
          <a:p>
            <a:pPr algn="l"/>
            <a:r>
              <a:rPr lang="de-DE" sz="2000" spc="30" dirty="0">
                <a:solidFill>
                  <a:srgbClr val="444A72"/>
                </a:solidFill>
                <a:latin typeface="Open Sans Light"/>
              </a:rPr>
              <a:t>Anerkennung</a:t>
            </a:r>
          </a:p>
          <a:p>
            <a:pPr algn="l"/>
            <a:r>
              <a:rPr lang="de-DE" sz="2000" spc="30" dirty="0">
                <a:solidFill>
                  <a:srgbClr val="444A72"/>
                </a:solidFill>
                <a:latin typeface="Open Sans Light"/>
              </a:rPr>
              <a:t>Anmut</a:t>
            </a:r>
          </a:p>
          <a:p>
            <a:pPr algn="l"/>
            <a:r>
              <a:rPr lang="de-DE" sz="2000" spc="30" dirty="0">
                <a:solidFill>
                  <a:srgbClr val="444A72"/>
                </a:solidFill>
                <a:latin typeface="Open Sans Light"/>
              </a:rPr>
              <a:t>Ansehen</a:t>
            </a:r>
          </a:p>
          <a:p>
            <a:pPr algn="l"/>
            <a:r>
              <a:rPr lang="de-DE" sz="2000" spc="30" dirty="0">
                <a:solidFill>
                  <a:srgbClr val="444A72"/>
                </a:solidFill>
                <a:latin typeface="Open Sans Light"/>
              </a:rPr>
              <a:t>Anstand</a:t>
            </a:r>
          </a:p>
          <a:p>
            <a:pPr algn="l"/>
            <a:r>
              <a:rPr lang="de-DE" sz="2000" spc="30" dirty="0">
                <a:solidFill>
                  <a:srgbClr val="444A72"/>
                </a:solidFill>
                <a:latin typeface="Open Sans Light"/>
              </a:rPr>
              <a:t>Ästhetik </a:t>
            </a:r>
          </a:p>
          <a:p>
            <a:pPr algn="l"/>
            <a:r>
              <a:rPr lang="de-DE" sz="2000" spc="30" dirty="0">
                <a:solidFill>
                  <a:srgbClr val="444A72"/>
                </a:solidFill>
                <a:latin typeface="Open Sans Light"/>
              </a:rPr>
              <a:t>Aufgeschlossenheit</a:t>
            </a:r>
          </a:p>
          <a:p>
            <a:pPr algn="l"/>
            <a:r>
              <a:rPr lang="de-DE" sz="2000" spc="30" dirty="0">
                <a:solidFill>
                  <a:srgbClr val="444A72"/>
                </a:solidFill>
                <a:latin typeface="Open Sans Light"/>
              </a:rPr>
              <a:t>Aufmerksamkeit</a:t>
            </a:r>
          </a:p>
          <a:p>
            <a:pPr algn="l"/>
            <a:r>
              <a:rPr lang="de-DE" sz="2000" spc="30" dirty="0">
                <a:solidFill>
                  <a:srgbClr val="444A72"/>
                </a:solidFill>
                <a:latin typeface="Open Sans Light"/>
              </a:rPr>
              <a:t>Ausgeglichenheit</a:t>
            </a:r>
          </a:p>
          <a:p>
            <a:pPr algn="l"/>
            <a:r>
              <a:rPr lang="de-DE" sz="2000" spc="30" dirty="0">
                <a:solidFill>
                  <a:srgbClr val="444A72"/>
                </a:solidFill>
                <a:latin typeface="Open Sans Light"/>
              </a:rPr>
              <a:t>Ausgewogenheit</a:t>
            </a:r>
          </a:p>
          <a:p>
            <a:pPr algn="l"/>
            <a:r>
              <a:rPr lang="de-DE" sz="2000" spc="30" dirty="0">
                <a:solidFill>
                  <a:srgbClr val="444A72"/>
                </a:solidFill>
                <a:latin typeface="Open Sans Light"/>
              </a:rPr>
              <a:t>Authentizität </a:t>
            </a:r>
          </a:p>
          <a:p>
            <a:pPr algn="l"/>
            <a:r>
              <a:rPr lang="de-DE" sz="2000" spc="30" dirty="0">
                <a:solidFill>
                  <a:srgbClr val="444A72"/>
                </a:solidFill>
                <a:latin typeface="Open Sans Light"/>
              </a:rPr>
              <a:t>Askese</a:t>
            </a:r>
          </a:p>
          <a:p>
            <a:pPr algn="l"/>
            <a:r>
              <a:rPr lang="de-DE" sz="2000" spc="30" dirty="0">
                <a:solidFill>
                  <a:srgbClr val="444A72"/>
                </a:solidFill>
                <a:latin typeface="Open Sans Light"/>
              </a:rPr>
              <a:t>Begeisterung </a:t>
            </a:r>
          </a:p>
          <a:p>
            <a:pPr algn="l"/>
            <a:r>
              <a:rPr lang="de-DE" sz="2000" spc="30" dirty="0">
                <a:solidFill>
                  <a:srgbClr val="444A72"/>
                </a:solidFill>
                <a:latin typeface="Open Sans Light"/>
              </a:rPr>
              <a:t>Beharrlichkeit</a:t>
            </a:r>
          </a:p>
          <a:p>
            <a:pPr algn="l"/>
            <a:r>
              <a:rPr lang="de-DE" sz="2000" spc="30" dirty="0">
                <a:solidFill>
                  <a:srgbClr val="444A72"/>
                </a:solidFill>
                <a:latin typeface="Open Sans Light"/>
              </a:rPr>
              <a:t>Beständigkeit</a:t>
            </a:r>
          </a:p>
          <a:p>
            <a:pPr algn="l"/>
            <a:r>
              <a:rPr lang="de-DE" sz="2000" spc="30" dirty="0">
                <a:solidFill>
                  <a:srgbClr val="444A72"/>
                </a:solidFill>
                <a:latin typeface="Open Sans Light"/>
              </a:rPr>
              <a:t>Bescheidenheit</a:t>
            </a:r>
          </a:p>
          <a:p>
            <a:pPr algn="l"/>
            <a:r>
              <a:rPr lang="de-DE" sz="2000" spc="30" dirty="0">
                <a:solidFill>
                  <a:srgbClr val="444A72"/>
                </a:solidFill>
                <a:latin typeface="Open Sans Light"/>
              </a:rPr>
              <a:t>Besonnenheit</a:t>
            </a: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Werte</a:t>
            </a:r>
            <a:endParaRPr lang="en-US" sz="7000" dirty="0">
              <a:solidFill>
                <a:srgbClr val="444A72"/>
              </a:solidFill>
              <a:latin typeface="Open Sans Bold"/>
            </a:endParaRP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21</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p>
        </p:txBody>
      </p:sp>
      <p:sp>
        <p:nvSpPr>
          <p:cNvPr id="3" name="TextBox 5">
            <a:extLst>
              <a:ext uri="{FF2B5EF4-FFF2-40B4-BE49-F238E27FC236}">
                <a16:creationId xmlns:a16="http://schemas.microsoft.com/office/drawing/2014/main" id="{FF3DD8B5-A79D-945B-DAB7-85A9240ABA24}"/>
              </a:ext>
            </a:extLst>
          </p:cNvPr>
          <p:cNvSpPr txBox="1"/>
          <p:nvPr/>
        </p:nvSpPr>
        <p:spPr>
          <a:xfrm>
            <a:off x="3638551" y="2476500"/>
            <a:ext cx="2642346" cy="7078861"/>
          </a:xfrm>
          <a:prstGeom prst="rect">
            <a:avLst/>
          </a:prstGeom>
        </p:spPr>
        <p:txBody>
          <a:bodyPr wrap="square" lIns="0" tIns="0" rIns="0" bIns="0" rtlCol="0" anchor="t">
            <a:spAutoFit/>
          </a:bodyPr>
          <a:lstStyle/>
          <a:p>
            <a:pPr algn="l"/>
            <a:r>
              <a:rPr lang="de-DE" sz="2000" spc="30" dirty="0">
                <a:solidFill>
                  <a:srgbClr val="444A72"/>
                </a:solidFill>
                <a:latin typeface="Open Sans Light"/>
              </a:rPr>
              <a:t>Dankbarkeit</a:t>
            </a:r>
          </a:p>
          <a:p>
            <a:pPr algn="l"/>
            <a:r>
              <a:rPr lang="de-DE" sz="2000" spc="30" dirty="0">
                <a:solidFill>
                  <a:srgbClr val="444A72"/>
                </a:solidFill>
                <a:latin typeface="Open Sans Light"/>
              </a:rPr>
              <a:t>Demut</a:t>
            </a:r>
          </a:p>
          <a:p>
            <a:pPr algn="l"/>
            <a:r>
              <a:rPr lang="de-DE" sz="2000" spc="30" dirty="0">
                <a:solidFill>
                  <a:srgbClr val="444A72"/>
                </a:solidFill>
                <a:latin typeface="Open Sans Light"/>
              </a:rPr>
              <a:t>Disziplin</a:t>
            </a:r>
          </a:p>
          <a:p>
            <a:pPr algn="l"/>
            <a:r>
              <a:rPr lang="de-DE" sz="2000" spc="30" dirty="0">
                <a:solidFill>
                  <a:srgbClr val="444A72"/>
                </a:solidFill>
                <a:latin typeface="Open Sans Light"/>
              </a:rPr>
              <a:t>Durchsetzungskraft</a:t>
            </a:r>
          </a:p>
          <a:p>
            <a:pPr algn="l"/>
            <a:r>
              <a:rPr lang="de-DE" sz="2000" spc="30" dirty="0">
                <a:solidFill>
                  <a:srgbClr val="444A72"/>
                </a:solidFill>
                <a:latin typeface="Open Sans Light"/>
              </a:rPr>
              <a:t>Effektivität</a:t>
            </a:r>
          </a:p>
          <a:p>
            <a:pPr algn="l"/>
            <a:r>
              <a:rPr lang="de-DE" sz="2000" spc="30" dirty="0">
                <a:solidFill>
                  <a:srgbClr val="444A72"/>
                </a:solidFill>
                <a:latin typeface="Open Sans Light"/>
              </a:rPr>
              <a:t>Effizienz</a:t>
            </a:r>
          </a:p>
          <a:p>
            <a:pPr algn="l"/>
            <a:r>
              <a:rPr lang="de-DE" sz="2000" spc="30" dirty="0">
                <a:solidFill>
                  <a:srgbClr val="444A72"/>
                </a:solidFill>
                <a:latin typeface="Open Sans Light"/>
              </a:rPr>
              <a:t>Ehrlichkeit</a:t>
            </a:r>
          </a:p>
          <a:p>
            <a:pPr algn="l"/>
            <a:r>
              <a:rPr lang="de-DE" sz="2000" spc="30" dirty="0">
                <a:solidFill>
                  <a:srgbClr val="444A72"/>
                </a:solidFill>
                <a:latin typeface="Open Sans Light"/>
              </a:rPr>
              <a:t>Empathie</a:t>
            </a:r>
          </a:p>
          <a:p>
            <a:pPr algn="l"/>
            <a:r>
              <a:rPr lang="de-DE" sz="2000" spc="30" dirty="0">
                <a:solidFill>
                  <a:srgbClr val="444A72"/>
                </a:solidFill>
                <a:latin typeface="Open Sans Light"/>
              </a:rPr>
              <a:t>Engagement</a:t>
            </a:r>
          </a:p>
          <a:p>
            <a:pPr algn="l"/>
            <a:r>
              <a:rPr lang="de-DE" sz="2000" spc="30" dirty="0">
                <a:solidFill>
                  <a:srgbClr val="444A72"/>
                </a:solidFill>
                <a:latin typeface="Open Sans Light"/>
              </a:rPr>
              <a:t>Entscheidungsfreude</a:t>
            </a:r>
          </a:p>
          <a:p>
            <a:pPr algn="l"/>
            <a:r>
              <a:rPr lang="de-DE" sz="2000" spc="30" dirty="0">
                <a:solidFill>
                  <a:srgbClr val="444A72"/>
                </a:solidFill>
                <a:latin typeface="Open Sans Light"/>
              </a:rPr>
              <a:t>Entdeckergeist</a:t>
            </a:r>
          </a:p>
          <a:p>
            <a:pPr algn="l"/>
            <a:r>
              <a:rPr lang="de-DE" sz="2000" spc="30" dirty="0">
                <a:solidFill>
                  <a:srgbClr val="444A72"/>
                </a:solidFill>
                <a:latin typeface="Open Sans Light"/>
              </a:rPr>
              <a:t>Entschlossenheit</a:t>
            </a:r>
          </a:p>
          <a:p>
            <a:pPr algn="l"/>
            <a:r>
              <a:rPr lang="de-DE" sz="2000" spc="30" dirty="0">
                <a:solidFill>
                  <a:srgbClr val="444A72"/>
                </a:solidFill>
                <a:latin typeface="Open Sans Light"/>
              </a:rPr>
              <a:t>Fairness</a:t>
            </a:r>
          </a:p>
          <a:p>
            <a:pPr algn="l"/>
            <a:r>
              <a:rPr lang="de-DE" sz="2000" spc="30" dirty="0">
                <a:solidFill>
                  <a:srgbClr val="444A72"/>
                </a:solidFill>
                <a:latin typeface="Open Sans Light"/>
              </a:rPr>
              <a:t>Fleiß</a:t>
            </a:r>
          </a:p>
          <a:p>
            <a:pPr algn="l"/>
            <a:r>
              <a:rPr lang="de-DE" sz="2000" spc="30" dirty="0">
                <a:solidFill>
                  <a:srgbClr val="444A72"/>
                </a:solidFill>
                <a:latin typeface="Open Sans Light"/>
              </a:rPr>
              <a:t>Flexibilität</a:t>
            </a:r>
          </a:p>
          <a:p>
            <a:pPr algn="l"/>
            <a:r>
              <a:rPr lang="de-DE" sz="2000" spc="30" dirty="0">
                <a:solidFill>
                  <a:srgbClr val="444A72"/>
                </a:solidFill>
                <a:latin typeface="Open Sans Light"/>
              </a:rPr>
              <a:t>Freiheit</a:t>
            </a:r>
          </a:p>
          <a:p>
            <a:pPr algn="l"/>
            <a:r>
              <a:rPr lang="de-DE" sz="2000" spc="30" dirty="0">
                <a:solidFill>
                  <a:srgbClr val="444A72"/>
                </a:solidFill>
                <a:latin typeface="Open Sans Light"/>
              </a:rPr>
              <a:t>Freude</a:t>
            </a:r>
          </a:p>
          <a:p>
            <a:pPr algn="l"/>
            <a:r>
              <a:rPr lang="de-DE" sz="2000" spc="30" dirty="0">
                <a:solidFill>
                  <a:srgbClr val="444A72"/>
                </a:solidFill>
                <a:latin typeface="Open Sans Light"/>
              </a:rPr>
              <a:t>Freundlichkeit</a:t>
            </a:r>
          </a:p>
          <a:p>
            <a:pPr algn="l"/>
            <a:r>
              <a:rPr lang="de-DE" sz="2000" spc="30" dirty="0">
                <a:solidFill>
                  <a:srgbClr val="444A72"/>
                </a:solidFill>
                <a:latin typeface="Open Sans Light"/>
              </a:rPr>
              <a:t>Freundschaft</a:t>
            </a:r>
          </a:p>
          <a:p>
            <a:pPr algn="l"/>
            <a:r>
              <a:rPr lang="de-DE" sz="2000" spc="30" dirty="0">
                <a:solidFill>
                  <a:srgbClr val="444A72"/>
                </a:solidFill>
                <a:latin typeface="Open Sans Light"/>
              </a:rPr>
              <a:t>Frieden</a:t>
            </a:r>
          </a:p>
          <a:p>
            <a:pPr algn="l"/>
            <a:r>
              <a:rPr lang="de-DE" sz="2000" spc="30" dirty="0">
                <a:solidFill>
                  <a:srgbClr val="444A72"/>
                </a:solidFill>
                <a:latin typeface="Open Sans Light"/>
              </a:rPr>
              <a:t>Fröhlichkeit</a:t>
            </a:r>
          </a:p>
          <a:p>
            <a:pPr algn="l"/>
            <a:r>
              <a:rPr lang="de-DE" sz="2000" spc="30" dirty="0">
                <a:solidFill>
                  <a:srgbClr val="444A72"/>
                </a:solidFill>
                <a:latin typeface="Open Sans Light"/>
              </a:rPr>
              <a:t>Fürsorglichkeit</a:t>
            </a:r>
          </a:p>
          <a:p>
            <a:pPr algn="l"/>
            <a:r>
              <a:rPr lang="de-DE" sz="2000" spc="30" dirty="0">
                <a:solidFill>
                  <a:srgbClr val="444A72"/>
                </a:solidFill>
                <a:latin typeface="Open Sans Light"/>
              </a:rPr>
              <a:t>Geduld</a:t>
            </a:r>
          </a:p>
        </p:txBody>
      </p:sp>
      <p:sp>
        <p:nvSpPr>
          <p:cNvPr id="4" name="TextBox 5">
            <a:extLst>
              <a:ext uri="{FF2B5EF4-FFF2-40B4-BE49-F238E27FC236}">
                <a16:creationId xmlns:a16="http://schemas.microsoft.com/office/drawing/2014/main" id="{DE75F787-B5D3-8785-CB5E-A6EE2B262184}"/>
              </a:ext>
            </a:extLst>
          </p:cNvPr>
          <p:cNvSpPr txBox="1"/>
          <p:nvPr/>
        </p:nvSpPr>
        <p:spPr>
          <a:xfrm>
            <a:off x="6539752" y="2465385"/>
            <a:ext cx="2400300" cy="7386638"/>
          </a:xfrm>
          <a:prstGeom prst="rect">
            <a:avLst/>
          </a:prstGeom>
        </p:spPr>
        <p:txBody>
          <a:bodyPr wrap="square" lIns="0" tIns="0" rIns="0" bIns="0" rtlCol="0" anchor="t">
            <a:spAutoFit/>
          </a:bodyPr>
          <a:lstStyle/>
          <a:p>
            <a:r>
              <a:rPr lang="de-DE" sz="2000" spc="30" dirty="0">
                <a:solidFill>
                  <a:srgbClr val="444A72"/>
                </a:solidFill>
                <a:latin typeface="Open Sans Light"/>
              </a:rPr>
              <a:t>Gelassenheit</a:t>
            </a:r>
          </a:p>
          <a:p>
            <a:r>
              <a:rPr lang="de-DE" sz="2000" spc="30" dirty="0">
                <a:solidFill>
                  <a:srgbClr val="444A72"/>
                </a:solidFill>
                <a:latin typeface="Open Sans Light"/>
              </a:rPr>
              <a:t>Gemütlichkeit</a:t>
            </a:r>
          </a:p>
          <a:p>
            <a:r>
              <a:rPr lang="de-DE" sz="2000" spc="30" dirty="0">
                <a:solidFill>
                  <a:srgbClr val="444A72"/>
                </a:solidFill>
                <a:latin typeface="Open Sans Light"/>
              </a:rPr>
              <a:t>Gerechtigkeit </a:t>
            </a:r>
          </a:p>
          <a:p>
            <a:r>
              <a:rPr lang="de-DE" sz="2000" spc="30" dirty="0">
                <a:solidFill>
                  <a:srgbClr val="444A72"/>
                </a:solidFill>
                <a:latin typeface="Open Sans Light"/>
              </a:rPr>
              <a:t>Gesundheit</a:t>
            </a:r>
          </a:p>
          <a:p>
            <a:r>
              <a:rPr lang="de-DE" sz="2000" spc="30" dirty="0">
                <a:solidFill>
                  <a:srgbClr val="444A72"/>
                </a:solidFill>
                <a:latin typeface="Open Sans Light"/>
              </a:rPr>
              <a:t>Glaubwürdigkeit</a:t>
            </a:r>
          </a:p>
          <a:p>
            <a:r>
              <a:rPr lang="de-DE" sz="2000" spc="30" dirty="0">
                <a:solidFill>
                  <a:srgbClr val="444A72"/>
                </a:solidFill>
                <a:latin typeface="Open Sans Light"/>
              </a:rPr>
              <a:t>Großzügigkeit</a:t>
            </a:r>
          </a:p>
          <a:p>
            <a:r>
              <a:rPr lang="de-DE" sz="2000" spc="30" dirty="0">
                <a:solidFill>
                  <a:srgbClr val="444A72"/>
                </a:solidFill>
                <a:latin typeface="Open Sans Light"/>
              </a:rPr>
              <a:t>Güte</a:t>
            </a:r>
          </a:p>
          <a:p>
            <a:r>
              <a:rPr lang="de-DE" sz="2000" spc="30" dirty="0">
                <a:solidFill>
                  <a:srgbClr val="444A72"/>
                </a:solidFill>
                <a:latin typeface="Open Sans Light"/>
              </a:rPr>
              <a:t>Harmonie</a:t>
            </a:r>
          </a:p>
          <a:p>
            <a:r>
              <a:rPr lang="de-DE" sz="2000" spc="30" dirty="0">
                <a:solidFill>
                  <a:srgbClr val="444A72"/>
                </a:solidFill>
                <a:latin typeface="Open Sans Light"/>
              </a:rPr>
              <a:t>Herzlichkeit</a:t>
            </a:r>
          </a:p>
          <a:p>
            <a:r>
              <a:rPr lang="de-DE" sz="2000" spc="30" dirty="0">
                <a:solidFill>
                  <a:srgbClr val="444A72"/>
                </a:solidFill>
                <a:latin typeface="Open Sans Light"/>
              </a:rPr>
              <a:t>Hilfsbereitschaft</a:t>
            </a:r>
          </a:p>
          <a:p>
            <a:r>
              <a:rPr lang="de-DE" sz="2000" spc="30" dirty="0">
                <a:solidFill>
                  <a:srgbClr val="444A72"/>
                </a:solidFill>
                <a:latin typeface="Open Sans Light"/>
              </a:rPr>
              <a:t>Hingabe</a:t>
            </a:r>
          </a:p>
          <a:p>
            <a:r>
              <a:rPr lang="de-DE" sz="2000" spc="30" dirty="0">
                <a:solidFill>
                  <a:srgbClr val="444A72"/>
                </a:solidFill>
                <a:latin typeface="Open Sans Light"/>
              </a:rPr>
              <a:t>hoffnungsvoll</a:t>
            </a:r>
          </a:p>
          <a:p>
            <a:r>
              <a:rPr lang="de-DE" sz="2000" spc="30" dirty="0">
                <a:solidFill>
                  <a:srgbClr val="444A72"/>
                </a:solidFill>
                <a:latin typeface="Open Sans Light"/>
              </a:rPr>
              <a:t>Höflichkeit </a:t>
            </a:r>
          </a:p>
          <a:p>
            <a:r>
              <a:rPr lang="de-DE" sz="2000" spc="30" dirty="0">
                <a:solidFill>
                  <a:srgbClr val="444A72"/>
                </a:solidFill>
                <a:latin typeface="Open Sans Light"/>
              </a:rPr>
              <a:t>Humor</a:t>
            </a:r>
          </a:p>
          <a:p>
            <a:r>
              <a:rPr lang="de-DE" sz="2000" spc="30" dirty="0">
                <a:solidFill>
                  <a:srgbClr val="444A72"/>
                </a:solidFill>
                <a:latin typeface="Open Sans Light"/>
              </a:rPr>
              <a:t>Idealismus </a:t>
            </a:r>
          </a:p>
          <a:p>
            <a:r>
              <a:rPr lang="de-DE" sz="2000" spc="30" dirty="0">
                <a:solidFill>
                  <a:srgbClr val="444A72"/>
                </a:solidFill>
                <a:latin typeface="Open Sans Light"/>
              </a:rPr>
              <a:t>Innovation</a:t>
            </a:r>
          </a:p>
          <a:p>
            <a:r>
              <a:rPr lang="de-DE" sz="2000" spc="30" dirty="0">
                <a:solidFill>
                  <a:srgbClr val="444A72"/>
                </a:solidFill>
                <a:latin typeface="Open Sans Light"/>
              </a:rPr>
              <a:t>inspirierend </a:t>
            </a:r>
          </a:p>
          <a:p>
            <a:r>
              <a:rPr lang="de-DE" sz="2000" spc="30" dirty="0">
                <a:solidFill>
                  <a:srgbClr val="444A72"/>
                </a:solidFill>
                <a:latin typeface="Open Sans Light"/>
              </a:rPr>
              <a:t>Integrität</a:t>
            </a:r>
          </a:p>
          <a:p>
            <a:r>
              <a:rPr lang="de-DE" sz="2000" spc="30" dirty="0">
                <a:solidFill>
                  <a:srgbClr val="444A72"/>
                </a:solidFill>
                <a:latin typeface="Open Sans Light"/>
              </a:rPr>
              <a:t>intelligent</a:t>
            </a:r>
          </a:p>
          <a:p>
            <a:r>
              <a:rPr lang="de-DE" sz="2000" spc="30" dirty="0">
                <a:solidFill>
                  <a:srgbClr val="444A72"/>
                </a:solidFill>
                <a:latin typeface="Open Sans Light"/>
              </a:rPr>
              <a:t>Interesse</a:t>
            </a:r>
          </a:p>
          <a:p>
            <a:r>
              <a:rPr lang="de-DE" sz="2000" spc="30" dirty="0">
                <a:solidFill>
                  <a:srgbClr val="444A72"/>
                </a:solidFill>
                <a:latin typeface="Open Sans Light"/>
              </a:rPr>
              <a:t>Intuition</a:t>
            </a:r>
          </a:p>
          <a:p>
            <a:r>
              <a:rPr lang="de-DE" sz="2000" spc="30" dirty="0">
                <a:solidFill>
                  <a:srgbClr val="444A72"/>
                </a:solidFill>
                <a:latin typeface="Open Sans Light"/>
              </a:rPr>
              <a:t>Klugheit </a:t>
            </a:r>
          </a:p>
          <a:p>
            <a:r>
              <a:rPr lang="de-DE" sz="2000" spc="30" dirty="0">
                <a:solidFill>
                  <a:srgbClr val="444A72"/>
                </a:solidFill>
                <a:latin typeface="Open Sans Light"/>
              </a:rPr>
              <a:t>konsequent </a:t>
            </a:r>
          </a:p>
          <a:p>
            <a:r>
              <a:rPr lang="de-DE" sz="2000" spc="30" dirty="0">
                <a:solidFill>
                  <a:srgbClr val="444A72"/>
                </a:solidFill>
                <a:latin typeface="Open Sans Light"/>
              </a:rPr>
              <a:t>konservativ</a:t>
            </a:r>
          </a:p>
        </p:txBody>
      </p:sp>
      <p:sp>
        <p:nvSpPr>
          <p:cNvPr id="6" name="TextBox 5">
            <a:extLst>
              <a:ext uri="{FF2B5EF4-FFF2-40B4-BE49-F238E27FC236}">
                <a16:creationId xmlns:a16="http://schemas.microsoft.com/office/drawing/2014/main" id="{CFD76481-45B8-94DA-206F-EB003725D413}"/>
              </a:ext>
            </a:extLst>
          </p:cNvPr>
          <p:cNvSpPr txBox="1"/>
          <p:nvPr/>
        </p:nvSpPr>
        <p:spPr>
          <a:xfrm>
            <a:off x="9029139" y="2476500"/>
            <a:ext cx="2400300" cy="7386638"/>
          </a:xfrm>
          <a:prstGeom prst="rect">
            <a:avLst/>
          </a:prstGeom>
        </p:spPr>
        <p:txBody>
          <a:bodyPr wrap="square" lIns="0" tIns="0" rIns="0" bIns="0" rtlCol="0" anchor="t">
            <a:spAutoFit/>
          </a:bodyPr>
          <a:lstStyle/>
          <a:p>
            <a:pPr algn="l"/>
            <a:r>
              <a:rPr lang="de-DE" sz="2000" spc="30" dirty="0">
                <a:solidFill>
                  <a:srgbClr val="444A72"/>
                </a:solidFill>
                <a:latin typeface="Open Sans Light"/>
              </a:rPr>
              <a:t>Kontrolle</a:t>
            </a:r>
          </a:p>
          <a:p>
            <a:pPr algn="l"/>
            <a:r>
              <a:rPr lang="de-DE" sz="2000" spc="30" dirty="0">
                <a:solidFill>
                  <a:srgbClr val="444A72"/>
                </a:solidFill>
                <a:latin typeface="Open Sans Light"/>
              </a:rPr>
              <a:t>Kreativität</a:t>
            </a:r>
          </a:p>
          <a:p>
            <a:pPr algn="l"/>
            <a:r>
              <a:rPr lang="de-DE" sz="2000" spc="30" dirty="0">
                <a:solidFill>
                  <a:srgbClr val="444A72"/>
                </a:solidFill>
                <a:latin typeface="Open Sans Light"/>
              </a:rPr>
              <a:t>Leidenschaft</a:t>
            </a:r>
          </a:p>
          <a:p>
            <a:pPr algn="l"/>
            <a:r>
              <a:rPr lang="de-DE" sz="2000" spc="30" dirty="0">
                <a:solidFill>
                  <a:srgbClr val="444A72"/>
                </a:solidFill>
                <a:latin typeface="Open Sans Light"/>
              </a:rPr>
              <a:t>Leichtigkeit</a:t>
            </a:r>
          </a:p>
          <a:p>
            <a:pPr algn="l"/>
            <a:r>
              <a:rPr lang="de-DE" sz="2000" spc="30" dirty="0">
                <a:solidFill>
                  <a:srgbClr val="444A72"/>
                </a:solidFill>
                <a:latin typeface="Open Sans Light"/>
              </a:rPr>
              <a:t>Liebenswürdigkeit</a:t>
            </a:r>
          </a:p>
          <a:p>
            <a:pPr algn="l"/>
            <a:r>
              <a:rPr lang="de-DE" sz="2000" spc="30" dirty="0">
                <a:solidFill>
                  <a:srgbClr val="444A72"/>
                </a:solidFill>
                <a:latin typeface="Open Sans Light"/>
              </a:rPr>
              <a:t>Loyalität</a:t>
            </a:r>
            <a:br>
              <a:rPr lang="de-DE" sz="2000" spc="30" dirty="0">
                <a:solidFill>
                  <a:srgbClr val="444A72"/>
                </a:solidFill>
                <a:latin typeface="Open Sans Light"/>
              </a:rPr>
            </a:br>
            <a:r>
              <a:rPr lang="de-DE" sz="2000" spc="30" dirty="0">
                <a:solidFill>
                  <a:srgbClr val="444A72"/>
                </a:solidFill>
                <a:latin typeface="Open Sans Light"/>
              </a:rPr>
              <a:t>Mitgefühl</a:t>
            </a:r>
          </a:p>
          <a:p>
            <a:pPr algn="l"/>
            <a:r>
              <a:rPr lang="de-DE" sz="2000" spc="30" dirty="0">
                <a:solidFill>
                  <a:srgbClr val="444A72"/>
                </a:solidFill>
                <a:latin typeface="Open Sans Light"/>
              </a:rPr>
              <a:t>motivierend</a:t>
            </a:r>
          </a:p>
          <a:p>
            <a:pPr algn="l"/>
            <a:r>
              <a:rPr lang="de-DE" sz="2000" spc="30" dirty="0">
                <a:solidFill>
                  <a:srgbClr val="444A72"/>
                </a:solidFill>
                <a:latin typeface="Open Sans Light"/>
              </a:rPr>
              <a:t>Mut</a:t>
            </a:r>
          </a:p>
          <a:p>
            <a:pPr algn="l"/>
            <a:r>
              <a:rPr lang="de-DE" sz="2000" spc="30" dirty="0">
                <a:solidFill>
                  <a:srgbClr val="444A72"/>
                </a:solidFill>
                <a:latin typeface="Open Sans Light"/>
              </a:rPr>
              <a:t>Nachhaltigkeit</a:t>
            </a:r>
          </a:p>
          <a:p>
            <a:pPr algn="l"/>
            <a:r>
              <a:rPr lang="de-DE" sz="2000" spc="30" dirty="0">
                <a:solidFill>
                  <a:srgbClr val="444A72"/>
                </a:solidFill>
                <a:latin typeface="Open Sans Light"/>
              </a:rPr>
              <a:t>Nächstenliebe</a:t>
            </a:r>
          </a:p>
          <a:p>
            <a:pPr algn="l"/>
            <a:r>
              <a:rPr lang="de-DE" sz="2000" spc="30" dirty="0">
                <a:solidFill>
                  <a:srgbClr val="444A72"/>
                </a:solidFill>
                <a:latin typeface="Open Sans Light"/>
              </a:rPr>
              <a:t>Neutralität </a:t>
            </a:r>
          </a:p>
          <a:p>
            <a:pPr algn="l"/>
            <a:r>
              <a:rPr lang="de-DE" sz="2000" spc="30" dirty="0">
                <a:solidFill>
                  <a:srgbClr val="444A72"/>
                </a:solidFill>
                <a:latin typeface="Open Sans Light"/>
              </a:rPr>
              <a:t>Neugier</a:t>
            </a:r>
          </a:p>
          <a:p>
            <a:pPr algn="l"/>
            <a:r>
              <a:rPr lang="de-DE" sz="2000" spc="30" dirty="0">
                <a:solidFill>
                  <a:srgbClr val="444A72"/>
                </a:solidFill>
                <a:latin typeface="Open Sans Light"/>
              </a:rPr>
              <a:t>Offenheit</a:t>
            </a:r>
          </a:p>
          <a:p>
            <a:pPr algn="l"/>
            <a:r>
              <a:rPr lang="de-DE" sz="2000" spc="30" dirty="0">
                <a:solidFill>
                  <a:srgbClr val="444A72"/>
                </a:solidFill>
                <a:latin typeface="Open Sans Light"/>
              </a:rPr>
              <a:t>Optimismus</a:t>
            </a:r>
          </a:p>
          <a:p>
            <a:pPr algn="l"/>
            <a:r>
              <a:rPr lang="de-DE" sz="2000" spc="30" dirty="0">
                <a:solidFill>
                  <a:srgbClr val="444A72"/>
                </a:solidFill>
                <a:latin typeface="Open Sans Light"/>
              </a:rPr>
              <a:t>Ordnungssinn</a:t>
            </a:r>
          </a:p>
          <a:p>
            <a:pPr algn="l"/>
            <a:r>
              <a:rPr lang="de-DE" sz="2000" spc="30" dirty="0">
                <a:solidFill>
                  <a:srgbClr val="444A72"/>
                </a:solidFill>
                <a:latin typeface="Open Sans Light"/>
              </a:rPr>
              <a:t>Pflichtgefühl</a:t>
            </a:r>
          </a:p>
          <a:p>
            <a:pPr algn="l"/>
            <a:r>
              <a:rPr lang="de-DE" sz="2000" spc="30" dirty="0">
                <a:solidFill>
                  <a:srgbClr val="444A72"/>
                </a:solidFill>
                <a:latin typeface="Open Sans Light"/>
              </a:rPr>
              <a:t>Phantasie</a:t>
            </a:r>
          </a:p>
          <a:p>
            <a:pPr algn="l"/>
            <a:r>
              <a:rPr lang="de-DE" sz="2000" spc="30" dirty="0">
                <a:solidFill>
                  <a:srgbClr val="444A72"/>
                </a:solidFill>
                <a:latin typeface="Open Sans Light"/>
              </a:rPr>
              <a:t>Pragmatisch</a:t>
            </a:r>
          </a:p>
          <a:p>
            <a:pPr algn="l"/>
            <a:r>
              <a:rPr lang="de-DE" sz="2000" spc="30" dirty="0">
                <a:solidFill>
                  <a:srgbClr val="444A72"/>
                </a:solidFill>
                <a:latin typeface="Open Sans Light"/>
              </a:rPr>
              <a:t>Präsenz</a:t>
            </a:r>
          </a:p>
          <a:p>
            <a:pPr algn="l"/>
            <a:r>
              <a:rPr lang="de-DE" sz="2000" spc="30" dirty="0">
                <a:solidFill>
                  <a:srgbClr val="444A72"/>
                </a:solidFill>
                <a:latin typeface="Open Sans Light"/>
              </a:rPr>
              <a:t>Präzision</a:t>
            </a:r>
          </a:p>
          <a:p>
            <a:pPr algn="l"/>
            <a:r>
              <a:rPr lang="de-DE" sz="2000" spc="30" dirty="0">
                <a:solidFill>
                  <a:srgbClr val="444A72"/>
                </a:solidFill>
                <a:latin typeface="Open Sans Light"/>
              </a:rPr>
              <a:t>Professionalität</a:t>
            </a:r>
          </a:p>
          <a:p>
            <a:pPr algn="l"/>
            <a:r>
              <a:rPr lang="de-DE" sz="2000" spc="30" dirty="0">
                <a:solidFill>
                  <a:srgbClr val="444A72"/>
                </a:solidFill>
                <a:latin typeface="Open Sans Light"/>
              </a:rPr>
              <a:t>Pünktlichkeit</a:t>
            </a:r>
          </a:p>
          <a:p>
            <a:r>
              <a:rPr lang="de-DE" sz="2000" spc="30" dirty="0">
                <a:solidFill>
                  <a:srgbClr val="444A72"/>
                </a:solidFill>
                <a:latin typeface="Open Sans Light"/>
              </a:rPr>
              <a:t>Realismus</a:t>
            </a:r>
          </a:p>
        </p:txBody>
      </p:sp>
      <p:sp>
        <p:nvSpPr>
          <p:cNvPr id="8" name="TextBox 5">
            <a:extLst>
              <a:ext uri="{FF2B5EF4-FFF2-40B4-BE49-F238E27FC236}">
                <a16:creationId xmlns:a16="http://schemas.microsoft.com/office/drawing/2014/main" id="{B7112844-6A65-79C0-0006-121E98BF4189}"/>
              </a:ext>
            </a:extLst>
          </p:cNvPr>
          <p:cNvSpPr txBox="1"/>
          <p:nvPr/>
        </p:nvSpPr>
        <p:spPr>
          <a:xfrm>
            <a:off x="11735639" y="2465385"/>
            <a:ext cx="2400300" cy="7694414"/>
          </a:xfrm>
          <a:prstGeom prst="rect">
            <a:avLst/>
          </a:prstGeom>
        </p:spPr>
        <p:txBody>
          <a:bodyPr wrap="square" lIns="0" tIns="0" rIns="0" bIns="0" rtlCol="0" anchor="t">
            <a:spAutoFit/>
          </a:bodyPr>
          <a:lstStyle/>
          <a:p>
            <a:pPr algn="l"/>
            <a:r>
              <a:rPr lang="de-DE" sz="2000" spc="30" dirty="0">
                <a:solidFill>
                  <a:srgbClr val="444A72"/>
                </a:solidFill>
                <a:latin typeface="Open Sans Light"/>
              </a:rPr>
              <a:t>Redlichkeit</a:t>
            </a:r>
          </a:p>
          <a:p>
            <a:pPr algn="l"/>
            <a:r>
              <a:rPr lang="de-DE" sz="2000" spc="30" dirty="0">
                <a:solidFill>
                  <a:srgbClr val="444A72"/>
                </a:solidFill>
                <a:latin typeface="Open Sans Light"/>
              </a:rPr>
              <a:t>Respekt</a:t>
            </a:r>
          </a:p>
          <a:p>
            <a:pPr algn="l"/>
            <a:r>
              <a:rPr lang="de-DE" sz="2000" spc="30" dirty="0">
                <a:solidFill>
                  <a:srgbClr val="444A72"/>
                </a:solidFill>
                <a:latin typeface="Open Sans Light"/>
              </a:rPr>
              <a:t>Rücksichtnahme</a:t>
            </a:r>
          </a:p>
          <a:p>
            <a:pPr algn="l"/>
            <a:r>
              <a:rPr lang="de-DE" sz="2000" spc="30" dirty="0">
                <a:solidFill>
                  <a:srgbClr val="444A72"/>
                </a:solidFill>
                <a:latin typeface="Open Sans Light"/>
              </a:rPr>
              <a:t>Ruhe</a:t>
            </a:r>
          </a:p>
          <a:p>
            <a:pPr algn="l"/>
            <a:r>
              <a:rPr lang="de-DE" sz="2000" spc="30" dirty="0">
                <a:solidFill>
                  <a:srgbClr val="444A72"/>
                </a:solidFill>
                <a:latin typeface="Open Sans Light"/>
              </a:rPr>
              <a:t>Sanftmut</a:t>
            </a:r>
          </a:p>
          <a:p>
            <a:pPr algn="l"/>
            <a:r>
              <a:rPr lang="de-DE" sz="2000" spc="30" dirty="0">
                <a:solidFill>
                  <a:srgbClr val="444A72"/>
                </a:solidFill>
                <a:latin typeface="Open Sans Light"/>
              </a:rPr>
              <a:t>Sauberkeit</a:t>
            </a:r>
          </a:p>
          <a:p>
            <a:pPr algn="l"/>
            <a:r>
              <a:rPr lang="de-DE" sz="2000" spc="30" dirty="0">
                <a:solidFill>
                  <a:srgbClr val="444A72"/>
                </a:solidFill>
                <a:latin typeface="Open Sans Light"/>
              </a:rPr>
              <a:t>Selbstdisziplin</a:t>
            </a:r>
          </a:p>
          <a:p>
            <a:pPr algn="l"/>
            <a:r>
              <a:rPr lang="de-DE" sz="2000" spc="30" dirty="0">
                <a:solidFill>
                  <a:srgbClr val="444A72"/>
                </a:solidFill>
                <a:latin typeface="Open Sans Light"/>
              </a:rPr>
              <a:t>Selbstbewusstsein</a:t>
            </a:r>
          </a:p>
          <a:p>
            <a:pPr algn="l"/>
            <a:r>
              <a:rPr lang="de-DE" sz="2000" spc="30" dirty="0">
                <a:solidFill>
                  <a:srgbClr val="444A72"/>
                </a:solidFill>
                <a:latin typeface="Open Sans Light"/>
              </a:rPr>
              <a:t>Selbstvertrauen </a:t>
            </a:r>
          </a:p>
          <a:p>
            <a:pPr algn="l"/>
            <a:r>
              <a:rPr lang="de-DE" sz="2000" spc="30" dirty="0">
                <a:solidFill>
                  <a:srgbClr val="444A72"/>
                </a:solidFill>
                <a:latin typeface="Open Sans Light"/>
              </a:rPr>
              <a:t>sensibel</a:t>
            </a:r>
          </a:p>
          <a:p>
            <a:pPr algn="l"/>
            <a:r>
              <a:rPr lang="de-DE" sz="2000" spc="30" dirty="0">
                <a:solidFill>
                  <a:srgbClr val="444A72"/>
                </a:solidFill>
                <a:latin typeface="Open Sans Light"/>
              </a:rPr>
              <a:t>Seriosität</a:t>
            </a:r>
          </a:p>
          <a:p>
            <a:pPr algn="l"/>
            <a:r>
              <a:rPr lang="de-DE" sz="2000" spc="30" dirty="0">
                <a:solidFill>
                  <a:srgbClr val="444A72"/>
                </a:solidFill>
                <a:latin typeface="Open Sans Light"/>
              </a:rPr>
              <a:t>Sicherheit</a:t>
            </a:r>
          </a:p>
          <a:p>
            <a:pPr algn="l"/>
            <a:r>
              <a:rPr lang="de-DE" sz="2000" spc="30" dirty="0">
                <a:solidFill>
                  <a:srgbClr val="444A72"/>
                </a:solidFill>
                <a:latin typeface="Open Sans Light"/>
              </a:rPr>
              <a:t>Solidarität</a:t>
            </a:r>
          </a:p>
          <a:p>
            <a:pPr algn="l"/>
            <a:r>
              <a:rPr lang="de-DE" sz="2000" spc="30" dirty="0">
                <a:solidFill>
                  <a:srgbClr val="444A72"/>
                </a:solidFill>
                <a:latin typeface="Open Sans Light"/>
              </a:rPr>
              <a:t>Sorgfalt</a:t>
            </a:r>
          </a:p>
          <a:p>
            <a:pPr algn="l"/>
            <a:r>
              <a:rPr lang="de-DE" sz="2000" spc="30" dirty="0">
                <a:solidFill>
                  <a:srgbClr val="444A72"/>
                </a:solidFill>
                <a:latin typeface="Open Sans Light"/>
              </a:rPr>
              <a:t>Sparsamkeit</a:t>
            </a:r>
          </a:p>
          <a:p>
            <a:pPr algn="l"/>
            <a:r>
              <a:rPr lang="de-DE" sz="2000" spc="30" dirty="0">
                <a:solidFill>
                  <a:srgbClr val="444A72"/>
                </a:solidFill>
                <a:latin typeface="Open Sans Light"/>
              </a:rPr>
              <a:t>Spaß</a:t>
            </a:r>
          </a:p>
          <a:p>
            <a:pPr algn="l"/>
            <a:r>
              <a:rPr lang="de-DE" sz="2000" spc="30" dirty="0">
                <a:solidFill>
                  <a:srgbClr val="444A72"/>
                </a:solidFill>
                <a:latin typeface="Open Sans Light"/>
              </a:rPr>
              <a:t>Standfestigkeit</a:t>
            </a:r>
          </a:p>
          <a:p>
            <a:pPr algn="l"/>
            <a:r>
              <a:rPr lang="de-DE" sz="2000" spc="30" dirty="0">
                <a:solidFill>
                  <a:srgbClr val="444A72"/>
                </a:solidFill>
                <a:latin typeface="Open Sans Light"/>
              </a:rPr>
              <a:t>Sympathie</a:t>
            </a:r>
          </a:p>
          <a:p>
            <a:pPr algn="l"/>
            <a:r>
              <a:rPr lang="de-DE" sz="2000" spc="30" dirty="0">
                <a:solidFill>
                  <a:srgbClr val="444A72"/>
                </a:solidFill>
                <a:latin typeface="Open Sans Light"/>
              </a:rPr>
              <a:t>Spontanität</a:t>
            </a:r>
          </a:p>
          <a:p>
            <a:pPr algn="l"/>
            <a:r>
              <a:rPr lang="de-DE" sz="2000" spc="30" dirty="0">
                <a:solidFill>
                  <a:srgbClr val="444A72"/>
                </a:solidFill>
                <a:latin typeface="Open Sans Light"/>
              </a:rPr>
              <a:t>Tapferkeit</a:t>
            </a:r>
          </a:p>
          <a:p>
            <a:pPr algn="l"/>
            <a:r>
              <a:rPr lang="de-DE" sz="2000" spc="30" dirty="0">
                <a:solidFill>
                  <a:srgbClr val="444A72"/>
                </a:solidFill>
                <a:latin typeface="Open Sans Light"/>
              </a:rPr>
              <a:t>Teamgeist </a:t>
            </a:r>
          </a:p>
          <a:p>
            <a:pPr algn="l"/>
            <a:r>
              <a:rPr lang="de-DE" sz="2000" spc="30" dirty="0">
                <a:solidFill>
                  <a:srgbClr val="444A72"/>
                </a:solidFill>
                <a:latin typeface="Open Sans Light"/>
              </a:rPr>
              <a:t>Teilen</a:t>
            </a:r>
          </a:p>
          <a:p>
            <a:pPr algn="l"/>
            <a:r>
              <a:rPr lang="de-DE" sz="2000" spc="30" dirty="0">
                <a:solidFill>
                  <a:srgbClr val="444A72"/>
                </a:solidFill>
                <a:latin typeface="Open Sans Light"/>
              </a:rPr>
              <a:t>Toleranz</a:t>
            </a:r>
          </a:p>
          <a:p>
            <a:pPr algn="l"/>
            <a:r>
              <a:rPr lang="de-DE" sz="2000" spc="30" dirty="0">
                <a:solidFill>
                  <a:srgbClr val="444A72"/>
                </a:solidFill>
                <a:latin typeface="Open Sans Light"/>
              </a:rPr>
              <a:t>traditionell</a:t>
            </a:r>
          </a:p>
          <a:p>
            <a:pPr algn="l"/>
            <a:endParaRPr lang="de-DE" sz="2000" i="0" u="none" strike="noStrike" dirty="0">
              <a:solidFill>
                <a:srgbClr val="444A72"/>
              </a:solidFill>
              <a:effectLst/>
              <a:latin typeface="Inter"/>
            </a:endParaRPr>
          </a:p>
        </p:txBody>
      </p:sp>
      <p:sp>
        <p:nvSpPr>
          <p:cNvPr id="10" name="TextBox 5">
            <a:extLst>
              <a:ext uri="{FF2B5EF4-FFF2-40B4-BE49-F238E27FC236}">
                <a16:creationId xmlns:a16="http://schemas.microsoft.com/office/drawing/2014/main" id="{ACADAE43-73C8-CD96-6FBF-E47CCEC593E7}"/>
              </a:ext>
            </a:extLst>
          </p:cNvPr>
          <p:cNvSpPr txBox="1"/>
          <p:nvPr/>
        </p:nvSpPr>
        <p:spPr>
          <a:xfrm>
            <a:off x="14417206" y="2465385"/>
            <a:ext cx="2400300" cy="6463308"/>
          </a:xfrm>
          <a:prstGeom prst="rect">
            <a:avLst/>
          </a:prstGeom>
        </p:spPr>
        <p:txBody>
          <a:bodyPr wrap="square" lIns="0" tIns="0" rIns="0" bIns="0" rtlCol="0" anchor="t">
            <a:spAutoFit/>
          </a:bodyPr>
          <a:lstStyle/>
          <a:p>
            <a:pPr algn="l"/>
            <a:r>
              <a:rPr lang="de-DE" sz="2000" spc="30" dirty="0">
                <a:solidFill>
                  <a:srgbClr val="444A72"/>
                </a:solidFill>
                <a:latin typeface="Open Sans Light"/>
              </a:rPr>
              <a:t>Transparenz</a:t>
            </a:r>
          </a:p>
          <a:p>
            <a:pPr algn="l"/>
            <a:r>
              <a:rPr lang="de-DE" sz="2000" spc="30" dirty="0">
                <a:solidFill>
                  <a:srgbClr val="444A72"/>
                </a:solidFill>
                <a:latin typeface="Open Sans Light"/>
              </a:rPr>
              <a:t>Treue</a:t>
            </a:r>
          </a:p>
          <a:p>
            <a:pPr algn="l"/>
            <a:r>
              <a:rPr lang="de-DE" sz="2000" spc="30" dirty="0">
                <a:solidFill>
                  <a:srgbClr val="444A72"/>
                </a:solidFill>
                <a:latin typeface="Open Sans Light"/>
              </a:rPr>
              <a:t>Tüchtigkeit</a:t>
            </a:r>
          </a:p>
          <a:p>
            <a:pPr algn="l"/>
            <a:r>
              <a:rPr lang="de-DE" sz="2000" spc="30" dirty="0">
                <a:solidFill>
                  <a:srgbClr val="444A72"/>
                </a:solidFill>
                <a:latin typeface="Open Sans Light"/>
              </a:rPr>
              <a:t>Unabhängigkeit</a:t>
            </a:r>
          </a:p>
          <a:p>
            <a:pPr algn="l"/>
            <a:r>
              <a:rPr lang="de-DE" sz="2000" spc="30" dirty="0">
                <a:solidFill>
                  <a:srgbClr val="444A72"/>
                </a:solidFill>
                <a:latin typeface="Open Sans Light"/>
              </a:rPr>
              <a:t>Unbestechlichkeit</a:t>
            </a:r>
          </a:p>
          <a:p>
            <a:pPr algn="l"/>
            <a:r>
              <a:rPr lang="de-DE" sz="2000" spc="30" dirty="0">
                <a:solidFill>
                  <a:srgbClr val="444A72"/>
                </a:solidFill>
                <a:latin typeface="Open Sans Light"/>
              </a:rPr>
              <a:t>Überzeugungskraft</a:t>
            </a:r>
          </a:p>
          <a:p>
            <a:pPr algn="l"/>
            <a:r>
              <a:rPr lang="de-DE" sz="2000" spc="30" dirty="0">
                <a:solidFill>
                  <a:srgbClr val="444A72"/>
                </a:solidFill>
                <a:latin typeface="Open Sans Light"/>
              </a:rPr>
              <a:t>Verantwortung</a:t>
            </a:r>
          </a:p>
          <a:p>
            <a:pPr algn="l"/>
            <a:r>
              <a:rPr lang="de-DE" sz="2000" spc="30" dirty="0">
                <a:solidFill>
                  <a:srgbClr val="444A72"/>
                </a:solidFill>
                <a:latin typeface="Open Sans Light"/>
              </a:rPr>
              <a:t>Verlässlichkeit</a:t>
            </a:r>
          </a:p>
          <a:p>
            <a:pPr algn="l"/>
            <a:r>
              <a:rPr lang="de-DE" sz="2000" spc="30" dirty="0">
                <a:solidFill>
                  <a:srgbClr val="444A72"/>
                </a:solidFill>
                <a:latin typeface="Open Sans Light"/>
              </a:rPr>
              <a:t>Vertrauen</a:t>
            </a:r>
          </a:p>
          <a:p>
            <a:pPr algn="l"/>
            <a:r>
              <a:rPr lang="de-DE" sz="2000" spc="30" dirty="0">
                <a:solidFill>
                  <a:srgbClr val="444A72"/>
                </a:solidFill>
                <a:latin typeface="Open Sans Light"/>
              </a:rPr>
              <a:t>verzeihen</a:t>
            </a:r>
          </a:p>
          <a:p>
            <a:pPr algn="l"/>
            <a:r>
              <a:rPr lang="de-DE" sz="2000" spc="30" dirty="0">
                <a:solidFill>
                  <a:srgbClr val="444A72"/>
                </a:solidFill>
                <a:latin typeface="Open Sans Light"/>
              </a:rPr>
              <a:t>Wachsamkeit</a:t>
            </a:r>
          </a:p>
          <a:p>
            <a:pPr algn="l"/>
            <a:r>
              <a:rPr lang="de-DE" sz="2000" spc="30" dirty="0">
                <a:solidFill>
                  <a:srgbClr val="444A72"/>
                </a:solidFill>
                <a:latin typeface="Open Sans Light"/>
              </a:rPr>
              <a:t>Weisheit</a:t>
            </a:r>
          </a:p>
          <a:p>
            <a:pPr algn="l"/>
            <a:r>
              <a:rPr lang="de-DE" sz="2000" spc="30" dirty="0">
                <a:solidFill>
                  <a:srgbClr val="444A72"/>
                </a:solidFill>
                <a:latin typeface="Open Sans Light"/>
              </a:rPr>
              <a:t>Weitsicht</a:t>
            </a:r>
          </a:p>
          <a:p>
            <a:pPr algn="l"/>
            <a:r>
              <a:rPr lang="de-DE" sz="2000" spc="30" dirty="0">
                <a:solidFill>
                  <a:srgbClr val="444A72"/>
                </a:solidFill>
                <a:latin typeface="Open Sans Light"/>
              </a:rPr>
              <a:t>Willenskraft</a:t>
            </a:r>
          </a:p>
          <a:p>
            <a:pPr algn="l"/>
            <a:r>
              <a:rPr lang="de-DE" sz="2000" spc="30" dirty="0">
                <a:solidFill>
                  <a:srgbClr val="444A72"/>
                </a:solidFill>
                <a:latin typeface="Open Sans Light"/>
              </a:rPr>
              <a:t>Würde</a:t>
            </a:r>
          </a:p>
          <a:p>
            <a:pPr algn="l"/>
            <a:r>
              <a:rPr lang="de-DE" sz="2000" spc="30" dirty="0">
                <a:solidFill>
                  <a:srgbClr val="444A72"/>
                </a:solidFill>
                <a:latin typeface="Open Sans Light"/>
              </a:rPr>
              <a:t>Zielstrebigkeit</a:t>
            </a:r>
          </a:p>
          <a:p>
            <a:pPr algn="l"/>
            <a:r>
              <a:rPr lang="de-DE" sz="2000" spc="30" dirty="0">
                <a:solidFill>
                  <a:srgbClr val="444A72"/>
                </a:solidFill>
                <a:latin typeface="Open Sans Light"/>
              </a:rPr>
              <a:t>Zuneigung </a:t>
            </a:r>
          </a:p>
          <a:p>
            <a:pPr algn="l"/>
            <a:r>
              <a:rPr lang="de-DE" sz="2000" spc="30" dirty="0">
                <a:solidFill>
                  <a:srgbClr val="444A72"/>
                </a:solidFill>
                <a:latin typeface="Open Sans Light"/>
              </a:rPr>
              <a:t>Zusammenhalt</a:t>
            </a:r>
          </a:p>
          <a:p>
            <a:pPr algn="l"/>
            <a:r>
              <a:rPr lang="de-DE" sz="2000" spc="30" dirty="0">
                <a:solidFill>
                  <a:srgbClr val="444A72"/>
                </a:solidFill>
                <a:latin typeface="Open Sans Light"/>
              </a:rPr>
              <a:t>Zuverlässigkeit </a:t>
            </a:r>
          </a:p>
          <a:p>
            <a:r>
              <a:rPr lang="de-DE" sz="2000" spc="30" dirty="0">
                <a:solidFill>
                  <a:srgbClr val="444A72"/>
                </a:solidFill>
                <a:latin typeface="Open Sans Light"/>
              </a:rPr>
              <a:t>Zuversicht</a:t>
            </a:r>
          </a:p>
          <a:p>
            <a:endParaRPr lang="de-DE" sz="2000" i="0" u="none" strike="noStrike" dirty="0">
              <a:solidFill>
                <a:srgbClr val="444A72"/>
              </a:solidFill>
              <a:effectLst/>
              <a:latin typeface="Inter"/>
            </a:endParaRPr>
          </a:p>
        </p:txBody>
      </p:sp>
    </p:spTree>
    <p:extLst>
      <p:ext uri="{BB962C8B-B14F-4D97-AF65-F5344CB8AC3E}">
        <p14:creationId xmlns:p14="http://schemas.microsoft.com/office/powerpoint/2010/main" val="2193354122"/>
      </p:ext>
    </p:extLst>
  </p:cSld>
  <p:clrMapOvr>
    <a:overrideClrMapping bg1="lt1" tx1="dk1" bg2="lt2" tx2="dk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581150" y="5147094"/>
            <a:ext cx="15125699" cy="2657715"/>
          </a:xfrm>
          <a:prstGeom prst="rect">
            <a:avLst/>
          </a:prstGeom>
        </p:spPr>
        <p:txBody>
          <a:bodyPr wrap="square" lIns="0" tIns="0" rIns="0" bIns="0" rtlCol="0" anchor="t">
            <a:spAutoFit/>
          </a:bodyPr>
          <a:lstStyle/>
          <a:p>
            <a:pPr algn="just">
              <a:lnSpc>
                <a:spcPts val="4200"/>
              </a:lnSpc>
            </a:pPr>
            <a:endParaRPr lang="de-DE" sz="3000" i="1" spc="30" dirty="0">
              <a:latin typeface="Open Sans Light"/>
            </a:endParaRPr>
          </a:p>
          <a:p>
            <a:pPr algn="ctr">
              <a:lnSpc>
                <a:spcPts val="4200"/>
              </a:lnSpc>
            </a:pPr>
            <a:r>
              <a:rPr lang="de-DE" sz="4000" i="1" spc="30" dirty="0">
                <a:latin typeface="Open Sans Light"/>
              </a:rPr>
              <a:t>Was sind deine 3 Werte?</a:t>
            </a:r>
            <a:endParaRPr lang="de-DE" sz="3000" i="1" spc="30" dirty="0">
              <a:latin typeface="Open Sans Light"/>
            </a:endParaRPr>
          </a:p>
          <a:p>
            <a:pPr algn="ctr">
              <a:lnSpc>
                <a:spcPts val="4200"/>
              </a:lnSpc>
            </a:pPr>
            <a:endParaRPr lang="de-DE" sz="3000" i="1" spc="30" dirty="0">
              <a:latin typeface="Open Sans Light"/>
            </a:endParaRPr>
          </a:p>
          <a:p>
            <a:pPr algn="ctr">
              <a:lnSpc>
                <a:spcPts val="4200"/>
              </a:lnSpc>
            </a:pPr>
            <a:r>
              <a:rPr lang="de-DE" sz="4000" spc="30" dirty="0">
                <a:latin typeface="Open Sans Light"/>
              </a:rPr>
              <a:t>Auf zum Miro Board </a:t>
            </a:r>
            <a:r>
              <a:rPr lang="de-DE" sz="4000" spc="30" dirty="0">
                <a:latin typeface="Open Sans Light"/>
                <a:sym typeface="Wingdings" pitchFamily="2" charset="2"/>
              </a:rPr>
              <a:t></a:t>
            </a:r>
            <a:endParaRPr lang="de-DE" sz="4000" spc="30" dirty="0">
              <a:latin typeface="Open Sans Light"/>
            </a:endParaRPr>
          </a:p>
          <a:p>
            <a:pPr marL="514350" indent="-514350" algn="just">
              <a:lnSpc>
                <a:spcPts val="4200"/>
              </a:lnSpc>
              <a:buAutoNum type="arabicParenR"/>
            </a:pPr>
            <a:endParaRPr lang="de-DE" sz="3000" spc="30" dirty="0">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Stimmungsbild im Plenum</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endParaRP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22</a:t>
            </a:fld>
            <a:endParaRPr lang="en-US" dirty="0"/>
          </a:p>
        </p:txBody>
      </p:sp>
      <p:sp>
        <p:nvSpPr>
          <p:cNvPr id="2" name="Freeform 2">
            <a:extLst>
              <a:ext uri="{FF2B5EF4-FFF2-40B4-BE49-F238E27FC236}">
                <a16:creationId xmlns:a16="http://schemas.microsoft.com/office/drawing/2014/main" id="{8358D0AD-439C-F6F3-9694-A48122BF86DF}"/>
              </a:ext>
            </a:extLst>
          </p:cNvPr>
          <p:cNvSpPr/>
          <p:nvPr/>
        </p:nvSpPr>
        <p:spPr>
          <a:xfrm>
            <a:off x="8210549" y="354330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4038986770"/>
      </p:ext>
    </p:extLst>
  </p:cSld>
  <p:clrMapOvr>
    <a:overrideClrMapping bg1="lt1" tx1="dk1" bg2="lt2" tx2="dk2" accent1="accent1" accent2="accent2" accent3="accent3" accent4="accent4" accent5="accent5" accent6="accent6" hlink="hlink" folHlink="folHlink"/>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 (30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23</a:t>
            </a:fld>
            <a:endParaRPr lang="en-US" dirty="0"/>
          </a:p>
        </p:txBody>
      </p:sp>
      <p:sp>
        <p:nvSpPr>
          <p:cNvPr id="5" name="Textfeld 4">
            <a:extLst>
              <a:ext uri="{FF2B5EF4-FFF2-40B4-BE49-F238E27FC236}">
                <a16:creationId xmlns:a16="http://schemas.microsoft.com/office/drawing/2014/main" id="{3A935419-A947-9DF9-57A1-FA8C81949D40}"/>
              </a:ext>
            </a:extLst>
          </p:cNvPr>
          <p:cNvSpPr txBox="1"/>
          <p:nvPr/>
        </p:nvSpPr>
        <p:spPr>
          <a:xfrm>
            <a:off x="918490" y="3806129"/>
            <a:ext cx="9597110" cy="4897879"/>
          </a:xfrm>
          <a:prstGeom prst="rect">
            <a:avLst/>
          </a:prstGeom>
          <a:noFill/>
        </p:spPr>
        <p:txBody>
          <a:bodyPr wrap="square">
            <a:spAutoFit/>
          </a:bodyPr>
          <a:lstStyle/>
          <a:p>
            <a:pPr algn="just">
              <a:lnSpc>
                <a:spcPts val="4200"/>
              </a:lnSpc>
            </a:pPr>
            <a:endParaRPr lang="de-DE" sz="2800" spc="30" dirty="0">
              <a:solidFill>
                <a:srgbClr val="F1EFEB"/>
              </a:solidFill>
              <a:latin typeface="Open Sans Light"/>
            </a:endParaRPr>
          </a:p>
          <a:p>
            <a:pPr marL="514350" indent="-514350">
              <a:lnSpc>
                <a:spcPts val="4200"/>
              </a:lnSpc>
              <a:buAutoNum type="arabicParenR"/>
            </a:pPr>
            <a:r>
              <a:rPr lang="de-DE" sz="2800" spc="30" dirty="0">
                <a:solidFill>
                  <a:srgbClr val="F1EFEB"/>
                </a:solidFill>
                <a:latin typeface="Open Sans Light"/>
              </a:rPr>
              <a:t>Macht eine Bestandsaufnahme und reflektiert, wie zufrieden ihr derzeit mit euren verschiedenen Lebensbereichen seid. Vergebt die entsprechenden Punkte von 1-6. (1 = sehr unzufrieden, 6 = sehr zufrieden)</a:t>
            </a:r>
          </a:p>
          <a:p>
            <a:pPr marL="514350" indent="-514350" algn="just">
              <a:lnSpc>
                <a:spcPts val="4200"/>
              </a:lnSpc>
              <a:buAutoNum type="arabicParenR"/>
            </a:pPr>
            <a:endParaRPr lang="de-DE" sz="2800" spc="30" dirty="0">
              <a:solidFill>
                <a:srgbClr val="F1EFEB"/>
              </a:solidFill>
              <a:latin typeface="Open Sans Light"/>
            </a:endParaRPr>
          </a:p>
          <a:p>
            <a:pPr marL="514350" indent="-514350">
              <a:lnSpc>
                <a:spcPts val="4200"/>
              </a:lnSpc>
              <a:buAutoNum type="arabicParenR"/>
            </a:pPr>
            <a:r>
              <a:rPr lang="de-DE" sz="2800" spc="30" dirty="0">
                <a:solidFill>
                  <a:srgbClr val="F1EFEB"/>
                </a:solidFill>
                <a:latin typeface="Open Sans Light"/>
              </a:rPr>
              <a:t>Tauscht euch danach in eurer Kleingruppe zu eurer Bewertung der einzelnen Lebensbereiche aus. </a:t>
            </a:r>
          </a:p>
        </p:txBody>
      </p:sp>
      <p:pic>
        <p:nvPicPr>
          <p:cNvPr id="3" name="Grafik 2" descr="Ein Bild, das Diagramm, Kreis, Text, Reihe enthält.&#10;&#10;Automatisch generierte Beschreibung">
            <a:extLst>
              <a:ext uri="{FF2B5EF4-FFF2-40B4-BE49-F238E27FC236}">
                <a16:creationId xmlns:a16="http://schemas.microsoft.com/office/drawing/2014/main" id="{411B781E-CD59-636C-932F-88CBA2BD4A49}"/>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049002" y="1412805"/>
            <a:ext cx="6100090" cy="8556393"/>
          </a:xfrm>
          <a:prstGeom prst="rect">
            <a:avLst/>
          </a:prstGeom>
        </p:spPr>
      </p:pic>
    </p:spTree>
    <p:extLst>
      <p:ext uri="{BB962C8B-B14F-4D97-AF65-F5344CB8AC3E}">
        <p14:creationId xmlns:p14="http://schemas.microsoft.com/office/powerpoint/2010/main" val="3562548345"/>
      </p:ext>
    </p:extLst>
  </p:cSld>
  <p:clrMapOvr>
    <a:overrideClrMapping bg1="lt1" tx1="dk1" bg2="lt2" tx2="dk2" accent1="accent1" accent2="accent2" accent3="accent3" accent4="accent4" accent5="accent5" accent6="accent6" hlink="hlink" folHlink="folHlink"/>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9553" y="5295900"/>
            <a:ext cx="10811794" cy="1462836"/>
          </a:xfrm>
          <a:prstGeom prst="rect">
            <a:avLst/>
          </a:prstGeom>
        </p:spPr>
        <p:txBody>
          <a:bodyPr wrap="square" lIns="0" tIns="0" rIns="0" bIns="0" rtlCol="0" anchor="t">
            <a:spAutoFit/>
          </a:bodyPr>
          <a:lstStyle/>
          <a:p>
            <a:pPr algn="ctr">
              <a:lnSpc>
                <a:spcPts val="12780"/>
              </a:lnSpc>
            </a:pPr>
            <a:r>
              <a:rPr lang="de-DE" sz="7000" dirty="0">
                <a:solidFill>
                  <a:srgbClr val="444A72"/>
                </a:solidFill>
                <a:latin typeface="Open Sans Bold"/>
              </a:rPr>
              <a:t>Mittagspause</a:t>
            </a:r>
          </a:p>
        </p:txBody>
      </p:sp>
      <p:sp>
        <p:nvSpPr>
          <p:cNvPr id="9" name="Foliennummernplatzhalter 8">
            <a:extLst>
              <a:ext uri="{FF2B5EF4-FFF2-40B4-BE49-F238E27FC236}">
                <a16:creationId xmlns:a16="http://schemas.microsoft.com/office/drawing/2014/main" id="{62C57492-8B8A-5A86-CA4B-493D33A6D471}"/>
              </a:ext>
            </a:extLst>
          </p:cNvPr>
          <p:cNvSpPr>
            <a:spLocks noGrp="1"/>
          </p:cNvSpPr>
          <p:nvPr>
            <p:ph type="sldNum" sz="quarter" idx="12"/>
          </p:nvPr>
        </p:nvSpPr>
        <p:spPr/>
        <p:txBody>
          <a:bodyPr/>
          <a:lstStyle/>
          <a:p>
            <a:fld id="{B6F15528-21DE-4FAA-801E-634DDDAF4B2B}" type="slidenum">
              <a:rPr lang="en-US" smtClean="0"/>
              <a:pPr/>
              <a:t>24</a:t>
            </a:fld>
            <a:endParaRPr lang="en-US" dirty="0"/>
          </a:p>
        </p:txBody>
      </p:sp>
      <p:sp>
        <p:nvSpPr>
          <p:cNvPr id="2" name="TextBox 13">
            <a:extLst>
              <a:ext uri="{FF2B5EF4-FFF2-40B4-BE49-F238E27FC236}">
                <a16:creationId xmlns:a16="http://schemas.microsoft.com/office/drawing/2014/main" id="{8CD84E8C-2DD9-F0B5-B212-F2FB2C598E31}"/>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endParaRPr lang="de-DE" dirty="0">
              <a:solidFill>
                <a:srgbClr val="444A72"/>
              </a:solidFill>
              <a:cs typeface="Calibri"/>
            </a:endParaRPr>
          </a:p>
        </p:txBody>
      </p:sp>
      <p:sp>
        <p:nvSpPr>
          <p:cNvPr id="3" name="Freeform 2">
            <a:extLst>
              <a:ext uri="{FF2B5EF4-FFF2-40B4-BE49-F238E27FC236}">
                <a16:creationId xmlns:a16="http://schemas.microsoft.com/office/drawing/2014/main" id="{FE139DFF-5C7F-FE86-2E4E-C2A3A0631EC6}"/>
              </a:ext>
            </a:extLst>
          </p:cNvPr>
          <p:cNvSpPr/>
          <p:nvPr/>
        </p:nvSpPr>
        <p:spPr>
          <a:xfrm>
            <a:off x="4572000" y="3857635"/>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pic>
        <p:nvPicPr>
          <p:cNvPr id="12" name="Grafik 11" descr="Ein Bild, das Serviergeschirr, Geschirr, Im Haus, Unterteller enthält.&#10;&#10;Automatisch generierte Beschreibung">
            <a:extLst>
              <a:ext uri="{FF2B5EF4-FFF2-40B4-BE49-F238E27FC236}">
                <a16:creationId xmlns:a16="http://schemas.microsoft.com/office/drawing/2014/main" id="{8D027F22-6F4B-199D-17B5-D66E729E9D5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0515600" y="-24848"/>
            <a:ext cx="7772400" cy="10363200"/>
          </a:xfrm>
          <a:prstGeom prst="rect">
            <a:avLst/>
          </a:prstGeom>
        </p:spPr>
      </p:pic>
    </p:spTree>
    <p:extLst>
      <p:ext uri="{BB962C8B-B14F-4D97-AF65-F5344CB8AC3E}">
        <p14:creationId xmlns:p14="http://schemas.microsoft.com/office/powerpoint/2010/main" val="3025723198"/>
      </p:ext>
    </p:extLst>
  </p:cSld>
  <p:clrMapOvr>
    <a:overrideClrMapping bg1="lt1" tx1="dk1" bg2="lt2" tx2="dk2" accent1="accent1" accent2="accent2" accent3="accent3" accent4="accent4" accent5="accent5" accent6="accent6" hlink="hlink" folHlink="folHlink"/>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Mein Warum</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25</a:t>
            </a:fld>
            <a:endParaRPr lang="en-US" dirty="0"/>
          </a:p>
        </p:txBody>
      </p:sp>
      <p:pic>
        <p:nvPicPr>
          <p:cNvPr id="5" name="Grafik 4">
            <a:extLst>
              <a:ext uri="{FF2B5EF4-FFF2-40B4-BE49-F238E27FC236}">
                <a16:creationId xmlns:a16="http://schemas.microsoft.com/office/drawing/2014/main" id="{65CBAB0C-C86D-B0C7-FA10-9F49F8A60A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730285" y="1727085"/>
            <a:ext cx="6557715" cy="8559915"/>
          </a:xfrm>
          <a:prstGeom prst="rect">
            <a:avLst/>
          </a:prstGeom>
        </p:spPr>
      </p:pic>
      <p:sp>
        <p:nvSpPr>
          <p:cNvPr id="8" name="Rectangle 30">
            <a:extLst>
              <a:ext uri="{FF2B5EF4-FFF2-40B4-BE49-F238E27FC236}">
                <a16:creationId xmlns:a16="http://schemas.microsoft.com/office/drawing/2014/main" id="{55B696F7-5C24-ECB7-176E-1C3E1BAE0728}"/>
              </a:ext>
            </a:extLst>
          </p:cNvPr>
          <p:cNvSpPr/>
          <p:nvPr/>
        </p:nvSpPr>
        <p:spPr>
          <a:xfrm>
            <a:off x="1023357" y="3398050"/>
            <a:ext cx="9001303" cy="4388637"/>
          </a:xfrm>
          <a:prstGeom prst="rect">
            <a:avLst/>
          </a:prstGeom>
        </p:spPr>
        <p:txBody>
          <a:bodyPr wrap="square">
            <a:spAutoFit/>
          </a:bodyPr>
          <a:lstStyle/>
          <a:p>
            <a:pPr algn="ctr">
              <a:lnSpc>
                <a:spcPct val="150000"/>
              </a:lnSpc>
            </a:pPr>
            <a:r>
              <a:rPr lang="de-DE" sz="2700" dirty="0">
                <a:solidFill>
                  <a:srgbClr val="000000"/>
                </a:solidFill>
                <a:latin typeface="Open Sans Light"/>
              </a:rPr>
              <a:t>Dein Warum bildet eine gute Grundlage für ein erfülltes und sinnvolles Leben. Es lenkt dein Handeln, stärkt deine Motivation und gibt deinem Leben einen tieferen Sinn. </a:t>
            </a:r>
          </a:p>
          <a:p>
            <a:pPr algn="ctr">
              <a:lnSpc>
                <a:spcPct val="150000"/>
              </a:lnSpc>
            </a:pPr>
            <a:endParaRPr lang="de-DE" sz="2700" dirty="0">
              <a:solidFill>
                <a:srgbClr val="000000"/>
              </a:solidFill>
              <a:latin typeface="Open Sans Light"/>
            </a:endParaRPr>
          </a:p>
          <a:p>
            <a:pPr algn="ctr">
              <a:lnSpc>
                <a:spcPct val="150000"/>
              </a:lnSpc>
            </a:pPr>
            <a:r>
              <a:rPr lang="de-DE" sz="2700" dirty="0">
                <a:solidFill>
                  <a:srgbClr val="000000"/>
                </a:solidFill>
                <a:latin typeface="Open Sans Light"/>
              </a:rPr>
              <a:t>Wenn du dein „Warum“ klar definierst und danach handelst, kannst du ein erfülltes und zielgerichtetes Leben führen.</a:t>
            </a:r>
          </a:p>
        </p:txBody>
      </p:sp>
      <p:sp>
        <p:nvSpPr>
          <p:cNvPr id="9" name="Freeform 2">
            <a:extLst>
              <a:ext uri="{FF2B5EF4-FFF2-40B4-BE49-F238E27FC236}">
                <a16:creationId xmlns:a16="http://schemas.microsoft.com/office/drawing/2014/main" id="{8F46C41B-9613-1754-32F0-5F26AA931F73}"/>
              </a:ext>
            </a:extLst>
          </p:cNvPr>
          <p:cNvSpPr/>
          <p:nvPr/>
        </p:nvSpPr>
        <p:spPr>
          <a:xfrm>
            <a:off x="4690816" y="821658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Tree>
    <p:extLst>
      <p:ext uri="{BB962C8B-B14F-4D97-AF65-F5344CB8AC3E}">
        <p14:creationId xmlns:p14="http://schemas.microsoft.com/office/powerpoint/2010/main" val="21903750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Mein Warum</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26</a:t>
            </a:fld>
            <a:endParaRPr lang="en-US" dirty="0"/>
          </a:p>
        </p:txBody>
      </p:sp>
      <p:pic>
        <p:nvPicPr>
          <p:cNvPr id="5" name="Grafik 4">
            <a:extLst>
              <a:ext uri="{FF2B5EF4-FFF2-40B4-BE49-F238E27FC236}">
                <a16:creationId xmlns:a16="http://schemas.microsoft.com/office/drawing/2014/main" id="{65CBAB0C-C86D-B0C7-FA10-9F49F8A60A48}"/>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11730285" y="1727085"/>
            <a:ext cx="6557715" cy="8559915"/>
          </a:xfrm>
          <a:prstGeom prst="rect">
            <a:avLst/>
          </a:prstGeom>
        </p:spPr>
      </p:pic>
      <p:sp>
        <p:nvSpPr>
          <p:cNvPr id="8" name="Rectangle 30">
            <a:extLst>
              <a:ext uri="{FF2B5EF4-FFF2-40B4-BE49-F238E27FC236}">
                <a16:creationId xmlns:a16="http://schemas.microsoft.com/office/drawing/2014/main" id="{55B696F7-5C24-ECB7-176E-1C3E1BAE0728}"/>
              </a:ext>
            </a:extLst>
          </p:cNvPr>
          <p:cNvSpPr/>
          <p:nvPr/>
        </p:nvSpPr>
        <p:spPr>
          <a:xfrm>
            <a:off x="2186995" y="2824690"/>
            <a:ext cx="9001303" cy="6154505"/>
          </a:xfrm>
          <a:prstGeom prst="rect">
            <a:avLst/>
          </a:prstGeom>
        </p:spPr>
        <p:txBody>
          <a:bodyPr wrap="square">
            <a:spAutoFit/>
          </a:bodyPr>
          <a:lstStyle/>
          <a:p>
            <a:pPr>
              <a:lnSpc>
                <a:spcPct val="250000"/>
              </a:lnSpc>
            </a:pPr>
            <a:r>
              <a:rPr lang="de-DE" sz="2700" dirty="0">
                <a:solidFill>
                  <a:srgbClr val="000000"/>
                </a:solidFill>
                <a:latin typeface="Open Sans Light"/>
              </a:rPr>
              <a:t>Richtungsweisend</a:t>
            </a:r>
          </a:p>
          <a:p>
            <a:pPr>
              <a:lnSpc>
                <a:spcPct val="250000"/>
              </a:lnSpc>
            </a:pPr>
            <a:r>
              <a:rPr lang="de-DE" sz="2700" dirty="0">
                <a:solidFill>
                  <a:srgbClr val="000000"/>
                </a:solidFill>
                <a:latin typeface="Open Sans Light"/>
              </a:rPr>
              <a:t>Motivation</a:t>
            </a:r>
          </a:p>
          <a:p>
            <a:pPr>
              <a:lnSpc>
                <a:spcPct val="250000"/>
              </a:lnSpc>
            </a:pPr>
            <a:r>
              <a:rPr lang="de-DE" sz="2700" dirty="0">
                <a:solidFill>
                  <a:srgbClr val="000000"/>
                </a:solidFill>
                <a:latin typeface="Open Sans Light"/>
              </a:rPr>
              <a:t>Entscheidungshilfe</a:t>
            </a:r>
          </a:p>
          <a:p>
            <a:pPr>
              <a:lnSpc>
                <a:spcPct val="250000"/>
              </a:lnSpc>
            </a:pPr>
            <a:r>
              <a:rPr lang="de-DE" sz="2700" dirty="0">
                <a:solidFill>
                  <a:srgbClr val="000000"/>
                </a:solidFill>
                <a:latin typeface="Open Sans Light"/>
              </a:rPr>
              <a:t>Sinnstiftung </a:t>
            </a:r>
          </a:p>
          <a:p>
            <a:pPr>
              <a:lnSpc>
                <a:spcPct val="250000"/>
              </a:lnSpc>
            </a:pPr>
            <a:r>
              <a:rPr lang="de-DE" sz="2700" dirty="0">
                <a:solidFill>
                  <a:srgbClr val="000000"/>
                </a:solidFill>
                <a:latin typeface="Open Sans Light"/>
              </a:rPr>
              <a:t>Ausdauer</a:t>
            </a:r>
          </a:p>
          <a:p>
            <a:pPr>
              <a:lnSpc>
                <a:spcPct val="250000"/>
              </a:lnSpc>
            </a:pPr>
            <a:r>
              <a:rPr lang="de-DE" sz="2700" dirty="0">
                <a:solidFill>
                  <a:srgbClr val="000000"/>
                </a:solidFill>
                <a:latin typeface="Open Sans Light"/>
              </a:rPr>
              <a:t>Authentizität </a:t>
            </a:r>
          </a:p>
        </p:txBody>
      </p:sp>
      <p:pic>
        <p:nvPicPr>
          <p:cNvPr id="3" name="Grafik 2" descr="Herz mit einfarbiger Füllung">
            <a:extLst>
              <a:ext uri="{FF2B5EF4-FFF2-40B4-BE49-F238E27FC236}">
                <a16:creationId xmlns:a16="http://schemas.microsoft.com/office/drawing/2014/main" id="{F3E81343-0525-1727-EC8C-359C389575D8}"/>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3096127"/>
            <a:ext cx="762000" cy="762000"/>
          </a:xfrm>
          <a:prstGeom prst="rect">
            <a:avLst/>
          </a:prstGeom>
        </p:spPr>
      </p:pic>
      <p:pic>
        <p:nvPicPr>
          <p:cNvPr id="6" name="Grafik 5" descr="Herz mit einfarbiger Füllung">
            <a:extLst>
              <a:ext uri="{FF2B5EF4-FFF2-40B4-BE49-F238E27FC236}">
                <a16:creationId xmlns:a16="http://schemas.microsoft.com/office/drawing/2014/main" id="{487BBBCD-1EE2-F3CE-F8EC-DC941D03EB2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4118035"/>
            <a:ext cx="762000" cy="762000"/>
          </a:xfrm>
          <a:prstGeom prst="rect">
            <a:avLst/>
          </a:prstGeom>
        </p:spPr>
      </p:pic>
      <p:pic>
        <p:nvPicPr>
          <p:cNvPr id="10" name="Grafik 9" descr="Herz mit einfarbiger Füllung">
            <a:extLst>
              <a:ext uri="{FF2B5EF4-FFF2-40B4-BE49-F238E27FC236}">
                <a16:creationId xmlns:a16="http://schemas.microsoft.com/office/drawing/2014/main" id="{162084BB-6F79-D3A6-F779-FEC9A5BDD0F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5139943"/>
            <a:ext cx="762000" cy="762000"/>
          </a:xfrm>
          <a:prstGeom prst="rect">
            <a:avLst/>
          </a:prstGeom>
        </p:spPr>
      </p:pic>
      <p:pic>
        <p:nvPicPr>
          <p:cNvPr id="11" name="Grafik 10" descr="Herz mit einfarbiger Füllung">
            <a:extLst>
              <a:ext uri="{FF2B5EF4-FFF2-40B4-BE49-F238E27FC236}">
                <a16:creationId xmlns:a16="http://schemas.microsoft.com/office/drawing/2014/main" id="{D92BC0D5-A6B6-4D02-EA24-B43DE3009916}"/>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6161851"/>
            <a:ext cx="762000" cy="762000"/>
          </a:xfrm>
          <a:prstGeom prst="rect">
            <a:avLst/>
          </a:prstGeom>
        </p:spPr>
      </p:pic>
      <p:pic>
        <p:nvPicPr>
          <p:cNvPr id="12" name="Grafik 11" descr="Herz mit einfarbiger Füllung">
            <a:extLst>
              <a:ext uri="{FF2B5EF4-FFF2-40B4-BE49-F238E27FC236}">
                <a16:creationId xmlns:a16="http://schemas.microsoft.com/office/drawing/2014/main" id="{8615679E-B75E-E6A0-5BD0-0D946E161B5D}"/>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71" y="7183759"/>
            <a:ext cx="762000" cy="762000"/>
          </a:xfrm>
          <a:prstGeom prst="rect">
            <a:avLst/>
          </a:prstGeom>
        </p:spPr>
      </p:pic>
      <p:pic>
        <p:nvPicPr>
          <p:cNvPr id="13" name="Grafik 12" descr="Herz mit einfarbiger Füllung">
            <a:extLst>
              <a:ext uri="{FF2B5EF4-FFF2-40B4-BE49-F238E27FC236}">
                <a16:creationId xmlns:a16="http://schemas.microsoft.com/office/drawing/2014/main" id="{E16D758C-2290-2E95-EC26-4AB66EF2604E}"/>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995362" y="8205667"/>
            <a:ext cx="762000" cy="762000"/>
          </a:xfrm>
          <a:prstGeom prst="rect">
            <a:avLst/>
          </a:prstGeom>
        </p:spPr>
      </p:pic>
    </p:spTree>
    <p:extLst>
      <p:ext uri="{BB962C8B-B14F-4D97-AF65-F5344CB8AC3E}">
        <p14:creationId xmlns:p14="http://schemas.microsoft.com/office/powerpoint/2010/main" val="11880082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 (30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27</a:t>
            </a:fld>
            <a:endParaRPr lang="en-US" dirty="0"/>
          </a:p>
        </p:txBody>
      </p:sp>
      <p:sp>
        <p:nvSpPr>
          <p:cNvPr id="2" name="Textfeld 1">
            <a:extLst>
              <a:ext uri="{FF2B5EF4-FFF2-40B4-BE49-F238E27FC236}">
                <a16:creationId xmlns:a16="http://schemas.microsoft.com/office/drawing/2014/main" id="{07326390-B8A3-01D6-AC51-6CDBC3A70681}"/>
              </a:ext>
            </a:extLst>
          </p:cNvPr>
          <p:cNvSpPr txBox="1"/>
          <p:nvPr/>
        </p:nvSpPr>
        <p:spPr>
          <a:xfrm>
            <a:off x="1028700" y="3740756"/>
            <a:ext cx="9639300" cy="5436488"/>
          </a:xfrm>
          <a:prstGeom prst="rect">
            <a:avLst/>
          </a:prstGeom>
          <a:noFill/>
        </p:spPr>
        <p:txBody>
          <a:bodyPr wrap="square">
            <a:spAutoFit/>
          </a:bodyPr>
          <a:lstStyle/>
          <a:p>
            <a:pPr marL="514350" indent="-514350">
              <a:lnSpc>
                <a:spcPts val="4200"/>
              </a:lnSpc>
              <a:buAutoNum type="arabicParenR"/>
            </a:pPr>
            <a:r>
              <a:rPr lang="de-DE" sz="2800" spc="30" dirty="0">
                <a:solidFill>
                  <a:srgbClr val="F1EFEB"/>
                </a:solidFill>
                <a:latin typeface="Open Sans Light"/>
              </a:rPr>
              <a:t>Notiert euch </a:t>
            </a:r>
            <a:r>
              <a:rPr lang="de-DE" sz="2800" b="1" spc="30" dirty="0">
                <a:solidFill>
                  <a:srgbClr val="F1EFEB"/>
                </a:solidFill>
                <a:latin typeface="Open Sans Light"/>
              </a:rPr>
              <a:t>3 Ziele </a:t>
            </a:r>
            <a:r>
              <a:rPr lang="de-DE" sz="2800" spc="30" dirty="0">
                <a:solidFill>
                  <a:srgbClr val="F1EFEB"/>
                </a:solidFill>
                <a:latin typeface="Open Sans Light"/>
              </a:rPr>
              <a:t>nach der </a:t>
            </a:r>
            <a:r>
              <a:rPr lang="de-DE" sz="2800" b="1" spc="30" dirty="0">
                <a:solidFill>
                  <a:srgbClr val="F1EFEB"/>
                </a:solidFill>
                <a:latin typeface="Open Sans Light"/>
              </a:rPr>
              <a:t>SMART-Formel:</a:t>
            </a:r>
            <a:r>
              <a:rPr lang="de-DE" sz="2800" spc="30" dirty="0">
                <a:solidFill>
                  <a:srgbClr val="F1EFEB"/>
                </a:solidFill>
                <a:latin typeface="Open Sans Light"/>
              </a:rPr>
              <a:t> </a:t>
            </a:r>
          </a:p>
          <a:p>
            <a:pPr marL="514350" indent="-514350">
              <a:lnSpc>
                <a:spcPts val="4200"/>
              </a:lnSpc>
              <a:buFont typeface="Arial" panose="020B0604020202020204" pitchFamily="34" charset="0"/>
              <a:buChar char="•"/>
            </a:pPr>
            <a:r>
              <a:rPr lang="de-DE" sz="2800" spc="30" dirty="0">
                <a:solidFill>
                  <a:srgbClr val="F1EFEB"/>
                </a:solidFill>
                <a:latin typeface="Open Sans Light"/>
              </a:rPr>
              <a:t>Ein kurzfristiges, welches ihr sehr bald erreichen möchtet</a:t>
            </a:r>
          </a:p>
          <a:p>
            <a:pPr marL="514350" indent="-514350">
              <a:lnSpc>
                <a:spcPts val="4200"/>
              </a:lnSpc>
              <a:buFont typeface="Arial" panose="020B0604020202020204" pitchFamily="34" charset="0"/>
              <a:buChar char="•"/>
            </a:pPr>
            <a:r>
              <a:rPr lang="de-DE" sz="2800" spc="30" dirty="0">
                <a:solidFill>
                  <a:srgbClr val="F1EFEB"/>
                </a:solidFill>
                <a:latin typeface="Open Sans Light"/>
              </a:rPr>
              <a:t>Ein mittelfristiges, welches ihr in diesem Jahr erreichen möchtet</a:t>
            </a:r>
          </a:p>
          <a:p>
            <a:pPr marL="514350" indent="-514350">
              <a:lnSpc>
                <a:spcPts val="4200"/>
              </a:lnSpc>
              <a:buFont typeface="Arial" panose="020B0604020202020204" pitchFamily="34" charset="0"/>
              <a:buChar char="•"/>
            </a:pPr>
            <a:r>
              <a:rPr lang="de-DE" sz="2800" spc="30" dirty="0">
                <a:solidFill>
                  <a:srgbClr val="F1EFEB"/>
                </a:solidFill>
                <a:latin typeface="Open Sans Light"/>
              </a:rPr>
              <a:t>Und ein langfristiges, welches ihr in den nächsten Jahren erreichen möchtet</a:t>
            </a:r>
          </a:p>
          <a:p>
            <a:pPr marL="514350" indent="-514350">
              <a:lnSpc>
                <a:spcPts val="4200"/>
              </a:lnSpc>
              <a:buAutoNum type="arabicParenR"/>
            </a:pPr>
            <a:endParaRPr lang="de-DE" sz="2800" spc="30" dirty="0">
              <a:solidFill>
                <a:srgbClr val="F1EFEB"/>
              </a:solidFill>
              <a:latin typeface="Open Sans Light"/>
            </a:endParaRPr>
          </a:p>
          <a:p>
            <a:pPr>
              <a:lnSpc>
                <a:spcPts val="4200"/>
              </a:lnSpc>
            </a:pPr>
            <a:r>
              <a:rPr lang="de-DE" sz="2800" spc="30" dirty="0">
                <a:solidFill>
                  <a:srgbClr val="F1EFEB"/>
                </a:solidFill>
                <a:latin typeface="Open Sans Light"/>
              </a:rPr>
              <a:t>2) Tauscht euch in eurer Kleingruppe zu euren Ziele aus. Ist dir die Aufgabe leicht oder schwer gefallen?</a:t>
            </a:r>
          </a:p>
        </p:txBody>
      </p:sp>
      <p:pic>
        <p:nvPicPr>
          <p:cNvPr id="4" name="Grafik 3" descr="Ein Bild, das Text, Screenshot, Schrift, Website enthält.&#10;&#10;Automatisch generierte Beschreibung">
            <a:extLst>
              <a:ext uri="{FF2B5EF4-FFF2-40B4-BE49-F238E27FC236}">
                <a16:creationId xmlns:a16="http://schemas.microsoft.com/office/drawing/2014/main" id="{3D0FED56-738C-6838-40F6-AAFF789BC518}"/>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23257" y="1477416"/>
            <a:ext cx="5946253" cy="8478620"/>
          </a:xfrm>
          <a:prstGeom prst="rect">
            <a:avLst/>
          </a:prstGeom>
        </p:spPr>
      </p:pic>
    </p:spTree>
    <p:extLst>
      <p:ext uri="{BB962C8B-B14F-4D97-AF65-F5344CB8AC3E}">
        <p14:creationId xmlns:p14="http://schemas.microsoft.com/office/powerpoint/2010/main" val="747961398"/>
      </p:ext>
    </p:extLst>
  </p:cSld>
  <p:clrMapOvr>
    <a:overrideClrMapping bg1="lt1" tx1="dk1" bg2="lt2" tx2="dk2" accent1="accent1" accent2="accent2" accent3="accent3" accent4="accent4" accent5="accent5" accent6="accent6" hlink="hlink" folHlink="folHlink"/>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28</a:t>
            </a:fld>
            <a:endParaRPr lang="en-US" dirty="0"/>
          </a:p>
        </p:txBody>
      </p:sp>
      <p:sp>
        <p:nvSpPr>
          <p:cNvPr id="8" name="TextBox 4">
            <a:extLst>
              <a:ext uri="{FF2B5EF4-FFF2-40B4-BE49-F238E27FC236}">
                <a16:creationId xmlns:a16="http://schemas.microsoft.com/office/drawing/2014/main" id="{C463A067-3B15-5C8E-8295-638594933603}"/>
              </a:ext>
            </a:extLst>
          </p:cNvPr>
          <p:cNvSpPr txBox="1"/>
          <p:nvPr/>
        </p:nvSpPr>
        <p:spPr>
          <a:xfrm>
            <a:off x="8314313" y="5033467"/>
            <a:ext cx="9351761" cy="2500685"/>
          </a:xfrm>
          <a:prstGeom prst="rect">
            <a:avLst/>
          </a:prstGeom>
        </p:spPr>
        <p:txBody>
          <a:bodyPr wrap="square" lIns="0" tIns="0" rIns="0" bIns="0" rtlCol="0" anchor="t">
            <a:spAutoFit/>
          </a:bodyPr>
          <a:lstStyle/>
          <a:p>
            <a:pPr algn="ctr"/>
            <a:r>
              <a:rPr lang="de-DE" sz="6950" dirty="0">
                <a:solidFill>
                  <a:srgbClr val="444A72"/>
                </a:solidFill>
                <a:latin typeface="Open Sans Bold"/>
              </a:rPr>
              <a:t>KREIERE DEIN VISIONBOARD</a:t>
            </a:r>
            <a:endParaRPr lang="de-DE" sz="6950" dirty="0">
              <a:solidFill>
                <a:srgbClr val="444A72"/>
              </a:solidFill>
              <a:latin typeface="Open Sans Bold"/>
              <a:ea typeface="Open Sans Bold"/>
              <a:cs typeface="Open Sans Bold"/>
            </a:endParaRPr>
          </a:p>
          <a:p>
            <a:pPr algn="ctr"/>
            <a:r>
              <a:rPr lang="de-DE" sz="2350" spc="479" dirty="0">
                <a:latin typeface="Open Sans"/>
                <a:ea typeface="Open Sans"/>
                <a:cs typeface="Open Sans"/>
              </a:rPr>
              <a:t>PART 3</a:t>
            </a:r>
          </a:p>
        </p:txBody>
      </p:sp>
      <p:grpSp>
        <p:nvGrpSpPr>
          <p:cNvPr id="2" name="Group 2">
            <a:extLst>
              <a:ext uri="{FF2B5EF4-FFF2-40B4-BE49-F238E27FC236}">
                <a16:creationId xmlns:a16="http://schemas.microsoft.com/office/drawing/2014/main" id="{8419FC36-95B4-4A8E-12D3-ED266314E7BC}"/>
              </a:ext>
            </a:extLst>
          </p:cNvPr>
          <p:cNvGrpSpPr>
            <a:grpSpLocks noChangeAspect="1"/>
          </p:cNvGrpSpPr>
          <p:nvPr/>
        </p:nvGrpSpPr>
        <p:grpSpPr>
          <a:xfrm>
            <a:off x="1028700" y="1877712"/>
            <a:ext cx="6525520" cy="7074502"/>
            <a:chOff x="0" y="0"/>
            <a:chExt cx="5857240" cy="6350000"/>
          </a:xfrm>
        </p:grpSpPr>
        <p:sp>
          <p:nvSpPr>
            <p:cNvPr id="3" name="Freeform 3">
              <a:extLst>
                <a:ext uri="{FF2B5EF4-FFF2-40B4-BE49-F238E27FC236}">
                  <a16:creationId xmlns:a16="http://schemas.microsoft.com/office/drawing/2014/main" id="{972CDF87-4482-70F0-00B2-26C3BCF7BF43}"/>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4">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3980162827"/>
      </p:ext>
    </p:extLst>
  </p:cSld>
  <p:clrMapOvr>
    <a:overrideClrMapping bg1="lt1" tx1="dk1" bg2="lt2" tx2="dk2" accent1="accent1" accent2="accent2" accent3="accent3" accent4="accent4" accent5="accent5" accent6="accent6" hlink="hlink" folHlink="folHlink"/>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Kreiere dein </a:t>
            </a:r>
            <a:r>
              <a:rPr lang="de-DE" sz="7000" dirty="0" err="1">
                <a:solidFill>
                  <a:srgbClr val="444A72"/>
                </a:solidFill>
                <a:latin typeface="Open Sans Bold"/>
              </a:rPr>
              <a:t>Visionboard</a:t>
            </a:r>
            <a:endParaRPr lang="de-DE" sz="7000" dirty="0">
              <a:solidFill>
                <a:srgbClr val="444A72"/>
              </a:solidFill>
              <a:latin typeface="Open Sans Bold"/>
            </a:endParaRP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29</a:t>
            </a:fld>
            <a:endParaRPr lang="en-US" dirty="0"/>
          </a:p>
        </p:txBody>
      </p:sp>
      <p:pic>
        <p:nvPicPr>
          <p:cNvPr id="2" name="Grafik 1">
            <a:extLst>
              <a:ext uri="{FF2B5EF4-FFF2-40B4-BE49-F238E27FC236}">
                <a16:creationId xmlns:a16="http://schemas.microsoft.com/office/drawing/2014/main" id="{169F6B91-4BF2-9FBB-F8A7-257E783AA8D4}"/>
              </a:ext>
            </a:extLst>
          </p:cNvPr>
          <p:cNvPicPr>
            <a:picLocks noChangeAspect="1"/>
          </p:cNvPicPr>
          <p:nvPr/>
        </p:nvPicPr>
        <p:blipFill rotWithShape="1">
          <a:blip r:embed="rId5">
            <a:extLst>
              <a:ext uri="{28A0092B-C50C-407E-A947-70E740481C1C}">
                <a14:useLocalDpi xmlns:a14="http://schemas.microsoft.com/office/drawing/2010/main"/>
              </a:ext>
            </a:extLst>
          </a:blip>
          <a:srcRect l="3687" t="26661" b="14172"/>
          <a:stretch/>
        </p:blipFill>
        <p:spPr>
          <a:xfrm>
            <a:off x="533400" y="2057984"/>
            <a:ext cx="8610600" cy="7473041"/>
          </a:xfrm>
          <a:prstGeom prst="rect">
            <a:avLst/>
          </a:prstGeom>
        </p:spPr>
      </p:pic>
      <p:pic>
        <p:nvPicPr>
          <p:cNvPr id="9" name="Grafik 8">
            <a:extLst>
              <a:ext uri="{FF2B5EF4-FFF2-40B4-BE49-F238E27FC236}">
                <a16:creationId xmlns:a16="http://schemas.microsoft.com/office/drawing/2014/main" id="{FEF5EA02-90F9-BCFA-31A9-CBE6C14B674E}"/>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11720760" y="1727085"/>
            <a:ext cx="6551631" cy="8559915"/>
          </a:xfrm>
          <a:prstGeom prst="rect">
            <a:avLst/>
          </a:prstGeom>
        </p:spPr>
      </p:pic>
    </p:spTree>
    <p:extLst>
      <p:ext uri="{BB962C8B-B14F-4D97-AF65-F5344CB8AC3E}">
        <p14:creationId xmlns:p14="http://schemas.microsoft.com/office/powerpoint/2010/main" val="3926564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3619500"/>
            <a:ext cx="9536825" cy="1916807"/>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Lernziele</a:t>
            </a:r>
          </a:p>
          <a:p>
            <a:pPr marL="457200" indent="-457200" algn="l">
              <a:lnSpc>
                <a:spcPts val="3750"/>
              </a:lnSpc>
              <a:buFont typeface="Arial" panose="020B0604020202020204" pitchFamily="34" charset="0"/>
              <a:buChar char="•"/>
            </a:pPr>
            <a:r>
              <a:rPr lang="de-DE" sz="2700" dirty="0">
                <a:solidFill>
                  <a:srgbClr val="000000"/>
                </a:solidFill>
                <a:latin typeface="Open Sans Light"/>
              </a:rPr>
              <a:t>Stärkung bei Entscheidungsfindungen</a:t>
            </a:r>
          </a:p>
          <a:p>
            <a:pPr marL="457200" indent="-457200" algn="l">
              <a:lnSpc>
                <a:spcPts val="3750"/>
              </a:lnSpc>
              <a:buFont typeface="Arial" panose="020B0604020202020204" pitchFamily="34" charset="0"/>
              <a:buChar char="•"/>
            </a:pPr>
            <a:r>
              <a:rPr lang="de-DE" sz="2700" dirty="0">
                <a:solidFill>
                  <a:srgbClr val="000000"/>
                </a:solidFill>
                <a:latin typeface="Open Sans Light"/>
              </a:rPr>
              <a:t>Erarbeitung einer individuellen Vision und Zielsetzung</a:t>
            </a:r>
          </a:p>
          <a:p>
            <a:pPr marL="457200" indent="-457200" algn="l">
              <a:lnSpc>
                <a:spcPts val="3750"/>
              </a:lnSpc>
              <a:buFont typeface="Arial" panose="020B0604020202020204" pitchFamily="34" charset="0"/>
              <a:buChar char="•"/>
            </a:pPr>
            <a:r>
              <a:rPr lang="de-DE" sz="2700" dirty="0">
                <a:solidFill>
                  <a:srgbClr val="000000"/>
                </a:solidFill>
                <a:latin typeface="Open Sans Light"/>
              </a:rPr>
              <a:t>Planung nächster Schritte </a:t>
            </a: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Zukunftsperspektive</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MODUL 5</a:t>
            </a:r>
          </a:p>
        </p:txBody>
      </p:sp>
      <p:sp>
        <p:nvSpPr>
          <p:cNvPr id="20" name="TextBox 13">
            <a:extLst>
              <a:ext uri="{FF2B5EF4-FFF2-40B4-BE49-F238E27FC236}">
                <a16:creationId xmlns:a16="http://schemas.microsoft.com/office/drawing/2014/main" id="{922F1E9C-277A-59FC-0AA3-7F76986436E2}"/>
              </a:ext>
            </a:extLst>
          </p:cNvPr>
          <p:cNvSpPr txBox="1"/>
          <p:nvPr/>
        </p:nvSpPr>
        <p:spPr>
          <a:xfrm>
            <a:off x="1028700" y="6127186"/>
            <a:ext cx="9536825" cy="1429494"/>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Material</a:t>
            </a:r>
          </a:p>
          <a:p>
            <a:pPr marL="457200" indent="-457200" algn="l">
              <a:lnSpc>
                <a:spcPts val="3750"/>
              </a:lnSpc>
              <a:buFont typeface="Arial" panose="020B0604020202020204" pitchFamily="34" charset="0"/>
              <a:buChar char="•"/>
            </a:pPr>
            <a:r>
              <a:rPr lang="de-DE" sz="2700" dirty="0">
                <a:solidFill>
                  <a:srgbClr val="000000"/>
                </a:solidFill>
                <a:latin typeface="Open Sans Light"/>
              </a:rPr>
              <a:t>Blogbeiträge</a:t>
            </a:r>
          </a:p>
          <a:p>
            <a:pPr marL="457200" indent="-457200" algn="l">
              <a:lnSpc>
                <a:spcPts val="3750"/>
              </a:lnSpc>
              <a:buFont typeface="Arial" panose="020B0604020202020204" pitchFamily="34" charset="0"/>
              <a:buChar char="•"/>
            </a:pPr>
            <a:r>
              <a:rPr lang="de-DE" sz="2700" dirty="0">
                <a:solidFill>
                  <a:srgbClr val="000000"/>
                </a:solidFill>
                <a:latin typeface="Open Sans Light"/>
              </a:rPr>
              <a:t>Workbook</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3</a:t>
            </a:fld>
            <a:endParaRPr lang="en-US" dirty="0"/>
          </a:p>
        </p:txBody>
      </p:sp>
      <p:pic>
        <p:nvPicPr>
          <p:cNvPr id="5" name="Grafik 4" descr="Ein Bild, das Person, Menschliches Gesicht, Lächeln, Kleidung enthält.&#10;&#10;Automatisch generierte Beschreibung">
            <a:extLst>
              <a:ext uri="{FF2B5EF4-FFF2-40B4-BE49-F238E27FC236}">
                <a16:creationId xmlns:a16="http://schemas.microsoft.com/office/drawing/2014/main" id="{16B0016F-B27C-524F-B44B-F32F9EF0E7AA}"/>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11730285" y="1591438"/>
            <a:ext cx="6557715" cy="8695562"/>
          </a:xfrm>
          <a:prstGeom prst="rect">
            <a:avLst/>
          </a:prstGeom>
        </p:spPr>
      </p:pic>
      <p:sp>
        <p:nvSpPr>
          <p:cNvPr id="2" name="TextBox 13">
            <a:extLst>
              <a:ext uri="{FF2B5EF4-FFF2-40B4-BE49-F238E27FC236}">
                <a16:creationId xmlns:a16="http://schemas.microsoft.com/office/drawing/2014/main" id="{1AD5D4BD-C3F6-A590-42E5-A76873433640}"/>
              </a:ext>
            </a:extLst>
          </p:cNvPr>
          <p:cNvSpPr txBox="1"/>
          <p:nvPr/>
        </p:nvSpPr>
        <p:spPr>
          <a:xfrm>
            <a:off x="1028700" y="8147560"/>
            <a:ext cx="9536825" cy="942181"/>
          </a:xfrm>
          <a:prstGeom prst="rect">
            <a:avLst/>
          </a:prstGeom>
        </p:spPr>
        <p:txBody>
          <a:bodyPr wrap="square" lIns="0" tIns="0" rIns="0" bIns="0" rtlCol="0" anchor="t">
            <a:spAutoFit/>
          </a:bodyPr>
          <a:lstStyle/>
          <a:p>
            <a:pPr algn="l">
              <a:lnSpc>
                <a:spcPts val="3750"/>
              </a:lnSpc>
            </a:pPr>
            <a:r>
              <a:rPr lang="de-DE" sz="2700" b="1" dirty="0">
                <a:solidFill>
                  <a:srgbClr val="000000"/>
                </a:solidFill>
                <a:latin typeface="Open Sans Light"/>
              </a:rPr>
              <a:t>Reflexionssession</a:t>
            </a:r>
          </a:p>
          <a:p>
            <a:pPr marL="457200" indent="-457200" algn="l">
              <a:lnSpc>
                <a:spcPts val="3750"/>
              </a:lnSpc>
              <a:buFont typeface="Arial" panose="020B0604020202020204" pitchFamily="34" charset="0"/>
              <a:buChar char="•"/>
            </a:pPr>
            <a:r>
              <a:rPr lang="de-DE" sz="2700" dirty="0">
                <a:latin typeface="Open Sans Light"/>
              </a:rPr>
              <a:t>Montag, 14. August, 19 Uhr</a:t>
            </a:r>
          </a:p>
        </p:txBody>
      </p:sp>
      <p:pic>
        <p:nvPicPr>
          <p:cNvPr id="6" name="Grafik 5" descr="Ein Bild, das Himmel, draußen, Wolke, Silhouette enthält.&#10;&#10;Automatisch generierte Beschreibung">
            <a:extLst>
              <a:ext uri="{FF2B5EF4-FFF2-40B4-BE49-F238E27FC236}">
                <a16:creationId xmlns:a16="http://schemas.microsoft.com/office/drawing/2014/main" id="{8B6472AA-6EA3-45C8-9956-9E227A208ACC}"/>
              </a:ext>
            </a:extLst>
          </p:cNvPr>
          <p:cNvPicPr>
            <a:picLocks noChangeAspect="1"/>
          </p:cNvPicPr>
          <p:nvPr/>
        </p:nvPicPr>
        <p:blipFill rotWithShape="1">
          <a:blip r:embed="rId6">
            <a:extLst>
              <a:ext uri="{28A0092B-C50C-407E-A947-70E740481C1C}">
                <a14:useLocalDpi xmlns:a14="http://schemas.microsoft.com/office/drawing/2010/main"/>
              </a:ext>
            </a:extLst>
          </a:blip>
          <a:srcRect/>
          <a:stretch/>
        </p:blipFill>
        <p:spPr>
          <a:xfrm>
            <a:off x="11730285" y="1500293"/>
            <a:ext cx="6557715" cy="8786707"/>
          </a:xfrm>
          <a:prstGeom prst="rect">
            <a:avLst/>
          </a:prstGeom>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Einzelarbeit (75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30</a:t>
            </a:fld>
            <a:endParaRPr lang="en-US" dirty="0"/>
          </a:p>
        </p:txBody>
      </p:sp>
      <p:sp>
        <p:nvSpPr>
          <p:cNvPr id="2" name="Textfeld 1">
            <a:extLst>
              <a:ext uri="{FF2B5EF4-FFF2-40B4-BE49-F238E27FC236}">
                <a16:creationId xmlns:a16="http://schemas.microsoft.com/office/drawing/2014/main" id="{07326390-B8A3-01D6-AC51-6CDBC3A70681}"/>
              </a:ext>
            </a:extLst>
          </p:cNvPr>
          <p:cNvSpPr txBox="1"/>
          <p:nvPr/>
        </p:nvSpPr>
        <p:spPr>
          <a:xfrm>
            <a:off x="1028700" y="4152900"/>
            <a:ext cx="8420100" cy="3282052"/>
          </a:xfrm>
          <a:prstGeom prst="rect">
            <a:avLst/>
          </a:prstGeom>
          <a:noFill/>
        </p:spPr>
        <p:txBody>
          <a:bodyPr wrap="square">
            <a:spAutoFit/>
          </a:bodyPr>
          <a:lstStyle/>
          <a:p>
            <a:pPr marL="514350" indent="-514350" algn="just">
              <a:lnSpc>
                <a:spcPts val="4200"/>
              </a:lnSpc>
              <a:buAutoNum type="arabicParenR"/>
            </a:pPr>
            <a:r>
              <a:rPr lang="de-DE" sz="2800" spc="30" dirty="0">
                <a:solidFill>
                  <a:srgbClr val="F1EFEB"/>
                </a:solidFill>
                <a:latin typeface="Open Sans Light"/>
              </a:rPr>
              <a:t>Erstellt eurer </a:t>
            </a:r>
            <a:r>
              <a:rPr lang="de-DE" sz="2800" spc="30" dirty="0" err="1">
                <a:solidFill>
                  <a:srgbClr val="F1EFEB"/>
                </a:solidFill>
                <a:latin typeface="Open Sans Light"/>
              </a:rPr>
              <a:t>Visionboard</a:t>
            </a:r>
            <a:r>
              <a:rPr lang="de-DE" sz="2800" spc="30" dirty="0">
                <a:solidFill>
                  <a:srgbClr val="F1EFEB"/>
                </a:solidFill>
                <a:latin typeface="Open Sans Light"/>
              </a:rPr>
              <a:t>. Lasst eurer Kreativität dabei freien Lauf!</a:t>
            </a:r>
          </a:p>
          <a:p>
            <a:pPr marL="514350" indent="-514350" algn="just">
              <a:lnSpc>
                <a:spcPts val="4200"/>
              </a:lnSpc>
              <a:buAutoNum type="arabicParenR"/>
            </a:pPr>
            <a:endParaRPr lang="de-DE" sz="2800" spc="30" dirty="0">
              <a:solidFill>
                <a:srgbClr val="F1EFEB"/>
              </a:solidFill>
              <a:latin typeface="Open Sans Light"/>
            </a:endParaRPr>
          </a:p>
          <a:p>
            <a:pPr marL="514350" indent="-514350" algn="just">
              <a:lnSpc>
                <a:spcPts val="4200"/>
              </a:lnSpc>
              <a:buAutoNum type="arabicParenR"/>
            </a:pPr>
            <a:r>
              <a:rPr lang="de-DE" sz="2800" spc="30" dirty="0">
                <a:solidFill>
                  <a:srgbClr val="F1EFEB"/>
                </a:solidFill>
                <a:latin typeface="Open Sans Light"/>
              </a:rPr>
              <a:t>Wenn ihr möchtet: Stellt euch euer </a:t>
            </a:r>
            <a:r>
              <a:rPr lang="de-DE" sz="2800" spc="30" dirty="0" err="1">
                <a:solidFill>
                  <a:srgbClr val="F1EFEB"/>
                </a:solidFill>
                <a:latin typeface="Open Sans Light"/>
              </a:rPr>
              <a:t>Visionboard</a:t>
            </a:r>
            <a:r>
              <a:rPr lang="de-DE" sz="2800" spc="30" dirty="0">
                <a:solidFill>
                  <a:srgbClr val="F1EFEB"/>
                </a:solidFill>
                <a:latin typeface="Open Sans Light"/>
              </a:rPr>
              <a:t> in der Kleingruppe gegenseitig vor und tauscht euch aus. </a:t>
            </a:r>
          </a:p>
        </p:txBody>
      </p:sp>
      <p:pic>
        <p:nvPicPr>
          <p:cNvPr id="4" name="Grafik 3" descr="Ein Bild, das Text, Diagramm, Plan, Screenshot enthält.&#10;&#10;Automatisch generierte Beschreibung">
            <a:extLst>
              <a:ext uri="{FF2B5EF4-FFF2-40B4-BE49-F238E27FC236}">
                <a16:creationId xmlns:a16="http://schemas.microsoft.com/office/drawing/2014/main" id="{4442C4BD-BFC3-157F-330A-0EA7CF15CFD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1428843" y="3316426"/>
            <a:ext cx="5740343" cy="4598617"/>
          </a:xfrm>
          <a:prstGeom prst="rect">
            <a:avLst/>
          </a:prstGeom>
        </p:spPr>
      </p:pic>
      <p:pic>
        <p:nvPicPr>
          <p:cNvPr id="5" name="Grafik 4" descr="Pfeil mit einer Linie: Kurve gegen den Uhrzeigersinn Silhouette">
            <a:extLst>
              <a:ext uri="{FF2B5EF4-FFF2-40B4-BE49-F238E27FC236}">
                <a16:creationId xmlns:a16="http://schemas.microsoft.com/office/drawing/2014/main" id="{4240B8FA-DA3A-4E88-345B-37FA001F9125}"/>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6769414">
            <a:off x="9484857" y="6826239"/>
            <a:ext cx="1217427" cy="1217427"/>
          </a:xfrm>
          <a:prstGeom prst="rect">
            <a:avLst/>
          </a:prstGeom>
        </p:spPr>
      </p:pic>
    </p:spTree>
    <p:extLst>
      <p:ext uri="{BB962C8B-B14F-4D97-AF65-F5344CB8AC3E}">
        <p14:creationId xmlns:p14="http://schemas.microsoft.com/office/powerpoint/2010/main" val="3080844429"/>
      </p:ext>
    </p:extLst>
  </p:cSld>
  <p:clrMapOvr>
    <a:overrideClrMapping bg1="lt1" tx1="dk1" bg2="lt2" tx2="dk2" accent1="accent1" accent2="accent2" accent3="accent3" accent4="accent4" accent5="accent5" accent6="accent6" hlink="hlink" folHlink="folHlink"/>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44907" y="3035145"/>
            <a:ext cx="4205724" cy="4236536"/>
          </a:xfrm>
          <a:custGeom>
            <a:avLst/>
            <a:gdLst/>
            <a:ahLst/>
            <a:cxnLst/>
            <a:rect l="l" t="t" r="r" b="b"/>
            <a:pathLst>
              <a:path w="2944007" h="2965575">
                <a:moveTo>
                  <a:pt x="0" y="0"/>
                </a:moveTo>
                <a:lnTo>
                  <a:pt x="2944006" y="0"/>
                </a:lnTo>
                <a:lnTo>
                  <a:pt x="2944006" y="2965575"/>
                </a:lnTo>
                <a:lnTo>
                  <a:pt x="0" y="2965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46237" y="784236"/>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4" name="Freeform 4"/>
          <p:cNvSpPr/>
          <p:nvPr/>
        </p:nvSpPr>
        <p:spPr>
          <a:xfrm>
            <a:off x="3013097" y="123865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13097" y="154168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013097" y="178943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013097" y="209246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013097" y="23471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13097" y="2650205"/>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014054" y="880119"/>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1" name="Freeform 11"/>
          <p:cNvSpPr/>
          <p:nvPr/>
        </p:nvSpPr>
        <p:spPr>
          <a:xfrm rot="481171">
            <a:off x="5067305" y="107460"/>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4979505" y="1589977"/>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TextBox 13"/>
          <p:cNvSpPr txBox="1"/>
          <p:nvPr/>
        </p:nvSpPr>
        <p:spPr>
          <a:xfrm>
            <a:off x="2977302" y="473643"/>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KÖRPER/GESUNDHEIT</a:t>
            </a:r>
          </a:p>
        </p:txBody>
      </p:sp>
      <p:sp>
        <p:nvSpPr>
          <p:cNvPr id="14" name="Freeform 14"/>
          <p:cNvSpPr/>
          <p:nvPr/>
        </p:nvSpPr>
        <p:spPr>
          <a:xfrm>
            <a:off x="2946237" y="808649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15" name="Freeform 15"/>
          <p:cNvSpPr/>
          <p:nvPr/>
        </p:nvSpPr>
        <p:spPr>
          <a:xfrm>
            <a:off x="3013097" y="854091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3013097" y="88439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3013097" y="909168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3013097" y="939471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3013097" y="964942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a:off x="3013097" y="995246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1" name="Freeform 21"/>
          <p:cNvSpPr/>
          <p:nvPr/>
        </p:nvSpPr>
        <p:spPr>
          <a:xfrm rot="481171">
            <a:off x="4712520" y="7409715"/>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2" name="Freeform 22"/>
          <p:cNvSpPr/>
          <p:nvPr/>
        </p:nvSpPr>
        <p:spPr>
          <a:xfrm>
            <a:off x="5023529" y="8804049"/>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3" name="Freeform 23"/>
          <p:cNvSpPr/>
          <p:nvPr/>
        </p:nvSpPr>
        <p:spPr>
          <a:xfrm>
            <a:off x="11936113" y="808649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24" name="Freeform 24"/>
          <p:cNvSpPr/>
          <p:nvPr/>
        </p:nvSpPr>
        <p:spPr>
          <a:xfrm>
            <a:off x="12002971" y="854091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2002971" y="88439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12002971" y="909168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12002971" y="939471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12002971" y="964942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a:off x="12002971" y="995246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0" name="Freeform 30"/>
          <p:cNvSpPr/>
          <p:nvPr/>
        </p:nvSpPr>
        <p:spPr>
          <a:xfrm rot="481171">
            <a:off x="14149477" y="7362699"/>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1" name="Freeform 31"/>
          <p:cNvSpPr/>
          <p:nvPr/>
        </p:nvSpPr>
        <p:spPr>
          <a:xfrm>
            <a:off x="13822212" y="8854569"/>
            <a:ext cx="1645524" cy="1118957"/>
          </a:xfrm>
          <a:custGeom>
            <a:avLst/>
            <a:gdLst/>
            <a:ahLst/>
            <a:cxnLst/>
            <a:rect l="l" t="t" r="r" b="b"/>
            <a:pathLst>
              <a:path w="1151867" h="783270">
                <a:moveTo>
                  <a:pt x="0" y="0"/>
                </a:moveTo>
                <a:lnTo>
                  <a:pt x="1151867" y="0"/>
                </a:lnTo>
                <a:lnTo>
                  <a:pt x="1151867" y="783269"/>
                </a:lnTo>
                <a:lnTo>
                  <a:pt x="0" y="783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2" name="TextBox 32"/>
          <p:cNvSpPr txBox="1"/>
          <p:nvPr/>
        </p:nvSpPr>
        <p:spPr>
          <a:xfrm>
            <a:off x="11967177" y="7775897"/>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ORGANISATION /ZEIT </a:t>
            </a:r>
          </a:p>
        </p:txBody>
      </p:sp>
      <p:sp>
        <p:nvSpPr>
          <p:cNvPr id="33" name="Freeform 33"/>
          <p:cNvSpPr/>
          <p:nvPr/>
        </p:nvSpPr>
        <p:spPr>
          <a:xfrm>
            <a:off x="11768413" y="842623"/>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34" name="Freeform 34"/>
          <p:cNvSpPr/>
          <p:nvPr/>
        </p:nvSpPr>
        <p:spPr>
          <a:xfrm>
            <a:off x="11835273" y="12970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Freeform 35"/>
          <p:cNvSpPr/>
          <p:nvPr/>
        </p:nvSpPr>
        <p:spPr>
          <a:xfrm>
            <a:off x="11835273" y="16000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a:off x="11835273" y="184781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a:off x="11835273" y="215085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Freeform 38"/>
          <p:cNvSpPr/>
          <p:nvPr/>
        </p:nvSpPr>
        <p:spPr>
          <a:xfrm>
            <a:off x="11835273" y="240556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9" name="Freeform 39"/>
          <p:cNvSpPr/>
          <p:nvPr/>
        </p:nvSpPr>
        <p:spPr>
          <a:xfrm>
            <a:off x="11835273" y="270859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0" name="TextBox 40"/>
          <p:cNvSpPr txBox="1"/>
          <p:nvPr/>
        </p:nvSpPr>
        <p:spPr>
          <a:xfrm>
            <a:off x="11836230" y="938504"/>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41" name="Freeform 41"/>
          <p:cNvSpPr/>
          <p:nvPr/>
        </p:nvSpPr>
        <p:spPr>
          <a:xfrm rot="481171">
            <a:off x="13534695" y="165847"/>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a:off x="13845705" y="1560182"/>
            <a:ext cx="1645524" cy="1118957"/>
          </a:xfrm>
          <a:custGeom>
            <a:avLst/>
            <a:gdLst/>
            <a:ahLst/>
            <a:cxnLst/>
            <a:rect l="l" t="t" r="r" b="b"/>
            <a:pathLst>
              <a:path w="1151867" h="783270">
                <a:moveTo>
                  <a:pt x="0" y="0"/>
                </a:moveTo>
                <a:lnTo>
                  <a:pt x="1151867" y="0"/>
                </a:lnTo>
                <a:lnTo>
                  <a:pt x="1151867"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3" name="TextBox 43"/>
          <p:cNvSpPr txBox="1"/>
          <p:nvPr/>
        </p:nvSpPr>
        <p:spPr>
          <a:xfrm>
            <a:off x="11799477" y="532029"/>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NEUE GEWOHNHEITEN</a:t>
            </a:r>
          </a:p>
        </p:txBody>
      </p:sp>
      <p:sp>
        <p:nvSpPr>
          <p:cNvPr id="44" name="Freeform 44"/>
          <p:cNvSpPr/>
          <p:nvPr/>
        </p:nvSpPr>
        <p:spPr>
          <a:xfrm rot="-720292">
            <a:off x="3185509" y="5202316"/>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5" name="Freeform 45"/>
          <p:cNvSpPr/>
          <p:nvPr/>
        </p:nvSpPr>
        <p:spPr>
          <a:xfrm>
            <a:off x="2778991" y="3855894"/>
            <a:ext cx="1645524" cy="1118957"/>
          </a:xfrm>
          <a:custGeom>
            <a:avLst/>
            <a:gdLst/>
            <a:ahLst/>
            <a:cxnLst/>
            <a:rect l="l" t="t" r="r" b="b"/>
            <a:pathLst>
              <a:path w="1151867" h="783270">
                <a:moveTo>
                  <a:pt x="0" y="0"/>
                </a:moveTo>
                <a:lnTo>
                  <a:pt x="1151867" y="0"/>
                </a:lnTo>
                <a:lnTo>
                  <a:pt x="1151867"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6" name="Freeform 46"/>
          <p:cNvSpPr/>
          <p:nvPr/>
        </p:nvSpPr>
        <p:spPr>
          <a:xfrm>
            <a:off x="13818874" y="403810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47" name="Freeform 47"/>
          <p:cNvSpPr/>
          <p:nvPr/>
        </p:nvSpPr>
        <p:spPr>
          <a:xfrm>
            <a:off x="13885733" y="449252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Freeform 48"/>
          <p:cNvSpPr/>
          <p:nvPr/>
        </p:nvSpPr>
        <p:spPr>
          <a:xfrm>
            <a:off x="13885733" y="4795552"/>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Freeform 49"/>
          <p:cNvSpPr/>
          <p:nvPr/>
        </p:nvSpPr>
        <p:spPr>
          <a:xfrm>
            <a:off x="13885733" y="504329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0" name="Freeform 50"/>
          <p:cNvSpPr/>
          <p:nvPr/>
        </p:nvSpPr>
        <p:spPr>
          <a:xfrm>
            <a:off x="13885733" y="534632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1" name="Freeform 51"/>
          <p:cNvSpPr/>
          <p:nvPr/>
        </p:nvSpPr>
        <p:spPr>
          <a:xfrm>
            <a:off x="13885733" y="560103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2" name="Freeform 52"/>
          <p:cNvSpPr/>
          <p:nvPr/>
        </p:nvSpPr>
        <p:spPr>
          <a:xfrm>
            <a:off x="13885733" y="590406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3" name="Freeform 53"/>
          <p:cNvSpPr/>
          <p:nvPr/>
        </p:nvSpPr>
        <p:spPr>
          <a:xfrm rot="-720292">
            <a:off x="12387643" y="5011422"/>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4" name="Freeform 54"/>
          <p:cNvSpPr/>
          <p:nvPr/>
        </p:nvSpPr>
        <p:spPr>
          <a:xfrm>
            <a:off x="12082518" y="3699776"/>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5" name="Freeform 55"/>
          <p:cNvSpPr/>
          <p:nvPr/>
        </p:nvSpPr>
        <p:spPr>
          <a:xfrm>
            <a:off x="8532589" y="1406898"/>
            <a:ext cx="2700277" cy="1462247"/>
          </a:xfrm>
          <a:custGeom>
            <a:avLst/>
            <a:gdLst/>
            <a:ahLst/>
            <a:cxnLst/>
            <a:rect l="l" t="t" r="r" b="b"/>
            <a:pathLst>
              <a:path w="1890194" h="1023573">
                <a:moveTo>
                  <a:pt x="0" y="0"/>
                </a:moveTo>
                <a:lnTo>
                  <a:pt x="1890194" y="0"/>
                </a:lnTo>
                <a:lnTo>
                  <a:pt x="1890194" y="1023573"/>
                </a:lnTo>
                <a:lnTo>
                  <a:pt x="0" y="1023573"/>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7553" b="-117081"/>
            </a:stretch>
          </a:blipFill>
        </p:spPr>
      </p:sp>
      <p:sp>
        <p:nvSpPr>
          <p:cNvPr id="56" name="Freeform 56"/>
          <p:cNvSpPr/>
          <p:nvPr/>
        </p:nvSpPr>
        <p:spPr>
          <a:xfrm>
            <a:off x="9718889" y="191000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7" name="Freeform 57"/>
          <p:cNvSpPr/>
          <p:nvPr/>
        </p:nvSpPr>
        <p:spPr>
          <a:xfrm>
            <a:off x="8599447" y="191000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8" name="Freeform 58"/>
          <p:cNvSpPr/>
          <p:nvPr/>
        </p:nvSpPr>
        <p:spPr>
          <a:xfrm>
            <a:off x="8599447" y="224558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9" name="Freeform 59"/>
          <p:cNvSpPr/>
          <p:nvPr/>
        </p:nvSpPr>
        <p:spPr>
          <a:xfrm>
            <a:off x="9718889" y="224558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0" name="Freeform 60"/>
          <p:cNvSpPr/>
          <p:nvPr/>
        </p:nvSpPr>
        <p:spPr>
          <a:xfrm>
            <a:off x="8599447" y="262592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1" name="Freeform 61"/>
          <p:cNvSpPr/>
          <p:nvPr/>
        </p:nvSpPr>
        <p:spPr>
          <a:xfrm>
            <a:off x="9718889" y="262592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62" name="Group 62"/>
          <p:cNvGrpSpPr/>
          <p:nvPr/>
        </p:nvGrpSpPr>
        <p:grpSpPr>
          <a:xfrm>
            <a:off x="7165105" y="-39309"/>
            <a:ext cx="4107759" cy="1399607"/>
            <a:chOff x="0" y="0"/>
            <a:chExt cx="3833909" cy="1306300"/>
          </a:xfrm>
        </p:grpSpPr>
        <p:sp>
          <p:nvSpPr>
            <p:cNvPr id="63" name="Freeform 63"/>
            <p:cNvSpPr/>
            <p:nvPr/>
          </p:nvSpPr>
          <p:spPr>
            <a:xfrm>
              <a:off x="0" y="0"/>
              <a:ext cx="1263314" cy="1263314"/>
            </a:xfrm>
            <a:custGeom>
              <a:avLst/>
              <a:gdLst/>
              <a:ahLst/>
              <a:cxnLst/>
              <a:rect l="l" t="t" r="r" b="b"/>
              <a:pathLst>
                <a:path w="1263314" h="1263314">
                  <a:moveTo>
                    <a:pt x="0" y="0"/>
                  </a:moveTo>
                  <a:lnTo>
                    <a:pt x="1263314" y="0"/>
                  </a:lnTo>
                  <a:lnTo>
                    <a:pt x="1263314"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4" name="Freeform 64"/>
            <p:cNvSpPr/>
            <p:nvPr/>
          </p:nvSpPr>
          <p:spPr>
            <a:xfrm>
              <a:off x="1263314" y="42986"/>
              <a:ext cx="1263314" cy="1263314"/>
            </a:xfrm>
            <a:custGeom>
              <a:avLst/>
              <a:gdLst/>
              <a:ahLst/>
              <a:cxnLst/>
              <a:rect l="l" t="t" r="r" b="b"/>
              <a:pathLst>
                <a:path w="1263314" h="1263314">
                  <a:moveTo>
                    <a:pt x="0" y="0"/>
                  </a:moveTo>
                  <a:lnTo>
                    <a:pt x="1263315" y="0"/>
                  </a:lnTo>
                  <a:lnTo>
                    <a:pt x="1263315"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5" name="Freeform 65"/>
            <p:cNvSpPr/>
            <p:nvPr/>
          </p:nvSpPr>
          <p:spPr>
            <a:xfrm>
              <a:off x="2570594" y="42986"/>
              <a:ext cx="1263314" cy="1263314"/>
            </a:xfrm>
            <a:custGeom>
              <a:avLst/>
              <a:gdLst/>
              <a:ahLst/>
              <a:cxnLst/>
              <a:rect l="l" t="t" r="r" b="b"/>
              <a:pathLst>
                <a:path w="1263314" h="1263314">
                  <a:moveTo>
                    <a:pt x="0" y="0"/>
                  </a:moveTo>
                  <a:lnTo>
                    <a:pt x="1263315" y="0"/>
                  </a:lnTo>
                  <a:lnTo>
                    <a:pt x="1263315"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66" name="Freeform 66"/>
          <p:cNvSpPr/>
          <p:nvPr/>
        </p:nvSpPr>
        <p:spPr>
          <a:xfrm>
            <a:off x="7096120" y="8915877"/>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7" name="Freeform 67"/>
          <p:cNvSpPr/>
          <p:nvPr/>
        </p:nvSpPr>
        <p:spPr>
          <a:xfrm>
            <a:off x="8449672" y="8961935"/>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8" name="Freeform 68"/>
          <p:cNvSpPr/>
          <p:nvPr/>
        </p:nvSpPr>
        <p:spPr>
          <a:xfrm>
            <a:off x="9850329" y="8961935"/>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9" name="Freeform 69"/>
          <p:cNvSpPr/>
          <p:nvPr/>
        </p:nvSpPr>
        <p:spPr>
          <a:xfrm>
            <a:off x="7165527" y="7453632"/>
            <a:ext cx="2700277" cy="1462247"/>
          </a:xfrm>
          <a:custGeom>
            <a:avLst/>
            <a:gdLst/>
            <a:ahLst/>
            <a:cxnLst/>
            <a:rect l="l" t="t" r="r" b="b"/>
            <a:pathLst>
              <a:path w="1890194" h="1023573">
                <a:moveTo>
                  <a:pt x="0" y="0"/>
                </a:moveTo>
                <a:lnTo>
                  <a:pt x="1890194" y="0"/>
                </a:lnTo>
                <a:lnTo>
                  <a:pt x="1890194" y="1023572"/>
                </a:lnTo>
                <a:lnTo>
                  <a:pt x="0" y="1023572"/>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7553" b="-117081"/>
            </a:stretch>
          </a:blipFill>
        </p:spPr>
      </p:sp>
      <p:sp>
        <p:nvSpPr>
          <p:cNvPr id="70" name="Freeform 70"/>
          <p:cNvSpPr/>
          <p:nvPr/>
        </p:nvSpPr>
        <p:spPr>
          <a:xfrm>
            <a:off x="8351827" y="795674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1" name="Freeform 71"/>
          <p:cNvSpPr/>
          <p:nvPr/>
        </p:nvSpPr>
        <p:spPr>
          <a:xfrm>
            <a:off x="7232387" y="795674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2" name="TextBox 72"/>
          <p:cNvSpPr txBox="1"/>
          <p:nvPr/>
        </p:nvSpPr>
        <p:spPr>
          <a:xfrm>
            <a:off x="7233344" y="759820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73" name="Freeform 73"/>
          <p:cNvSpPr/>
          <p:nvPr/>
        </p:nvSpPr>
        <p:spPr>
          <a:xfrm>
            <a:off x="7232387" y="829232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4" name="Freeform 74"/>
          <p:cNvSpPr/>
          <p:nvPr/>
        </p:nvSpPr>
        <p:spPr>
          <a:xfrm>
            <a:off x="8351827" y="829232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5" name="Freeform 75"/>
          <p:cNvSpPr/>
          <p:nvPr/>
        </p:nvSpPr>
        <p:spPr>
          <a:xfrm>
            <a:off x="7232387" y="8672664"/>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6" name="Freeform 76"/>
          <p:cNvSpPr/>
          <p:nvPr/>
        </p:nvSpPr>
        <p:spPr>
          <a:xfrm>
            <a:off x="8351827" y="8672664"/>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7" name="Freeform 77"/>
          <p:cNvSpPr/>
          <p:nvPr/>
        </p:nvSpPr>
        <p:spPr>
          <a:xfrm>
            <a:off x="10607081" y="7298894"/>
            <a:ext cx="672726" cy="1787974"/>
          </a:xfrm>
          <a:custGeom>
            <a:avLst/>
            <a:gdLst/>
            <a:ahLst/>
            <a:cxnLst/>
            <a:rect l="l" t="t" r="r" b="b"/>
            <a:pathLst>
              <a:path w="470908" h="1251582">
                <a:moveTo>
                  <a:pt x="0" y="0"/>
                </a:moveTo>
                <a:lnTo>
                  <a:pt x="470908" y="0"/>
                </a:lnTo>
                <a:lnTo>
                  <a:pt x="470908" y="1251582"/>
                </a:lnTo>
                <a:lnTo>
                  <a:pt x="0" y="125158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78" name="TextBox 78"/>
          <p:cNvSpPr txBox="1"/>
          <p:nvPr/>
        </p:nvSpPr>
        <p:spPr>
          <a:xfrm>
            <a:off x="10019903" y="8007445"/>
            <a:ext cx="1333657" cy="384721"/>
          </a:xfrm>
          <a:prstGeom prst="rect">
            <a:avLst/>
          </a:prstGeom>
        </p:spPr>
        <p:txBody>
          <a:bodyPr lIns="0" tIns="0" rIns="0" bIns="0" rtlCol="0" anchor="t">
            <a:spAutoFit/>
          </a:bodyPr>
          <a:lstStyle/>
          <a:p>
            <a:pPr>
              <a:lnSpc>
                <a:spcPts val="1536"/>
              </a:lnSpc>
            </a:pPr>
            <a:r>
              <a:rPr lang="en-US" sz="1279">
                <a:solidFill>
                  <a:srgbClr val="261F1B"/>
                </a:solidFill>
                <a:latin typeface="Special Elite"/>
              </a:rPr>
              <a:t>ACHTSAMKEIT / </a:t>
            </a:r>
          </a:p>
          <a:p>
            <a:pPr>
              <a:lnSpc>
                <a:spcPts val="1536"/>
              </a:lnSpc>
            </a:pPr>
            <a:r>
              <a:rPr lang="en-US" sz="1279">
                <a:solidFill>
                  <a:srgbClr val="261F1B"/>
                </a:solidFill>
                <a:latin typeface="Special Elite"/>
              </a:rPr>
              <a:t>SELBSTLIEBE</a:t>
            </a:r>
          </a:p>
        </p:txBody>
      </p:sp>
      <p:sp>
        <p:nvSpPr>
          <p:cNvPr id="79" name="Freeform 79"/>
          <p:cNvSpPr/>
          <p:nvPr/>
        </p:nvSpPr>
        <p:spPr>
          <a:xfrm>
            <a:off x="6750327" y="2896359"/>
            <a:ext cx="5019227" cy="1168111"/>
          </a:xfrm>
          <a:custGeom>
            <a:avLst/>
            <a:gdLst/>
            <a:ahLst/>
            <a:cxnLst/>
            <a:rect l="l" t="t" r="r" b="b"/>
            <a:pathLst>
              <a:path w="3513459" h="817678">
                <a:moveTo>
                  <a:pt x="0" y="0"/>
                </a:moveTo>
                <a:lnTo>
                  <a:pt x="3513459" y="0"/>
                </a:lnTo>
                <a:lnTo>
                  <a:pt x="3513459" y="817678"/>
                </a:lnTo>
                <a:lnTo>
                  <a:pt x="0" y="817678"/>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grpSp>
        <p:nvGrpSpPr>
          <p:cNvPr id="80" name="Group 80"/>
          <p:cNvGrpSpPr/>
          <p:nvPr/>
        </p:nvGrpSpPr>
        <p:grpSpPr>
          <a:xfrm>
            <a:off x="8678589" y="3816314"/>
            <a:ext cx="971316" cy="738075"/>
            <a:chOff x="0" y="-19747"/>
            <a:chExt cx="906561" cy="688869"/>
          </a:xfrm>
        </p:grpSpPr>
        <p:sp>
          <p:nvSpPr>
            <p:cNvPr id="81" name="Freeform 81"/>
            <p:cNvSpPr/>
            <p:nvPr/>
          </p:nvSpPr>
          <p:spPr>
            <a:xfrm>
              <a:off x="0" y="0"/>
              <a:ext cx="906561" cy="669122"/>
            </a:xfrm>
            <a:custGeom>
              <a:avLst/>
              <a:gdLst/>
              <a:ahLst/>
              <a:cxnLst/>
              <a:rect l="l" t="t" r="r" b="b"/>
              <a:pathLst>
                <a:path w="906561" h="669122">
                  <a:moveTo>
                    <a:pt x="0" y="0"/>
                  </a:moveTo>
                  <a:lnTo>
                    <a:pt x="906561" y="0"/>
                  </a:lnTo>
                  <a:lnTo>
                    <a:pt x="906561" y="669122"/>
                  </a:lnTo>
                  <a:lnTo>
                    <a:pt x="0" y="669122"/>
                  </a:lnTo>
                  <a:lnTo>
                    <a:pt x="0" y="0"/>
                  </a:lnTo>
                  <a:close/>
                </a:path>
              </a:pathLst>
            </a:custGeom>
            <a:blipFill>
              <a:blip r:embed="rId16">
                <a:extLst>
                  <a:ext uri="{28A0092B-C50C-407E-A947-70E740481C1C}">
                    <a14:useLocalDpi xmlns:a14="http://schemas.microsoft.com/office/drawing/2010/main"/>
                  </a:ext>
                </a:extLst>
              </a:blip>
              <a:stretch>
                <a:fillRect t="-125" b="-125"/>
              </a:stretch>
            </a:blipFill>
          </p:spPr>
        </p:sp>
        <p:sp>
          <p:nvSpPr>
            <p:cNvPr id="82" name="TextBox 82"/>
            <p:cNvSpPr txBox="1"/>
            <p:nvPr/>
          </p:nvSpPr>
          <p:spPr>
            <a:xfrm>
              <a:off x="51711" y="-19747"/>
              <a:ext cx="803138" cy="503120"/>
            </a:xfrm>
            <a:prstGeom prst="rect">
              <a:avLst/>
            </a:prstGeom>
          </p:spPr>
          <p:txBody>
            <a:bodyPr lIns="0" tIns="0" rIns="0" bIns="0" rtlCol="0" anchor="t">
              <a:spAutoFit/>
            </a:bodyPr>
            <a:lstStyle/>
            <a:p>
              <a:pPr algn="ctr">
                <a:lnSpc>
                  <a:spcPts val="4722"/>
                </a:lnSpc>
              </a:pPr>
              <a:endParaRPr sz="2571"/>
            </a:p>
          </p:txBody>
        </p:sp>
        <p:sp>
          <p:nvSpPr>
            <p:cNvPr id="83" name="TextBox 83"/>
            <p:cNvSpPr txBox="1"/>
            <p:nvPr/>
          </p:nvSpPr>
          <p:spPr>
            <a:xfrm>
              <a:off x="0" y="439328"/>
              <a:ext cx="906561" cy="190848"/>
            </a:xfrm>
            <a:prstGeom prst="rect">
              <a:avLst/>
            </a:prstGeom>
          </p:spPr>
          <p:txBody>
            <a:bodyPr lIns="0" tIns="0" rIns="0" bIns="0" rtlCol="0" anchor="t">
              <a:spAutoFit/>
            </a:bodyPr>
            <a:lstStyle/>
            <a:p>
              <a:pPr algn="ctr">
                <a:lnSpc>
                  <a:spcPts val="1693"/>
                </a:lnSpc>
              </a:pPr>
              <a:r>
                <a:rPr lang="en-US" sz="1210">
                  <a:solidFill>
                    <a:srgbClr val="403326"/>
                  </a:solidFill>
                  <a:latin typeface="Brightwall"/>
                </a:rPr>
                <a:t>.............</a:t>
              </a:r>
            </a:p>
          </p:txBody>
        </p:sp>
      </p:grpSp>
      <p:sp>
        <p:nvSpPr>
          <p:cNvPr id="84" name="Freeform 84"/>
          <p:cNvSpPr/>
          <p:nvPr/>
        </p:nvSpPr>
        <p:spPr>
          <a:xfrm>
            <a:off x="7878836" y="6533071"/>
            <a:ext cx="2762209" cy="818619"/>
          </a:xfrm>
          <a:custGeom>
            <a:avLst/>
            <a:gdLst/>
            <a:ahLst/>
            <a:cxnLst/>
            <a:rect l="l" t="t" r="r" b="b"/>
            <a:pathLst>
              <a:path w="1933546" h="573033">
                <a:moveTo>
                  <a:pt x="0" y="0"/>
                </a:moveTo>
                <a:lnTo>
                  <a:pt x="1933545" y="0"/>
                </a:lnTo>
                <a:lnTo>
                  <a:pt x="1933545" y="573033"/>
                </a:lnTo>
                <a:lnTo>
                  <a:pt x="0" y="57303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85" name="Freeform 85"/>
          <p:cNvSpPr/>
          <p:nvPr/>
        </p:nvSpPr>
        <p:spPr>
          <a:xfrm>
            <a:off x="6215330" y="4365232"/>
            <a:ext cx="1900394" cy="1865841"/>
          </a:xfrm>
          <a:custGeom>
            <a:avLst/>
            <a:gdLst/>
            <a:ahLst/>
            <a:cxnLst/>
            <a:rect l="l" t="t" r="r" b="b"/>
            <a:pathLst>
              <a:path w="1330276" h="1306089">
                <a:moveTo>
                  <a:pt x="0" y="0"/>
                </a:moveTo>
                <a:lnTo>
                  <a:pt x="1330276" y="0"/>
                </a:lnTo>
                <a:lnTo>
                  <a:pt x="1330276" y="1306089"/>
                </a:lnTo>
                <a:lnTo>
                  <a:pt x="0" y="13060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86" name="Freeform 86"/>
          <p:cNvSpPr/>
          <p:nvPr/>
        </p:nvSpPr>
        <p:spPr>
          <a:xfrm>
            <a:off x="10403363" y="4365232"/>
            <a:ext cx="1900394" cy="1865841"/>
          </a:xfrm>
          <a:custGeom>
            <a:avLst/>
            <a:gdLst/>
            <a:ahLst/>
            <a:cxnLst/>
            <a:rect l="l" t="t" r="r" b="b"/>
            <a:pathLst>
              <a:path w="1330276" h="1306089">
                <a:moveTo>
                  <a:pt x="0" y="0"/>
                </a:moveTo>
                <a:lnTo>
                  <a:pt x="1330275" y="0"/>
                </a:lnTo>
                <a:lnTo>
                  <a:pt x="1330275" y="1306089"/>
                </a:lnTo>
                <a:lnTo>
                  <a:pt x="0" y="1306089"/>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nvGrpSpPr>
          <p:cNvPr id="87" name="Group 87"/>
          <p:cNvGrpSpPr/>
          <p:nvPr/>
        </p:nvGrpSpPr>
        <p:grpSpPr>
          <a:xfrm>
            <a:off x="8276407" y="5398031"/>
            <a:ext cx="1924974" cy="1017090"/>
            <a:chOff x="0" y="0"/>
            <a:chExt cx="1796642" cy="949285"/>
          </a:xfrm>
        </p:grpSpPr>
        <p:sp>
          <p:nvSpPr>
            <p:cNvPr id="88" name="Freeform 88"/>
            <p:cNvSpPr/>
            <p:nvPr/>
          </p:nvSpPr>
          <p:spPr>
            <a:xfrm rot="-269588">
              <a:off x="28954" y="438931"/>
              <a:ext cx="1738087" cy="63203"/>
            </a:xfrm>
            <a:custGeom>
              <a:avLst/>
              <a:gdLst/>
              <a:ahLst/>
              <a:cxnLst/>
              <a:rect l="l" t="t" r="r" b="b"/>
              <a:pathLst>
                <a:path w="1738087" h="63203">
                  <a:moveTo>
                    <a:pt x="0" y="0"/>
                  </a:moveTo>
                  <a:lnTo>
                    <a:pt x="1738088" y="0"/>
                  </a:lnTo>
                  <a:lnTo>
                    <a:pt x="1738088" y="63204"/>
                  </a:lnTo>
                  <a:lnTo>
                    <a:pt x="0" y="6320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89" name="Freeform 89"/>
            <p:cNvSpPr/>
            <p:nvPr/>
          </p:nvSpPr>
          <p:spPr>
            <a:xfrm rot="-269588">
              <a:off x="-195" y="67983"/>
              <a:ext cx="1738087" cy="63203"/>
            </a:xfrm>
            <a:custGeom>
              <a:avLst/>
              <a:gdLst/>
              <a:ahLst/>
              <a:cxnLst/>
              <a:rect l="l" t="t" r="r" b="b"/>
              <a:pathLst>
                <a:path w="1738087" h="63203">
                  <a:moveTo>
                    <a:pt x="0" y="0"/>
                  </a:moveTo>
                  <a:lnTo>
                    <a:pt x="1738087" y="0"/>
                  </a:lnTo>
                  <a:lnTo>
                    <a:pt x="1738087" y="63204"/>
                  </a:lnTo>
                  <a:lnTo>
                    <a:pt x="0" y="63204"/>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90" name="Freeform 90"/>
            <p:cNvSpPr/>
            <p:nvPr/>
          </p:nvSpPr>
          <p:spPr>
            <a:xfrm rot="-269588">
              <a:off x="58750" y="818098"/>
              <a:ext cx="1738087" cy="63203"/>
            </a:xfrm>
            <a:custGeom>
              <a:avLst/>
              <a:gdLst/>
              <a:ahLst/>
              <a:cxnLst/>
              <a:rect l="l" t="t" r="r" b="b"/>
              <a:pathLst>
                <a:path w="1738087" h="63203">
                  <a:moveTo>
                    <a:pt x="0" y="0"/>
                  </a:moveTo>
                  <a:lnTo>
                    <a:pt x="1738087" y="0"/>
                  </a:lnTo>
                  <a:lnTo>
                    <a:pt x="1738087" y="63203"/>
                  </a:lnTo>
                  <a:lnTo>
                    <a:pt x="0" y="6320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sp>
        <p:nvSpPr>
          <p:cNvPr id="91" name="Freeform 91"/>
          <p:cNvSpPr/>
          <p:nvPr/>
        </p:nvSpPr>
        <p:spPr>
          <a:xfrm>
            <a:off x="4412785" y="499929"/>
            <a:ext cx="755959" cy="1057284"/>
          </a:xfrm>
          <a:custGeom>
            <a:avLst/>
            <a:gdLst/>
            <a:ahLst/>
            <a:cxnLst/>
            <a:rect l="l" t="t" r="r" b="b"/>
            <a:pathLst>
              <a:path w="529171" h="740099">
                <a:moveTo>
                  <a:pt x="0" y="0"/>
                </a:moveTo>
                <a:lnTo>
                  <a:pt x="529171" y="0"/>
                </a:lnTo>
                <a:lnTo>
                  <a:pt x="529171" y="740100"/>
                </a:lnTo>
                <a:lnTo>
                  <a:pt x="0" y="74010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2" name="Freeform 92"/>
          <p:cNvSpPr/>
          <p:nvPr/>
        </p:nvSpPr>
        <p:spPr>
          <a:xfrm>
            <a:off x="14628822" y="869268"/>
            <a:ext cx="862407" cy="462466"/>
          </a:xfrm>
          <a:custGeom>
            <a:avLst/>
            <a:gdLst/>
            <a:ahLst/>
            <a:cxnLst/>
            <a:rect l="l" t="t" r="r" b="b"/>
            <a:pathLst>
              <a:path w="603685" h="323726">
                <a:moveTo>
                  <a:pt x="0" y="0"/>
                </a:moveTo>
                <a:lnTo>
                  <a:pt x="603685" y="0"/>
                </a:lnTo>
                <a:lnTo>
                  <a:pt x="603685" y="323726"/>
                </a:lnTo>
                <a:lnTo>
                  <a:pt x="0" y="323726"/>
                </a:lnTo>
                <a:lnTo>
                  <a:pt x="0" y="0"/>
                </a:lnTo>
                <a:close/>
              </a:path>
            </a:pathLst>
          </a:custGeom>
          <a:blipFill>
            <a:blip r:embed="rId25"/>
            <a:stretch>
              <a:fillRect/>
            </a:stretch>
          </a:blipFill>
        </p:spPr>
      </p:sp>
      <p:sp>
        <p:nvSpPr>
          <p:cNvPr id="93" name="Freeform 93"/>
          <p:cNvSpPr/>
          <p:nvPr/>
        </p:nvSpPr>
        <p:spPr>
          <a:xfrm>
            <a:off x="3807597" y="7027833"/>
            <a:ext cx="853104" cy="841374"/>
          </a:xfrm>
          <a:custGeom>
            <a:avLst/>
            <a:gdLst/>
            <a:ahLst/>
            <a:cxnLst/>
            <a:rect l="l" t="t" r="r" b="b"/>
            <a:pathLst>
              <a:path w="597173" h="588962">
                <a:moveTo>
                  <a:pt x="0" y="0"/>
                </a:moveTo>
                <a:lnTo>
                  <a:pt x="597173" y="0"/>
                </a:lnTo>
                <a:lnTo>
                  <a:pt x="597173" y="588963"/>
                </a:lnTo>
                <a:lnTo>
                  <a:pt x="0" y="58896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sp>
      <p:sp>
        <p:nvSpPr>
          <p:cNvPr id="94" name="Freeform 94"/>
          <p:cNvSpPr/>
          <p:nvPr/>
        </p:nvSpPr>
        <p:spPr>
          <a:xfrm>
            <a:off x="13576800" y="7918193"/>
            <a:ext cx="615926" cy="576660"/>
          </a:xfrm>
          <a:custGeom>
            <a:avLst/>
            <a:gdLst/>
            <a:ahLst/>
            <a:cxnLst/>
            <a:rect l="l" t="t" r="r" b="b"/>
            <a:pathLst>
              <a:path w="431148" h="403662">
                <a:moveTo>
                  <a:pt x="0" y="0"/>
                </a:moveTo>
                <a:lnTo>
                  <a:pt x="431148" y="0"/>
                </a:lnTo>
                <a:lnTo>
                  <a:pt x="431148" y="403662"/>
                </a:lnTo>
                <a:lnTo>
                  <a:pt x="0" y="403662"/>
                </a:lnTo>
                <a:lnTo>
                  <a:pt x="0" y="0"/>
                </a:lnTo>
                <a:close/>
              </a:path>
            </a:pathLst>
          </a:custGeom>
          <a:blipFill>
            <a:blip r:embed="rId28">
              <a:extLst>
                <a:ext uri="{96DAC541-7B7A-43D3-8B79-37D633B846F1}">
                  <asvg:svgBlip xmlns:asvg="http://schemas.microsoft.com/office/drawing/2016/SVG/main" r:embed="rId29"/>
                </a:ext>
              </a:extLst>
            </a:blip>
            <a:stretch>
              <a:fillRect/>
            </a:stretch>
          </a:blipFill>
        </p:spPr>
      </p:sp>
      <p:sp>
        <p:nvSpPr>
          <p:cNvPr id="95" name="Freeform 95"/>
          <p:cNvSpPr/>
          <p:nvPr/>
        </p:nvSpPr>
        <p:spPr>
          <a:xfrm>
            <a:off x="14061678" y="6176297"/>
            <a:ext cx="919764" cy="465631"/>
          </a:xfrm>
          <a:custGeom>
            <a:avLst/>
            <a:gdLst/>
            <a:ahLst/>
            <a:cxnLst/>
            <a:rect l="l" t="t" r="r" b="b"/>
            <a:pathLst>
              <a:path w="643835" h="325942">
                <a:moveTo>
                  <a:pt x="0" y="0"/>
                </a:moveTo>
                <a:lnTo>
                  <a:pt x="643836" y="0"/>
                </a:lnTo>
                <a:lnTo>
                  <a:pt x="643836" y="325941"/>
                </a:lnTo>
                <a:lnTo>
                  <a:pt x="0" y="325941"/>
                </a:lnTo>
                <a:lnTo>
                  <a:pt x="0" y="0"/>
                </a:lnTo>
                <a:close/>
              </a:path>
            </a:pathLst>
          </a:custGeom>
          <a:blipFill>
            <a:blip r:embed="rId30">
              <a:extLst>
                <a:ext uri="{96DAC541-7B7A-43D3-8B79-37D633B846F1}">
                  <asvg:svgBlip xmlns:asvg="http://schemas.microsoft.com/office/drawing/2016/SVG/main" r:embed="rId31"/>
                </a:ext>
              </a:extLst>
            </a:blip>
            <a:stretch>
              <a:fillRect/>
            </a:stretch>
          </a:blipFill>
        </p:spPr>
      </p:sp>
      <p:sp>
        <p:nvSpPr>
          <p:cNvPr id="96" name="Freeform 96"/>
          <p:cNvSpPr/>
          <p:nvPr/>
        </p:nvSpPr>
        <p:spPr>
          <a:xfrm>
            <a:off x="7485864" y="2302388"/>
            <a:ext cx="859529" cy="460921"/>
          </a:xfrm>
          <a:custGeom>
            <a:avLst/>
            <a:gdLst/>
            <a:ahLst/>
            <a:cxnLst/>
            <a:rect l="l" t="t" r="r" b="b"/>
            <a:pathLst>
              <a:path w="601670" h="322645">
                <a:moveTo>
                  <a:pt x="0" y="0"/>
                </a:moveTo>
                <a:lnTo>
                  <a:pt x="601669" y="0"/>
                </a:lnTo>
                <a:lnTo>
                  <a:pt x="601669" y="322645"/>
                </a:lnTo>
                <a:lnTo>
                  <a:pt x="0" y="322645"/>
                </a:lnTo>
                <a:lnTo>
                  <a:pt x="0" y="0"/>
                </a:lnTo>
                <a:close/>
              </a:path>
            </a:pathLst>
          </a:custGeom>
          <a:blipFill>
            <a:blip r:embed="rId32">
              <a:extLst>
                <a:ext uri="{96DAC541-7B7A-43D3-8B79-37D633B846F1}">
                  <asvg:svgBlip xmlns:asvg="http://schemas.microsoft.com/office/drawing/2016/SVG/main" r:embed="rId33"/>
                </a:ext>
              </a:extLst>
            </a:blip>
            <a:stretch>
              <a:fillRect/>
            </a:stretch>
          </a:blipFill>
        </p:spPr>
      </p:sp>
      <p:sp>
        <p:nvSpPr>
          <p:cNvPr id="97" name="Freeform 97"/>
          <p:cNvSpPr/>
          <p:nvPr/>
        </p:nvSpPr>
        <p:spPr>
          <a:xfrm>
            <a:off x="4521621" y="4092246"/>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98" name="Freeform 98"/>
          <p:cNvSpPr/>
          <p:nvPr/>
        </p:nvSpPr>
        <p:spPr>
          <a:xfrm>
            <a:off x="4588481" y="454666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9" name="Freeform 99"/>
          <p:cNvSpPr/>
          <p:nvPr/>
        </p:nvSpPr>
        <p:spPr>
          <a:xfrm>
            <a:off x="4588481" y="484969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0" name="Freeform 100"/>
          <p:cNvSpPr/>
          <p:nvPr/>
        </p:nvSpPr>
        <p:spPr>
          <a:xfrm>
            <a:off x="4588481" y="50974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1" name="Freeform 101"/>
          <p:cNvSpPr/>
          <p:nvPr/>
        </p:nvSpPr>
        <p:spPr>
          <a:xfrm>
            <a:off x="4588481" y="54004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2" name="Freeform 102"/>
          <p:cNvSpPr/>
          <p:nvPr/>
        </p:nvSpPr>
        <p:spPr>
          <a:xfrm>
            <a:off x="4588481" y="5655185"/>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3" name="Freeform 103"/>
          <p:cNvSpPr/>
          <p:nvPr/>
        </p:nvSpPr>
        <p:spPr>
          <a:xfrm>
            <a:off x="4588481" y="595821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4" name="Freeform 104"/>
          <p:cNvSpPr/>
          <p:nvPr/>
        </p:nvSpPr>
        <p:spPr>
          <a:xfrm>
            <a:off x="3807596" y="3271643"/>
            <a:ext cx="636774" cy="599363"/>
          </a:xfrm>
          <a:custGeom>
            <a:avLst/>
            <a:gdLst/>
            <a:ahLst/>
            <a:cxnLst/>
            <a:rect l="l" t="t" r="r" b="b"/>
            <a:pathLst>
              <a:path w="445742" h="419554">
                <a:moveTo>
                  <a:pt x="0" y="0"/>
                </a:moveTo>
                <a:lnTo>
                  <a:pt x="445742" y="0"/>
                </a:lnTo>
                <a:lnTo>
                  <a:pt x="445742" y="419555"/>
                </a:lnTo>
                <a:lnTo>
                  <a:pt x="0" y="419555"/>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sp>
      <p:sp>
        <p:nvSpPr>
          <p:cNvPr id="105" name="TextBox 105"/>
          <p:cNvSpPr txBox="1"/>
          <p:nvPr/>
        </p:nvSpPr>
        <p:spPr>
          <a:xfrm>
            <a:off x="4589438" y="4188129"/>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06" name="TextBox 106"/>
          <p:cNvSpPr txBox="1"/>
          <p:nvPr/>
        </p:nvSpPr>
        <p:spPr>
          <a:xfrm>
            <a:off x="4480113" y="3639079"/>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STUDIUM / KARRIERE</a:t>
            </a:r>
          </a:p>
        </p:txBody>
      </p:sp>
      <p:sp>
        <p:nvSpPr>
          <p:cNvPr id="107" name="TextBox 107"/>
          <p:cNvSpPr txBox="1"/>
          <p:nvPr/>
        </p:nvSpPr>
        <p:spPr>
          <a:xfrm>
            <a:off x="12003930" y="818237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08" name="TextBox 108"/>
          <p:cNvSpPr txBox="1"/>
          <p:nvPr/>
        </p:nvSpPr>
        <p:spPr>
          <a:xfrm>
            <a:off x="13886691" y="4133982"/>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09" name="TextBox 109"/>
          <p:cNvSpPr txBox="1"/>
          <p:nvPr/>
        </p:nvSpPr>
        <p:spPr>
          <a:xfrm>
            <a:off x="13777366" y="3584933"/>
            <a:ext cx="1735217" cy="158698"/>
          </a:xfrm>
          <a:prstGeom prst="rect">
            <a:avLst/>
          </a:prstGeom>
        </p:spPr>
        <p:txBody>
          <a:bodyPr lIns="0" tIns="0" rIns="0" bIns="0" rtlCol="0" anchor="t">
            <a:spAutoFit/>
          </a:bodyPr>
          <a:lstStyle/>
          <a:p>
            <a:pPr>
              <a:lnSpc>
                <a:spcPts val="1151"/>
              </a:lnSpc>
            </a:pPr>
            <a:r>
              <a:rPr lang="en-US" sz="1279">
                <a:solidFill>
                  <a:srgbClr val="261F1B"/>
                </a:solidFill>
                <a:latin typeface="Special Elite"/>
              </a:rPr>
              <a:t>REISEN / FREIZEIT</a:t>
            </a:r>
          </a:p>
        </p:txBody>
      </p:sp>
      <p:sp>
        <p:nvSpPr>
          <p:cNvPr id="110" name="TextBox 110"/>
          <p:cNvSpPr txBox="1"/>
          <p:nvPr/>
        </p:nvSpPr>
        <p:spPr>
          <a:xfrm>
            <a:off x="3014054" y="818237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11" name="TextBox 111"/>
          <p:cNvSpPr txBox="1"/>
          <p:nvPr/>
        </p:nvSpPr>
        <p:spPr>
          <a:xfrm>
            <a:off x="2925483" y="7760784"/>
            <a:ext cx="1735217" cy="192360"/>
          </a:xfrm>
          <a:prstGeom prst="rect">
            <a:avLst/>
          </a:prstGeom>
        </p:spPr>
        <p:txBody>
          <a:bodyPr lIns="0" tIns="0" rIns="0" bIns="0" rtlCol="0" anchor="t">
            <a:spAutoFit/>
          </a:bodyPr>
          <a:lstStyle/>
          <a:p>
            <a:pPr>
              <a:lnSpc>
                <a:spcPts val="1536"/>
              </a:lnSpc>
            </a:pPr>
            <a:r>
              <a:rPr lang="en-US" sz="1279">
                <a:solidFill>
                  <a:srgbClr val="261F1B"/>
                </a:solidFill>
                <a:latin typeface="Special Elite"/>
              </a:rPr>
              <a:t>EMOTIONALE FITNESS</a:t>
            </a:r>
          </a:p>
        </p:txBody>
      </p:sp>
      <p:sp>
        <p:nvSpPr>
          <p:cNvPr id="112" name="TextBox 112"/>
          <p:cNvSpPr txBox="1"/>
          <p:nvPr/>
        </p:nvSpPr>
        <p:spPr>
          <a:xfrm>
            <a:off x="8600404" y="1551470"/>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13" name="TextBox 113"/>
          <p:cNvSpPr txBox="1"/>
          <p:nvPr/>
        </p:nvSpPr>
        <p:spPr>
          <a:xfrm>
            <a:off x="7055629" y="1828857"/>
            <a:ext cx="1508024" cy="384721"/>
          </a:xfrm>
          <a:prstGeom prst="rect">
            <a:avLst/>
          </a:prstGeom>
        </p:spPr>
        <p:txBody>
          <a:bodyPr lIns="0" tIns="0" rIns="0" bIns="0" rtlCol="0" anchor="t">
            <a:spAutoFit/>
          </a:bodyPr>
          <a:lstStyle/>
          <a:p>
            <a:pPr>
              <a:lnSpc>
                <a:spcPts val="1536"/>
              </a:lnSpc>
            </a:pPr>
            <a:r>
              <a:rPr lang="en-US" sz="1279">
                <a:solidFill>
                  <a:srgbClr val="261F1B"/>
                </a:solidFill>
                <a:latin typeface="Special Elite"/>
              </a:rPr>
              <a:t>FAMILIE / FREUNDSCHAFTEN</a:t>
            </a:r>
          </a:p>
        </p:txBody>
      </p:sp>
      <p:sp>
        <p:nvSpPr>
          <p:cNvPr id="114" name="TextBox 114"/>
          <p:cNvSpPr txBox="1"/>
          <p:nvPr/>
        </p:nvSpPr>
        <p:spPr>
          <a:xfrm>
            <a:off x="8371286" y="3149787"/>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MEINE AFFIRMATION</a:t>
            </a:r>
          </a:p>
        </p:txBody>
      </p:sp>
      <p:sp>
        <p:nvSpPr>
          <p:cNvPr id="115" name="TextBox 115"/>
          <p:cNvSpPr txBox="1"/>
          <p:nvPr/>
        </p:nvSpPr>
        <p:spPr>
          <a:xfrm>
            <a:off x="8494669" y="6655535"/>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GEFÜHLE</a:t>
            </a:r>
          </a:p>
        </p:txBody>
      </p:sp>
      <p:sp>
        <p:nvSpPr>
          <p:cNvPr id="116" name="TextBox 116"/>
          <p:cNvSpPr txBox="1"/>
          <p:nvPr/>
        </p:nvSpPr>
        <p:spPr>
          <a:xfrm>
            <a:off x="6297919" y="4658619"/>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WERTE</a:t>
            </a:r>
          </a:p>
        </p:txBody>
      </p:sp>
      <p:sp>
        <p:nvSpPr>
          <p:cNvPr id="117" name="TextBox 117"/>
          <p:cNvSpPr txBox="1"/>
          <p:nvPr/>
        </p:nvSpPr>
        <p:spPr>
          <a:xfrm>
            <a:off x="10485950" y="4671797"/>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GLAUBENSSÄTZE</a:t>
            </a:r>
          </a:p>
        </p:txBody>
      </p:sp>
      <p:sp>
        <p:nvSpPr>
          <p:cNvPr id="118" name="TextBox 118"/>
          <p:cNvSpPr txBox="1"/>
          <p:nvPr/>
        </p:nvSpPr>
        <p:spPr>
          <a:xfrm>
            <a:off x="8294411" y="4669041"/>
            <a:ext cx="1706713" cy="255263"/>
          </a:xfrm>
          <a:prstGeom prst="rect">
            <a:avLst/>
          </a:prstGeom>
        </p:spPr>
        <p:txBody>
          <a:bodyPr lIns="0" tIns="0" rIns="0" bIns="0" rtlCol="0" anchor="t">
            <a:spAutoFit/>
          </a:bodyPr>
          <a:lstStyle/>
          <a:p>
            <a:pPr algn="ctr">
              <a:lnSpc>
                <a:spcPts val="1929"/>
              </a:lnSpc>
            </a:pPr>
            <a:r>
              <a:rPr lang="en-US" sz="2143">
                <a:solidFill>
                  <a:srgbClr val="261F1B"/>
                </a:solidFill>
                <a:latin typeface="Montserrat Bold"/>
              </a:rPr>
              <a:t>JAHRES ZIEL</a:t>
            </a:r>
          </a:p>
        </p:txBody>
      </p:sp>
      <p:sp>
        <p:nvSpPr>
          <p:cNvPr id="119" name="Freeform 119"/>
          <p:cNvSpPr/>
          <p:nvPr/>
        </p:nvSpPr>
        <p:spPr>
          <a:xfrm>
            <a:off x="2844934" y="10120711"/>
            <a:ext cx="753104" cy="156269"/>
          </a:xfrm>
          <a:custGeom>
            <a:avLst/>
            <a:gdLst/>
            <a:ahLst/>
            <a:cxnLst/>
            <a:rect l="l" t="t" r="r" b="b"/>
            <a:pathLst>
              <a:path w="527173" h="109388">
                <a:moveTo>
                  <a:pt x="0" y="0"/>
                </a:moveTo>
                <a:lnTo>
                  <a:pt x="527173" y="0"/>
                </a:lnTo>
                <a:lnTo>
                  <a:pt x="527173" y="109388"/>
                </a:lnTo>
                <a:lnTo>
                  <a:pt x="0" y="109388"/>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sp>
      <p:grpSp>
        <p:nvGrpSpPr>
          <p:cNvPr id="120" name="Group 120"/>
          <p:cNvGrpSpPr/>
          <p:nvPr/>
        </p:nvGrpSpPr>
        <p:grpSpPr>
          <a:xfrm>
            <a:off x="2755000" y="10141151"/>
            <a:ext cx="1052597" cy="108722"/>
            <a:chOff x="0" y="-6223"/>
            <a:chExt cx="982424" cy="101473"/>
          </a:xfrm>
        </p:grpSpPr>
        <p:sp>
          <p:nvSpPr>
            <p:cNvPr id="121" name="Freeform 121"/>
            <p:cNvSpPr/>
            <p:nvPr/>
          </p:nvSpPr>
          <p:spPr>
            <a:xfrm>
              <a:off x="0" y="0"/>
              <a:ext cx="279121" cy="95250"/>
            </a:xfrm>
            <a:custGeom>
              <a:avLst/>
              <a:gdLst/>
              <a:ahLst/>
              <a:cxnLst/>
              <a:rect l="l" t="t" r="r" b="b"/>
              <a:pathLst>
                <a:path w="279121" h="95250">
                  <a:moveTo>
                    <a:pt x="0" y="0"/>
                  </a:moveTo>
                  <a:lnTo>
                    <a:pt x="279121" y="0"/>
                  </a:lnTo>
                  <a:lnTo>
                    <a:pt x="279121" y="95250"/>
                  </a:lnTo>
                  <a:lnTo>
                    <a:pt x="0" y="95250"/>
                  </a:lnTo>
                  <a:lnTo>
                    <a:pt x="0" y="0"/>
                  </a:lnTo>
                  <a:close/>
                </a:path>
              </a:pathLst>
            </a:custGeom>
            <a:blipFill>
              <a:blip r:embed="rId38">
                <a:extLst>
                  <a:ext uri="{96DAC541-7B7A-43D3-8B79-37D633B846F1}">
                    <asvg:svgBlip xmlns:asvg="http://schemas.microsoft.com/office/drawing/2016/SVG/main" r:embed="rId39"/>
                  </a:ext>
                </a:extLst>
              </a:blip>
              <a:stretch>
                <a:fillRect/>
              </a:stretch>
            </a:blipFill>
          </p:spPr>
        </p:sp>
        <p:sp>
          <p:nvSpPr>
            <p:cNvPr id="122" name="TextBox 122"/>
            <p:cNvSpPr txBox="1"/>
            <p:nvPr/>
          </p:nvSpPr>
          <p:spPr>
            <a:xfrm>
              <a:off x="306540" y="-6223"/>
              <a:ext cx="675884" cy="79175"/>
            </a:xfrm>
            <a:prstGeom prst="rect">
              <a:avLst/>
            </a:prstGeom>
          </p:spPr>
          <p:txBody>
            <a:bodyPr lIns="0" tIns="0" rIns="0" bIns="0" rtlCol="0" anchor="t">
              <a:spAutoFit/>
            </a:bodyPr>
            <a:lstStyle/>
            <a:p>
              <a:pPr algn="ctr">
                <a:lnSpc>
                  <a:spcPts val="724"/>
                </a:lnSpc>
              </a:pPr>
              <a:r>
                <a:rPr lang="en-US" sz="517">
                  <a:solidFill>
                    <a:srgbClr val="737373"/>
                  </a:solidFill>
                  <a:latin typeface="Special Elite"/>
                </a:rPr>
                <a:t>emma von bergenspitz</a:t>
              </a:r>
            </a:p>
          </p:txBody>
        </p:sp>
      </p:grpSp>
      <p:sp>
        <p:nvSpPr>
          <p:cNvPr id="123" name="Foliennummernplatzhalter 3">
            <a:extLst>
              <a:ext uri="{FF2B5EF4-FFF2-40B4-BE49-F238E27FC236}">
                <a16:creationId xmlns:a16="http://schemas.microsoft.com/office/drawing/2014/main" id="{EFB5606F-1B7B-98F9-5912-C3077DF7384B}"/>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31</a:t>
            </a:fld>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7044907" y="3035145"/>
            <a:ext cx="4205724" cy="4236536"/>
          </a:xfrm>
          <a:custGeom>
            <a:avLst/>
            <a:gdLst/>
            <a:ahLst/>
            <a:cxnLst/>
            <a:rect l="l" t="t" r="r" b="b"/>
            <a:pathLst>
              <a:path w="2944007" h="2965575">
                <a:moveTo>
                  <a:pt x="0" y="0"/>
                </a:moveTo>
                <a:lnTo>
                  <a:pt x="2944006" y="0"/>
                </a:lnTo>
                <a:lnTo>
                  <a:pt x="2944006" y="2965575"/>
                </a:lnTo>
                <a:lnTo>
                  <a:pt x="0" y="296557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2946237" y="784236"/>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4" name="Freeform 4"/>
          <p:cNvSpPr/>
          <p:nvPr/>
        </p:nvSpPr>
        <p:spPr>
          <a:xfrm>
            <a:off x="3013097" y="123865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 name="Freeform 5"/>
          <p:cNvSpPr/>
          <p:nvPr/>
        </p:nvSpPr>
        <p:spPr>
          <a:xfrm>
            <a:off x="3013097" y="154168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a:off x="3013097" y="178943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3013097" y="209246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 name="Freeform 8"/>
          <p:cNvSpPr/>
          <p:nvPr/>
        </p:nvSpPr>
        <p:spPr>
          <a:xfrm>
            <a:off x="3013097" y="23471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 name="Freeform 9"/>
          <p:cNvSpPr/>
          <p:nvPr/>
        </p:nvSpPr>
        <p:spPr>
          <a:xfrm>
            <a:off x="3013097" y="2650205"/>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0" name="TextBox 10"/>
          <p:cNvSpPr txBox="1"/>
          <p:nvPr/>
        </p:nvSpPr>
        <p:spPr>
          <a:xfrm>
            <a:off x="3014054" y="880119"/>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11" name="Freeform 11"/>
          <p:cNvSpPr/>
          <p:nvPr/>
        </p:nvSpPr>
        <p:spPr>
          <a:xfrm rot="481171">
            <a:off x="5067305" y="107460"/>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12" name="Freeform 12"/>
          <p:cNvSpPr/>
          <p:nvPr/>
        </p:nvSpPr>
        <p:spPr>
          <a:xfrm>
            <a:off x="4979505" y="1589977"/>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13" name="Freeform 13"/>
          <p:cNvSpPr/>
          <p:nvPr/>
        </p:nvSpPr>
        <p:spPr>
          <a:xfrm>
            <a:off x="2946237" y="808649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14" name="Freeform 14"/>
          <p:cNvSpPr/>
          <p:nvPr/>
        </p:nvSpPr>
        <p:spPr>
          <a:xfrm>
            <a:off x="3013097" y="854091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5" name="Freeform 15"/>
          <p:cNvSpPr/>
          <p:nvPr/>
        </p:nvSpPr>
        <p:spPr>
          <a:xfrm>
            <a:off x="3013097" y="88439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6" name="Freeform 16"/>
          <p:cNvSpPr/>
          <p:nvPr/>
        </p:nvSpPr>
        <p:spPr>
          <a:xfrm>
            <a:off x="3013097" y="909168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7" name="Freeform 17"/>
          <p:cNvSpPr/>
          <p:nvPr/>
        </p:nvSpPr>
        <p:spPr>
          <a:xfrm>
            <a:off x="3013097" y="939471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8" name="Freeform 18"/>
          <p:cNvSpPr/>
          <p:nvPr/>
        </p:nvSpPr>
        <p:spPr>
          <a:xfrm>
            <a:off x="3013097" y="964942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19" name="Freeform 19"/>
          <p:cNvSpPr/>
          <p:nvPr/>
        </p:nvSpPr>
        <p:spPr>
          <a:xfrm>
            <a:off x="3013097" y="995246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0" name="Freeform 20"/>
          <p:cNvSpPr/>
          <p:nvPr/>
        </p:nvSpPr>
        <p:spPr>
          <a:xfrm rot="481171">
            <a:off x="4712520" y="7409715"/>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21" name="Freeform 21"/>
          <p:cNvSpPr/>
          <p:nvPr/>
        </p:nvSpPr>
        <p:spPr>
          <a:xfrm>
            <a:off x="5023529" y="8804049"/>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22" name="Freeform 22"/>
          <p:cNvSpPr/>
          <p:nvPr/>
        </p:nvSpPr>
        <p:spPr>
          <a:xfrm>
            <a:off x="11936113" y="808649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23" name="Freeform 23"/>
          <p:cNvSpPr/>
          <p:nvPr/>
        </p:nvSpPr>
        <p:spPr>
          <a:xfrm>
            <a:off x="12002971" y="854091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4" name="Freeform 24"/>
          <p:cNvSpPr/>
          <p:nvPr/>
        </p:nvSpPr>
        <p:spPr>
          <a:xfrm>
            <a:off x="12002971" y="88439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5" name="Freeform 25"/>
          <p:cNvSpPr/>
          <p:nvPr/>
        </p:nvSpPr>
        <p:spPr>
          <a:xfrm>
            <a:off x="12002971" y="909168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6" name="Freeform 26"/>
          <p:cNvSpPr/>
          <p:nvPr/>
        </p:nvSpPr>
        <p:spPr>
          <a:xfrm>
            <a:off x="12002971" y="939471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7" name="Freeform 27"/>
          <p:cNvSpPr/>
          <p:nvPr/>
        </p:nvSpPr>
        <p:spPr>
          <a:xfrm>
            <a:off x="12002971" y="964942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8" name="Freeform 28"/>
          <p:cNvSpPr/>
          <p:nvPr/>
        </p:nvSpPr>
        <p:spPr>
          <a:xfrm>
            <a:off x="12002971" y="995246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29" name="Freeform 29"/>
          <p:cNvSpPr/>
          <p:nvPr/>
        </p:nvSpPr>
        <p:spPr>
          <a:xfrm rot="481171">
            <a:off x="14149477" y="7362699"/>
            <a:ext cx="1353551" cy="1353551"/>
          </a:xfrm>
          <a:custGeom>
            <a:avLst/>
            <a:gdLst/>
            <a:ahLst/>
            <a:cxnLst/>
            <a:rect l="l" t="t" r="r" b="b"/>
            <a:pathLst>
              <a:path w="947486" h="947486">
                <a:moveTo>
                  <a:pt x="0" y="0"/>
                </a:moveTo>
                <a:lnTo>
                  <a:pt x="947485" y="0"/>
                </a:lnTo>
                <a:lnTo>
                  <a:pt x="947485"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30" name="Freeform 30"/>
          <p:cNvSpPr/>
          <p:nvPr/>
        </p:nvSpPr>
        <p:spPr>
          <a:xfrm>
            <a:off x="13822212" y="8854569"/>
            <a:ext cx="1645524" cy="1118957"/>
          </a:xfrm>
          <a:custGeom>
            <a:avLst/>
            <a:gdLst/>
            <a:ahLst/>
            <a:cxnLst/>
            <a:rect l="l" t="t" r="r" b="b"/>
            <a:pathLst>
              <a:path w="1151867" h="783270">
                <a:moveTo>
                  <a:pt x="0" y="0"/>
                </a:moveTo>
                <a:lnTo>
                  <a:pt x="1151867" y="0"/>
                </a:lnTo>
                <a:lnTo>
                  <a:pt x="1151867" y="783269"/>
                </a:lnTo>
                <a:lnTo>
                  <a:pt x="0" y="78326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31" name="Freeform 31"/>
          <p:cNvSpPr/>
          <p:nvPr/>
        </p:nvSpPr>
        <p:spPr>
          <a:xfrm>
            <a:off x="11768413" y="842623"/>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32" name="Freeform 32"/>
          <p:cNvSpPr/>
          <p:nvPr/>
        </p:nvSpPr>
        <p:spPr>
          <a:xfrm>
            <a:off x="11835273" y="12970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3" name="Freeform 33"/>
          <p:cNvSpPr/>
          <p:nvPr/>
        </p:nvSpPr>
        <p:spPr>
          <a:xfrm>
            <a:off x="11835273" y="16000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4" name="Freeform 34"/>
          <p:cNvSpPr/>
          <p:nvPr/>
        </p:nvSpPr>
        <p:spPr>
          <a:xfrm>
            <a:off x="11835273" y="184781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5" name="Freeform 35"/>
          <p:cNvSpPr/>
          <p:nvPr/>
        </p:nvSpPr>
        <p:spPr>
          <a:xfrm>
            <a:off x="11835273" y="215085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6" name="Freeform 36"/>
          <p:cNvSpPr/>
          <p:nvPr/>
        </p:nvSpPr>
        <p:spPr>
          <a:xfrm>
            <a:off x="11835273" y="240556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7" name="Freeform 37"/>
          <p:cNvSpPr/>
          <p:nvPr/>
        </p:nvSpPr>
        <p:spPr>
          <a:xfrm>
            <a:off x="11835273" y="270859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38" name="TextBox 38"/>
          <p:cNvSpPr txBox="1"/>
          <p:nvPr/>
        </p:nvSpPr>
        <p:spPr>
          <a:xfrm>
            <a:off x="11836230" y="938504"/>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39" name="Freeform 39"/>
          <p:cNvSpPr/>
          <p:nvPr/>
        </p:nvSpPr>
        <p:spPr>
          <a:xfrm rot="481171">
            <a:off x="13534695" y="165847"/>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0" name="Freeform 40"/>
          <p:cNvSpPr/>
          <p:nvPr/>
        </p:nvSpPr>
        <p:spPr>
          <a:xfrm>
            <a:off x="13845705" y="1560182"/>
            <a:ext cx="1645524" cy="1118957"/>
          </a:xfrm>
          <a:custGeom>
            <a:avLst/>
            <a:gdLst/>
            <a:ahLst/>
            <a:cxnLst/>
            <a:rect l="l" t="t" r="r" b="b"/>
            <a:pathLst>
              <a:path w="1151867" h="783270">
                <a:moveTo>
                  <a:pt x="0" y="0"/>
                </a:moveTo>
                <a:lnTo>
                  <a:pt x="1151867" y="0"/>
                </a:lnTo>
                <a:lnTo>
                  <a:pt x="1151867"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1" name="Freeform 41"/>
          <p:cNvSpPr/>
          <p:nvPr/>
        </p:nvSpPr>
        <p:spPr>
          <a:xfrm rot="-720292">
            <a:off x="3185509" y="5202316"/>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42" name="Freeform 42"/>
          <p:cNvSpPr/>
          <p:nvPr/>
        </p:nvSpPr>
        <p:spPr>
          <a:xfrm>
            <a:off x="2778991" y="3855894"/>
            <a:ext cx="1645524" cy="1118957"/>
          </a:xfrm>
          <a:custGeom>
            <a:avLst/>
            <a:gdLst/>
            <a:ahLst/>
            <a:cxnLst/>
            <a:rect l="l" t="t" r="r" b="b"/>
            <a:pathLst>
              <a:path w="1151867" h="783270">
                <a:moveTo>
                  <a:pt x="0" y="0"/>
                </a:moveTo>
                <a:lnTo>
                  <a:pt x="1151867" y="0"/>
                </a:lnTo>
                <a:lnTo>
                  <a:pt x="1151867"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43" name="Freeform 43"/>
          <p:cNvSpPr/>
          <p:nvPr/>
        </p:nvSpPr>
        <p:spPr>
          <a:xfrm>
            <a:off x="13818874" y="4038100"/>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44" name="Freeform 44"/>
          <p:cNvSpPr/>
          <p:nvPr/>
        </p:nvSpPr>
        <p:spPr>
          <a:xfrm>
            <a:off x="13885733" y="4492521"/>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5" name="Freeform 45"/>
          <p:cNvSpPr/>
          <p:nvPr/>
        </p:nvSpPr>
        <p:spPr>
          <a:xfrm>
            <a:off x="13885733" y="4795552"/>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6" name="Freeform 46"/>
          <p:cNvSpPr/>
          <p:nvPr/>
        </p:nvSpPr>
        <p:spPr>
          <a:xfrm>
            <a:off x="13885733" y="504329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7" name="Freeform 47"/>
          <p:cNvSpPr/>
          <p:nvPr/>
        </p:nvSpPr>
        <p:spPr>
          <a:xfrm>
            <a:off x="13885733" y="534632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8" name="Freeform 48"/>
          <p:cNvSpPr/>
          <p:nvPr/>
        </p:nvSpPr>
        <p:spPr>
          <a:xfrm>
            <a:off x="13885733" y="560103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9" name="Freeform 49"/>
          <p:cNvSpPr/>
          <p:nvPr/>
        </p:nvSpPr>
        <p:spPr>
          <a:xfrm>
            <a:off x="13885733" y="590406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0" name="Freeform 50"/>
          <p:cNvSpPr/>
          <p:nvPr/>
        </p:nvSpPr>
        <p:spPr>
          <a:xfrm rot="-720292">
            <a:off x="12387643" y="5011422"/>
            <a:ext cx="1353551" cy="1353551"/>
          </a:xfrm>
          <a:custGeom>
            <a:avLst/>
            <a:gdLst/>
            <a:ahLst/>
            <a:cxnLst/>
            <a:rect l="l" t="t" r="r" b="b"/>
            <a:pathLst>
              <a:path w="947486" h="947486">
                <a:moveTo>
                  <a:pt x="0" y="0"/>
                </a:moveTo>
                <a:lnTo>
                  <a:pt x="947486" y="0"/>
                </a:lnTo>
                <a:lnTo>
                  <a:pt x="947486" y="947485"/>
                </a:lnTo>
                <a:lnTo>
                  <a:pt x="0" y="94748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1" name="Freeform 51"/>
          <p:cNvSpPr/>
          <p:nvPr/>
        </p:nvSpPr>
        <p:spPr>
          <a:xfrm>
            <a:off x="12082518" y="3699776"/>
            <a:ext cx="1645524" cy="1118957"/>
          </a:xfrm>
          <a:custGeom>
            <a:avLst/>
            <a:gdLst/>
            <a:ahLst/>
            <a:cxnLst/>
            <a:rect l="l" t="t" r="r" b="b"/>
            <a:pathLst>
              <a:path w="1151867" h="783270">
                <a:moveTo>
                  <a:pt x="0" y="0"/>
                </a:moveTo>
                <a:lnTo>
                  <a:pt x="1151868" y="0"/>
                </a:lnTo>
                <a:lnTo>
                  <a:pt x="1151868" y="783270"/>
                </a:lnTo>
                <a:lnTo>
                  <a:pt x="0" y="78327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52" name="Freeform 52"/>
          <p:cNvSpPr/>
          <p:nvPr/>
        </p:nvSpPr>
        <p:spPr>
          <a:xfrm>
            <a:off x="8532589" y="1406898"/>
            <a:ext cx="2700277" cy="1462247"/>
          </a:xfrm>
          <a:custGeom>
            <a:avLst/>
            <a:gdLst/>
            <a:ahLst/>
            <a:cxnLst/>
            <a:rect l="l" t="t" r="r" b="b"/>
            <a:pathLst>
              <a:path w="1890194" h="1023573">
                <a:moveTo>
                  <a:pt x="0" y="0"/>
                </a:moveTo>
                <a:lnTo>
                  <a:pt x="1890194" y="0"/>
                </a:lnTo>
                <a:lnTo>
                  <a:pt x="1890194" y="1023573"/>
                </a:lnTo>
                <a:lnTo>
                  <a:pt x="0" y="1023573"/>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7553" b="-117081"/>
            </a:stretch>
          </a:blipFill>
        </p:spPr>
      </p:sp>
      <p:sp>
        <p:nvSpPr>
          <p:cNvPr id="53" name="Freeform 53"/>
          <p:cNvSpPr/>
          <p:nvPr/>
        </p:nvSpPr>
        <p:spPr>
          <a:xfrm>
            <a:off x="9718889" y="191000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4" name="Freeform 54"/>
          <p:cNvSpPr/>
          <p:nvPr/>
        </p:nvSpPr>
        <p:spPr>
          <a:xfrm>
            <a:off x="8599447" y="1910008"/>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5" name="Freeform 55"/>
          <p:cNvSpPr/>
          <p:nvPr/>
        </p:nvSpPr>
        <p:spPr>
          <a:xfrm>
            <a:off x="8599447" y="224558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6" name="Freeform 56"/>
          <p:cNvSpPr/>
          <p:nvPr/>
        </p:nvSpPr>
        <p:spPr>
          <a:xfrm>
            <a:off x="9718889" y="2245589"/>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7" name="Freeform 57"/>
          <p:cNvSpPr/>
          <p:nvPr/>
        </p:nvSpPr>
        <p:spPr>
          <a:xfrm>
            <a:off x="8599447" y="262592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58" name="Freeform 58"/>
          <p:cNvSpPr/>
          <p:nvPr/>
        </p:nvSpPr>
        <p:spPr>
          <a:xfrm>
            <a:off x="9718889" y="2625929"/>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grpSp>
        <p:nvGrpSpPr>
          <p:cNvPr id="59" name="Group 59"/>
          <p:cNvGrpSpPr/>
          <p:nvPr/>
        </p:nvGrpSpPr>
        <p:grpSpPr>
          <a:xfrm>
            <a:off x="7165105" y="-39309"/>
            <a:ext cx="4107759" cy="1399607"/>
            <a:chOff x="0" y="0"/>
            <a:chExt cx="3833909" cy="1306300"/>
          </a:xfrm>
        </p:grpSpPr>
        <p:sp>
          <p:nvSpPr>
            <p:cNvPr id="60" name="Freeform 60"/>
            <p:cNvSpPr/>
            <p:nvPr/>
          </p:nvSpPr>
          <p:spPr>
            <a:xfrm>
              <a:off x="0" y="0"/>
              <a:ext cx="1263314" cy="1263314"/>
            </a:xfrm>
            <a:custGeom>
              <a:avLst/>
              <a:gdLst/>
              <a:ahLst/>
              <a:cxnLst/>
              <a:rect l="l" t="t" r="r" b="b"/>
              <a:pathLst>
                <a:path w="1263314" h="1263314">
                  <a:moveTo>
                    <a:pt x="0" y="0"/>
                  </a:moveTo>
                  <a:lnTo>
                    <a:pt x="1263314" y="0"/>
                  </a:lnTo>
                  <a:lnTo>
                    <a:pt x="1263314"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1" name="Freeform 61"/>
            <p:cNvSpPr/>
            <p:nvPr/>
          </p:nvSpPr>
          <p:spPr>
            <a:xfrm>
              <a:off x="1263314" y="42986"/>
              <a:ext cx="1263314" cy="1263314"/>
            </a:xfrm>
            <a:custGeom>
              <a:avLst/>
              <a:gdLst/>
              <a:ahLst/>
              <a:cxnLst/>
              <a:rect l="l" t="t" r="r" b="b"/>
              <a:pathLst>
                <a:path w="1263314" h="1263314">
                  <a:moveTo>
                    <a:pt x="0" y="0"/>
                  </a:moveTo>
                  <a:lnTo>
                    <a:pt x="1263315" y="0"/>
                  </a:lnTo>
                  <a:lnTo>
                    <a:pt x="1263315"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2" name="Freeform 62"/>
            <p:cNvSpPr/>
            <p:nvPr/>
          </p:nvSpPr>
          <p:spPr>
            <a:xfrm>
              <a:off x="2570594" y="42986"/>
              <a:ext cx="1263314" cy="1263314"/>
            </a:xfrm>
            <a:custGeom>
              <a:avLst/>
              <a:gdLst/>
              <a:ahLst/>
              <a:cxnLst/>
              <a:rect l="l" t="t" r="r" b="b"/>
              <a:pathLst>
                <a:path w="1263314" h="1263314">
                  <a:moveTo>
                    <a:pt x="0" y="0"/>
                  </a:moveTo>
                  <a:lnTo>
                    <a:pt x="1263315" y="0"/>
                  </a:lnTo>
                  <a:lnTo>
                    <a:pt x="1263315" y="1263314"/>
                  </a:lnTo>
                  <a:lnTo>
                    <a:pt x="0" y="12633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63" name="Freeform 63"/>
          <p:cNvSpPr/>
          <p:nvPr/>
        </p:nvSpPr>
        <p:spPr>
          <a:xfrm>
            <a:off x="7096120" y="8915877"/>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4" name="Freeform 64"/>
          <p:cNvSpPr/>
          <p:nvPr/>
        </p:nvSpPr>
        <p:spPr>
          <a:xfrm>
            <a:off x="8449672" y="8961935"/>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5" name="Freeform 65"/>
          <p:cNvSpPr/>
          <p:nvPr/>
        </p:nvSpPr>
        <p:spPr>
          <a:xfrm>
            <a:off x="9850329" y="8961935"/>
            <a:ext cx="1353551" cy="1353551"/>
          </a:xfrm>
          <a:custGeom>
            <a:avLst/>
            <a:gdLst/>
            <a:ahLst/>
            <a:cxnLst/>
            <a:rect l="l" t="t" r="r" b="b"/>
            <a:pathLst>
              <a:path w="947486" h="947486">
                <a:moveTo>
                  <a:pt x="0" y="0"/>
                </a:moveTo>
                <a:lnTo>
                  <a:pt x="947486" y="0"/>
                </a:lnTo>
                <a:lnTo>
                  <a:pt x="947486" y="947486"/>
                </a:lnTo>
                <a:lnTo>
                  <a:pt x="0" y="94748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66" name="Freeform 66"/>
          <p:cNvSpPr/>
          <p:nvPr/>
        </p:nvSpPr>
        <p:spPr>
          <a:xfrm>
            <a:off x="7165527" y="7453632"/>
            <a:ext cx="2700277" cy="1462247"/>
          </a:xfrm>
          <a:custGeom>
            <a:avLst/>
            <a:gdLst/>
            <a:ahLst/>
            <a:cxnLst/>
            <a:rect l="l" t="t" r="r" b="b"/>
            <a:pathLst>
              <a:path w="1890194" h="1023573">
                <a:moveTo>
                  <a:pt x="0" y="0"/>
                </a:moveTo>
                <a:lnTo>
                  <a:pt x="1890194" y="0"/>
                </a:lnTo>
                <a:lnTo>
                  <a:pt x="1890194" y="1023572"/>
                </a:lnTo>
                <a:lnTo>
                  <a:pt x="0" y="1023572"/>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7553" b="-117081"/>
            </a:stretch>
          </a:blipFill>
        </p:spPr>
      </p:sp>
      <p:sp>
        <p:nvSpPr>
          <p:cNvPr id="67" name="Freeform 67"/>
          <p:cNvSpPr/>
          <p:nvPr/>
        </p:nvSpPr>
        <p:spPr>
          <a:xfrm>
            <a:off x="8351827" y="795674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8" name="Freeform 68"/>
          <p:cNvSpPr/>
          <p:nvPr/>
        </p:nvSpPr>
        <p:spPr>
          <a:xfrm>
            <a:off x="7232387" y="7956741"/>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9" name="TextBox 69"/>
          <p:cNvSpPr txBox="1"/>
          <p:nvPr/>
        </p:nvSpPr>
        <p:spPr>
          <a:xfrm>
            <a:off x="7233344" y="759820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70" name="Freeform 70"/>
          <p:cNvSpPr/>
          <p:nvPr/>
        </p:nvSpPr>
        <p:spPr>
          <a:xfrm>
            <a:off x="7232387" y="829232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1" name="Freeform 71"/>
          <p:cNvSpPr/>
          <p:nvPr/>
        </p:nvSpPr>
        <p:spPr>
          <a:xfrm>
            <a:off x="8351827" y="829232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2" name="Freeform 72"/>
          <p:cNvSpPr/>
          <p:nvPr/>
        </p:nvSpPr>
        <p:spPr>
          <a:xfrm>
            <a:off x="7232387" y="8672664"/>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3" name="Freeform 73"/>
          <p:cNvSpPr/>
          <p:nvPr/>
        </p:nvSpPr>
        <p:spPr>
          <a:xfrm>
            <a:off x="8351827" y="8672664"/>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4" name="Freeform 74"/>
          <p:cNvSpPr/>
          <p:nvPr/>
        </p:nvSpPr>
        <p:spPr>
          <a:xfrm>
            <a:off x="6750327" y="2896359"/>
            <a:ext cx="5019227" cy="1168111"/>
          </a:xfrm>
          <a:custGeom>
            <a:avLst/>
            <a:gdLst/>
            <a:ahLst/>
            <a:cxnLst/>
            <a:rect l="l" t="t" r="r" b="b"/>
            <a:pathLst>
              <a:path w="3513459" h="817678">
                <a:moveTo>
                  <a:pt x="0" y="0"/>
                </a:moveTo>
                <a:lnTo>
                  <a:pt x="3513459" y="0"/>
                </a:lnTo>
                <a:lnTo>
                  <a:pt x="3513459" y="817678"/>
                </a:lnTo>
                <a:lnTo>
                  <a:pt x="0" y="817678"/>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sp>
      <p:grpSp>
        <p:nvGrpSpPr>
          <p:cNvPr id="75" name="Group 75"/>
          <p:cNvGrpSpPr/>
          <p:nvPr/>
        </p:nvGrpSpPr>
        <p:grpSpPr>
          <a:xfrm>
            <a:off x="8678589" y="3816314"/>
            <a:ext cx="971316" cy="738075"/>
            <a:chOff x="0" y="-19747"/>
            <a:chExt cx="906561" cy="688869"/>
          </a:xfrm>
        </p:grpSpPr>
        <p:sp>
          <p:nvSpPr>
            <p:cNvPr id="76" name="Freeform 76"/>
            <p:cNvSpPr/>
            <p:nvPr/>
          </p:nvSpPr>
          <p:spPr>
            <a:xfrm>
              <a:off x="0" y="0"/>
              <a:ext cx="906561" cy="669122"/>
            </a:xfrm>
            <a:custGeom>
              <a:avLst/>
              <a:gdLst/>
              <a:ahLst/>
              <a:cxnLst/>
              <a:rect l="l" t="t" r="r" b="b"/>
              <a:pathLst>
                <a:path w="906561" h="669122">
                  <a:moveTo>
                    <a:pt x="0" y="0"/>
                  </a:moveTo>
                  <a:lnTo>
                    <a:pt x="906561" y="0"/>
                  </a:lnTo>
                  <a:lnTo>
                    <a:pt x="906561" y="669122"/>
                  </a:lnTo>
                  <a:lnTo>
                    <a:pt x="0" y="669122"/>
                  </a:lnTo>
                  <a:lnTo>
                    <a:pt x="0" y="0"/>
                  </a:lnTo>
                  <a:close/>
                </a:path>
              </a:pathLst>
            </a:custGeom>
            <a:blipFill>
              <a:blip r:embed="rId14">
                <a:extLst>
                  <a:ext uri="{28A0092B-C50C-407E-A947-70E740481C1C}">
                    <a14:useLocalDpi xmlns:a14="http://schemas.microsoft.com/office/drawing/2010/main"/>
                  </a:ext>
                </a:extLst>
              </a:blip>
              <a:stretch>
                <a:fillRect t="-125" b="-125"/>
              </a:stretch>
            </a:blipFill>
          </p:spPr>
        </p:sp>
        <p:sp>
          <p:nvSpPr>
            <p:cNvPr id="77" name="TextBox 77"/>
            <p:cNvSpPr txBox="1"/>
            <p:nvPr/>
          </p:nvSpPr>
          <p:spPr>
            <a:xfrm>
              <a:off x="51711" y="-19747"/>
              <a:ext cx="803138" cy="503120"/>
            </a:xfrm>
            <a:prstGeom prst="rect">
              <a:avLst/>
            </a:prstGeom>
          </p:spPr>
          <p:txBody>
            <a:bodyPr lIns="0" tIns="0" rIns="0" bIns="0" rtlCol="0" anchor="t">
              <a:spAutoFit/>
            </a:bodyPr>
            <a:lstStyle/>
            <a:p>
              <a:pPr algn="ctr">
                <a:lnSpc>
                  <a:spcPts val="4722"/>
                </a:lnSpc>
              </a:pPr>
              <a:endParaRPr sz="2571"/>
            </a:p>
          </p:txBody>
        </p:sp>
        <p:sp>
          <p:nvSpPr>
            <p:cNvPr id="78" name="TextBox 78"/>
            <p:cNvSpPr txBox="1"/>
            <p:nvPr/>
          </p:nvSpPr>
          <p:spPr>
            <a:xfrm>
              <a:off x="0" y="439328"/>
              <a:ext cx="906561" cy="190848"/>
            </a:xfrm>
            <a:prstGeom prst="rect">
              <a:avLst/>
            </a:prstGeom>
          </p:spPr>
          <p:txBody>
            <a:bodyPr lIns="0" tIns="0" rIns="0" bIns="0" rtlCol="0" anchor="t">
              <a:spAutoFit/>
            </a:bodyPr>
            <a:lstStyle/>
            <a:p>
              <a:pPr algn="ctr">
                <a:lnSpc>
                  <a:spcPts val="1693"/>
                </a:lnSpc>
              </a:pPr>
              <a:r>
                <a:rPr lang="en-US" sz="1210">
                  <a:solidFill>
                    <a:srgbClr val="403326"/>
                  </a:solidFill>
                  <a:latin typeface="Brightwall"/>
                </a:rPr>
                <a:t>.............</a:t>
              </a:r>
            </a:p>
          </p:txBody>
        </p:sp>
      </p:grpSp>
      <p:sp>
        <p:nvSpPr>
          <p:cNvPr id="79" name="Freeform 79"/>
          <p:cNvSpPr/>
          <p:nvPr/>
        </p:nvSpPr>
        <p:spPr>
          <a:xfrm>
            <a:off x="7878836" y="6533071"/>
            <a:ext cx="2762209" cy="818619"/>
          </a:xfrm>
          <a:custGeom>
            <a:avLst/>
            <a:gdLst/>
            <a:ahLst/>
            <a:cxnLst/>
            <a:rect l="l" t="t" r="r" b="b"/>
            <a:pathLst>
              <a:path w="1933546" h="573033">
                <a:moveTo>
                  <a:pt x="0" y="0"/>
                </a:moveTo>
                <a:lnTo>
                  <a:pt x="1933545" y="0"/>
                </a:lnTo>
                <a:lnTo>
                  <a:pt x="1933545" y="573033"/>
                </a:lnTo>
                <a:lnTo>
                  <a:pt x="0" y="573033"/>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80" name="Freeform 80"/>
          <p:cNvSpPr/>
          <p:nvPr/>
        </p:nvSpPr>
        <p:spPr>
          <a:xfrm>
            <a:off x="6215330" y="4365232"/>
            <a:ext cx="1900394" cy="1865841"/>
          </a:xfrm>
          <a:custGeom>
            <a:avLst/>
            <a:gdLst/>
            <a:ahLst/>
            <a:cxnLst/>
            <a:rect l="l" t="t" r="r" b="b"/>
            <a:pathLst>
              <a:path w="1330276" h="1306089">
                <a:moveTo>
                  <a:pt x="0" y="0"/>
                </a:moveTo>
                <a:lnTo>
                  <a:pt x="1330276" y="0"/>
                </a:lnTo>
                <a:lnTo>
                  <a:pt x="1330276" y="1306089"/>
                </a:lnTo>
                <a:lnTo>
                  <a:pt x="0" y="13060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de-DE" sz="2571" dirty="0"/>
          </a:p>
        </p:txBody>
      </p:sp>
      <p:sp>
        <p:nvSpPr>
          <p:cNvPr id="81" name="Freeform 81"/>
          <p:cNvSpPr/>
          <p:nvPr/>
        </p:nvSpPr>
        <p:spPr>
          <a:xfrm>
            <a:off x="10403363" y="4365232"/>
            <a:ext cx="1900394" cy="1865841"/>
          </a:xfrm>
          <a:custGeom>
            <a:avLst/>
            <a:gdLst/>
            <a:ahLst/>
            <a:cxnLst/>
            <a:rect l="l" t="t" r="r" b="b"/>
            <a:pathLst>
              <a:path w="1330276" h="1306089">
                <a:moveTo>
                  <a:pt x="0" y="0"/>
                </a:moveTo>
                <a:lnTo>
                  <a:pt x="1330275" y="0"/>
                </a:lnTo>
                <a:lnTo>
                  <a:pt x="1330275" y="1306089"/>
                </a:lnTo>
                <a:lnTo>
                  <a:pt x="0" y="1306089"/>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grpSp>
        <p:nvGrpSpPr>
          <p:cNvPr id="82" name="Group 82"/>
          <p:cNvGrpSpPr/>
          <p:nvPr/>
        </p:nvGrpSpPr>
        <p:grpSpPr>
          <a:xfrm>
            <a:off x="8276407" y="5398031"/>
            <a:ext cx="1924974" cy="1017090"/>
            <a:chOff x="0" y="0"/>
            <a:chExt cx="1796642" cy="949285"/>
          </a:xfrm>
        </p:grpSpPr>
        <p:sp>
          <p:nvSpPr>
            <p:cNvPr id="83" name="Freeform 83"/>
            <p:cNvSpPr/>
            <p:nvPr/>
          </p:nvSpPr>
          <p:spPr>
            <a:xfrm rot="-269588">
              <a:off x="28954" y="438931"/>
              <a:ext cx="1738087" cy="63203"/>
            </a:xfrm>
            <a:custGeom>
              <a:avLst/>
              <a:gdLst/>
              <a:ahLst/>
              <a:cxnLst/>
              <a:rect l="l" t="t" r="r" b="b"/>
              <a:pathLst>
                <a:path w="1738087" h="63203">
                  <a:moveTo>
                    <a:pt x="0" y="0"/>
                  </a:moveTo>
                  <a:lnTo>
                    <a:pt x="1738088" y="0"/>
                  </a:lnTo>
                  <a:lnTo>
                    <a:pt x="1738088" y="63204"/>
                  </a:lnTo>
                  <a:lnTo>
                    <a:pt x="0" y="632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84" name="Freeform 84"/>
            <p:cNvSpPr/>
            <p:nvPr/>
          </p:nvSpPr>
          <p:spPr>
            <a:xfrm rot="-269588">
              <a:off x="-195" y="67983"/>
              <a:ext cx="1738087" cy="63203"/>
            </a:xfrm>
            <a:custGeom>
              <a:avLst/>
              <a:gdLst/>
              <a:ahLst/>
              <a:cxnLst/>
              <a:rect l="l" t="t" r="r" b="b"/>
              <a:pathLst>
                <a:path w="1738087" h="63203">
                  <a:moveTo>
                    <a:pt x="0" y="0"/>
                  </a:moveTo>
                  <a:lnTo>
                    <a:pt x="1738087" y="0"/>
                  </a:lnTo>
                  <a:lnTo>
                    <a:pt x="1738087" y="63204"/>
                  </a:lnTo>
                  <a:lnTo>
                    <a:pt x="0" y="63204"/>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85" name="Freeform 85"/>
            <p:cNvSpPr/>
            <p:nvPr/>
          </p:nvSpPr>
          <p:spPr>
            <a:xfrm rot="-269588">
              <a:off x="58750" y="818098"/>
              <a:ext cx="1738087" cy="63203"/>
            </a:xfrm>
            <a:custGeom>
              <a:avLst/>
              <a:gdLst/>
              <a:ahLst/>
              <a:cxnLst/>
              <a:rect l="l" t="t" r="r" b="b"/>
              <a:pathLst>
                <a:path w="1738087" h="63203">
                  <a:moveTo>
                    <a:pt x="0" y="0"/>
                  </a:moveTo>
                  <a:lnTo>
                    <a:pt x="1738087" y="0"/>
                  </a:lnTo>
                  <a:lnTo>
                    <a:pt x="1738087" y="63203"/>
                  </a:lnTo>
                  <a:lnTo>
                    <a:pt x="0" y="63203"/>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grpSp>
      <p:sp>
        <p:nvSpPr>
          <p:cNvPr id="86" name="Freeform 86"/>
          <p:cNvSpPr/>
          <p:nvPr/>
        </p:nvSpPr>
        <p:spPr>
          <a:xfrm>
            <a:off x="4521621" y="4092246"/>
            <a:ext cx="1693709" cy="1996694"/>
          </a:xfrm>
          <a:custGeom>
            <a:avLst/>
            <a:gdLst/>
            <a:ahLst/>
            <a:cxnLst/>
            <a:rect l="l" t="t" r="r" b="b"/>
            <a:pathLst>
              <a:path w="1185596" h="1397686">
                <a:moveTo>
                  <a:pt x="0" y="0"/>
                </a:moveTo>
                <a:lnTo>
                  <a:pt x="1185596" y="0"/>
                </a:lnTo>
                <a:lnTo>
                  <a:pt x="1185596" y="1397686"/>
                </a:lnTo>
                <a:lnTo>
                  <a:pt x="0" y="1397686"/>
                </a:lnTo>
                <a:lnTo>
                  <a:pt x="0" y="0"/>
                </a:lnTo>
                <a:close/>
              </a:path>
            </a:pathLst>
          </a:custGeom>
          <a: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r="-19347" b="-1236"/>
            </a:stretch>
          </a:blipFill>
        </p:spPr>
      </p:sp>
      <p:sp>
        <p:nvSpPr>
          <p:cNvPr id="87" name="Freeform 87"/>
          <p:cNvSpPr/>
          <p:nvPr/>
        </p:nvSpPr>
        <p:spPr>
          <a:xfrm>
            <a:off x="4588481" y="4546667"/>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8" name="Freeform 88"/>
          <p:cNvSpPr/>
          <p:nvPr/>
        </p:nvSpPr>
        <p:spPr>
          <a:xfrm>
            <a:off x="4588481" y="4849698"/>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89" name="Freeform 89"/>
          <p:cNvSpPr/>
          <p:nvPr/>
        </p:nvSpPr>
        <p:spPr>
          <a:xfrm>
            <a:off x="4588481" y="5097442"/>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0" name="Freeform 90"/>
          <p:cNvSpPr/>
          <p:nvPr/>
        </p:nvSpPr>
        <p:spPr>
          <a:xfrm>
            <a:off x="4588481" y="5400474"/>
            <a:ext cx="1416863" cy="10627"/>
          </a:xfrm>
          <a:custGeom>
            <a:avLst/>
            <a:gdLst/>
            <a:ahLst/>
            <a:cxnLst/>
            <a:rect l="l" t="t" r="r" b="b"/>
            <a:pathLst>
              <a:path w="991804" h="7439">
                <a:moveTo>
                  <a:pt x="0" y="0"/>
                </a:moveTo>
                <a:lnTo>
                  <a:pt x="991804" y="0"/>
                </a:lnTo>
                <a:lnTo>
                  <a:pt x="991804" y="7439"/>
                </a:lnTo>
                <a:lnTo>
                  <a:pt x="0" y="74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1" name="Freeform 91"/>
          <p:cNvSpPr/>
          <p:nvPr/>
        </p:nvSpPr>
        <p:spPr>
          <a:xfrm>
            <a:off x="4588481" y="5655185"/>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2" name="Freeform 92"/>
          <p:cNvSpPr/>
          <p:nvPr/>
        </p:nvSpPr>
        <p:spPr>
          <a:xfrm>
            <a:off x="4588481" y="5958217"/>
            <a:ext cx="1416863" cy="10627"/>
          </a:xfrm>
          <a:custGeom>
            <a:avLst/>
            <a:gdLst/>
            <a:ahLst/>
            <a:cxnLst/>
            <a:rect l="l" t="t" r="r" b="b"/>
            <a:pathLst>
              <a:path w="991804" h="7439">
                <a:moveTo>
                  <a:pt x="0" y="0"/>
                </a:moveTo>
                <a:lnTo>
                  <a:pt x="991804" y="0"/>
                </a:lnTo>
                <a:lnTo>
                  <a:pt x="991804" y="7438"/>
                </a:lnTo>
                <a:lnTo>
                  <a:pt x="0" y="7438"/>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93" name="TextBox 93"/>
          <p:cNvSpPr txBox="1"/>
          <p:nvPr/>
        </p:nvSpPr>
        <p:spPr>
          <a:xfrm>
            <a:off x="4589438" y="4188129"/>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4" name="TextBox 94"/>
          <p:cNvSpPr txBox="1"/>
          <p:nvPr/>
        </p:nvSpPr>
        <p:spPr>
          <a:xfrm>
            <a:off x="12003930" y="818237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5" name="TextBox 95"/>
          <p:cNvSpPr txBox="1"/>
          <p:nvPr/>
        </p:nvSpPr>
        <p:spPr>
          <a:xfrm>
            <a:off x="13886691" y="4133982"/>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6" name="TextBox 96"/>
          <p:cNvSpPr txBox="1"/>
          <p:nvPr/>
        </p:nvSpPr>
        <p:spPr>
          <a:xfrm>
            <a:off x="3014054" y="8182373"/>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7" name="TextBox 97"/>
          <p:cNvSpPr txBox="1"/>
          <p:nvPr/>
        </p:nvSpPr>
        <p:spPr>
          <a:xfrm>
            <a:off x="8600404" y="1551470"/>
            <a:ext cx="1415906" cy="133306"/>
          </a:xfrm>
          <a:prstGeom prst="rect">
            <a:avLst/>
          </a:prstGeom>
        </p:spPr>
        <p:txBody>
          <a:bodyPr lIns="0" tIns="0" rIns="0" bIns="0" rtlCol="0" anchor="t">
            <a:spAutoFit/>
          </a:bodyPr>
          <a:lstStyle/>
          <a:p>
            <a:pPr>
              <a:lnSpc>
                <a:spcPts val="987"/>
              </a:lnSpc>
            </a:pPr>
            <a:r>
              <a:rPr lang="en-US" sz="1096">
                <a:solidFill>
                  <a:srgbClr val="737373"/>
                </a:solidFill>
                <a:latin typeface="Blinker"/>
              </a:rPr>
              <a:t>MEINE ZIELE</a:t>
            </a:r>
          </a:p>
        </p:txBody>
      </p:sp>
      <p:sp>
        <p:nvSpPr>
          <p:cNvPr id="98" name="TextBox 98"/>
          <p:cNvSpPr txBox="1"/>
          <p:nvPr/>
        </p:nvSpPr>
        <p:spPr>
          <a:xfrm>
            <a:off x="8371286" y="3149787"/>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MEINE AFFIRMATION</a:t>
            </a:r>
          </a:p>
        </p:txBody>
      </p:sp>
      <p:sp>
        <p:nvSpPr>
          <p:cNvPr id="99" name="TextBox 99"/>
          <p:cNvSpPr txBox="1"/>
          <p:nvPr/>
        </p:nvSpPr>
        <p:spPr>
          <a:xfrm>
            <a:off x="8494669" y="6655535"/>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GEFÜHLE</a:t>
            </a:r>
          </a:p>
        </p:txBody>
      </p:sp>
      <p:sp>
        <p:nvSpPr>
          <p:cNvPr id="100" name="TextBox 100"/>
          <p:cNvSpPr txBox="1"/>
          <p:nvPr/>
        </p:nvSpPr>
        <p:spPr>
          <a:xfrm>
            <a:off x="6297919" y="4658619"/>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WERTE</a:t>
            </a:r>
          </a:p>
        </p:txBody>
      </p:sp>
      <p:sp>
        <p:nvSpPr>
          <p:cNvPr id="101" name="TextBox 101"/>
          <p:cNvSpPr txBox="1"/>
          <p:nvPr/>
        </p:nvSpPr>
        <p:spPr>
          <a:xfrm>
            <a:off x="10485950" y="4671797"/>
            <a:ext cx="1735217" cy="158698"/>
          </a:xfrm>
          <a:prstGeom prst="rect">
            <a:avLst/>
          </a:prstGeom>
        </p:spPr>
        <p:txBody>
          <a:bodyPr lIns="0" tIns="0" rIns="0" bIns="0" rtlCol="0" anchor="t">
            <a:spAutoFit/>
          </a:bodyPr>
          <a:lstStyle/>
          <a:p>
            <a:pPr algn="ctr">
              <a:lnSpc>
                <a:spcPts val="1151"/>
              </a:lnSpc>
            </a:pPr>
            <a:r>
              <a:rPr lang="en-US" sz="1279">
                <a:solidFill>
                  <a:srgbClr val="261F1B"/>
                </a:solidFill>
                <a:latin typeface="Special Elite"/>
              </a:rPr>
              <a:t>GLAUBENSSÄTZE</a:t>
            </a:r>
          </a:p>
        </p:txBody>
      </p:sp>
      <p:sp>
        <p:nvSpPr>
          <p:cNvPr id="102" name="TextBox 102"/>
          <p:cNvSpPr txBox="1"/>
          <p:nvPr/>
        </p:nvSpPr>
        <p:spPr>
          <a:xfrm>
            <a:off x="8294411" y="4669041"/>
            <a:ext cx="1706713" cy="255263"/>
          </a:xfrm>
          <a:prstGeom prst="rect">
            <a:avLst/>
          </a:prstGeom>
        </p:spPr>
        <p:txBody>
          <a:bodyPr lIns="0" tIns="0" rIns="0" bIns="0" rtlCol="0" anchor="t">
            <a:spAutoFit/>
          </a:bodyPr>
          <a:lstStyle/>
          <a:p>
            <a:pPr algn="ctr">
              <a:lnSpc>
                <a:spcPts val="1929"/>
              </a:lnSpc>
            </a:pPr>
            <a:r>
              <a:rPr lang="en-US" sz="2143">
                <a:solidFill>
                  <a:srgbClr val="261F1B"/>
                </a:solidFill>
                <a:latin typeface="Montserrat Bold"/>
              </a:rPr>
              <a:t>JAHRES ZIEL</a:t>
            </a:r>
          </a:p>
        </p:txBody>
      </p:sp>
      <p:sp>
        <p:nvSpPr>
          <p:cNvPr id="103" name="Freeform 103"/>
          <p:cNvSpPr/>
          <p:nvPr/>
        </p:nvSpPr>
        <p:spPr>
          <a:xfrm>
            <a:off x="2844934" y="10120711"/>
            <a:ext cx="753104" cy="156269"/>
          </a:xfrm>
          <a:custGeom>
            <a:avLst/>
            <a:gdLst/>
            <a:ahLst/>
            <a:cxnLst/>
            <a:rect l="l" t="t" r="r" b="b"/>
            <a:pathLst>
              <a:path w="527173" h="109388">
                <a:moveTo>
                  <a:pt x="0" y="0"/>
                </a:moveTo>
                <a:lnTo>
                  <a:pt x="527173" y="0"/>
                </a:lnTo>
                <a:lnTo>
                  <a:pt x="527173" y="109388"/>
                </a:lnTo>
                <a:lnTo>
                  <a:pt x="0" y="109388"/>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104" name="Group 104"/>
          <p:cNvGrpSpPr/>
          <p:nvPr/>
        </p:nvGrpSpPr>
        <p:grpSpPr>
          <a:xfrm>
            <a:off x="2755000" y="10141151"/>
            <a:ext cx="1052597" cy="108722"/>
            <a:chOff x="0" y="-6223"/>
            <a:chExt cx="982424" cy="101473"/>
          </a:xfrm>
        </p:grpSpPr>
        <p:sp>
          <p:nvSpPr>
            <p:cNvPr id="105" name="Freeform 105"/>
            <p:cNvSpPr/>
            <p:nvPr/>
          </p:nvSpPr>
          <p:spPr>
            <a:xfrm>
              <a:off x="0" y="0"/>
              <a:ext cx="279121" cy="95250"/>
            </a:xfrm>
            <a:custGeom>
              <a:avLst/>
              <a:gdLst/>
              <a:ahLst/>
              <a:cxnLst/>
              <a:rect l="l" t="t" r="r" b="b"/>
              <a:pathLst>
                <a:path w="279121" h="95250">
                  <a:moveTo>
                    <a:pt x="0" y="0"/>
                  </a:moveTo>
                  <a:lnTo>
                    <a:pt x="279121" y="0"/>
                  </a:lnTo>
                  <a:lnTo>
                    <a:pt x="279121" y="95250"/>
                  </a:lnTo>
                  <a:lnTo>
                    <a:pt x="0" y="95250"/>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6" name="TextBox 106"/>
            <p:cNvSpPr txBox="1"/>
            <p:nvPr/>
          </p:nvSpPr>
          <p:spPr>
            <a:xfrm>
              <a:off x="306540" y="-6223"/>
              <a:ext cx="675884" cy="79175"/>
            </a:xfrm>
            <a:prstGeom prst="rect">
              <a:avLst/>
            </a:prstGeom>
          </p:spPr>
          <p:txBody>
            <a:bodyPr lIns="0" tIns="0" rIns="0" bIns="0" rtlCol="0" anchor="t">
              <a:spAutoFit/>
            </a:bodyPr>
            <a:lstStyle/>
            <a:p>
              <a:pPr algn="ctr">
                <a:lnSpc>
                  <a:spcPts val="724"/>
                </a:lnSpc>
              </a:pPr>
              <a:r>
                <a:rPr lang="en-US" sz="517">
                  <a:solidFill>
                    <a:srgbClr val="737373"/>
                  </a:solidFill>
                  <a:latin typeface="Special Elite"/>
                </a:rPr>
                <a:t>emma von bergenspitz</a:t>
              </a:r>
            </a:p>
          </p:txBody>
        </p:sp>
      </p:grpSp>
      <p:sp>
        <p:nvSpPr>
          <p:cNvPr id="107" name="Foliennummernplatzhalter 3">
            <a:extLst>
              <a:ext uri="{FF2B5EF4-FFF2-40B4-BE49-F238E27FC236}">
                <a16:creationId xmlns:a16="http://schemas.microsoft.com/office/drawing/2014/main" id="{E5322D70-8D54-09A1-4A18-F29647C24571}"/>
              </a:ext>
            </a:extLst>
          </p:cNvPr>
          <p:cNvSpPr>
            <a:spLocks noGrp="1"/>
          </p:cNvSpPr>
          <p:nvPr>
            <p:ph type="sldNum" sz="quarter" idx="12"/>
          </p:nvPr>
        </p:nvSpPr>
        <p:spPr>
          <a:xfrm>
            <a:off x="15849600" y="317802"/>
            <a:ext cx="2133600" cy="365125"/>
          </a:xfrm>
        </p:spPr>
        <p:txBody>
          <a:bodyPr/>
          <a:lstStyle/>
          <a:p>
            <a:fld id="{B6F15528-21DE-4FAA-801E-634DDDAF4B2B}" type="slidenum">
              <a:rPr lang="en-US" smtClean="0"/>
              <a:pPr/>
              <a:t>32</a:t>
            </a:fld>
            <a:endParaRPr 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581150" y="5147094"/>
            <a:ext cx="15125699" cy="2657715"/>
          </a:xfrm>
          <a:prstGeom prst="rect">
            <a:avLst/>
          </a:prstGeom>
        </p:spPr>
        <p:txBody>
          <a:bodyPr wrap="square" lIns="0" tIns="0" rIns="0" bIns="0" rtlCol="0" anchor="t">
            <a:spAutoFit/>
          </a:bodyPr>
          <a:lstStyle/>
          <a:p>
            <a:pPr algn="just">
              <a:lnSpc>
                <a:spcPts val="4200"/>
              </a:lnSpc>
            </a:pPr>
            <a:endParaRPr lang="de-DE" sz="3000" i="1" spc="30" dirty="0">
              <a:latin typeface="Open Sans Light"/>
            </a:endParaRPr>
          </a:p>
          <a:p>
            <a:pPr algn="ctr">
              <a:lnSpc>
                <a:spcPts val="4200"/>
              </a:lnSpc>
            </a:pPr>
            <a:r>
              <a:rPr lang="de-DE" sz="4000" i="1" spc="30" dirty="0">
                <a:latin typeface="Open Sans Light"/>
              </a:rPr>
              <a:t>Abschlussreflexion</a:t>
            </a:r>
            <a:endParaRPr lang="de-DE" sz="3000" i="1" spc="30" dirty="0">
              <a:latin typeface="Open Sans Light"/>
            </a:endParaRPr>
          </a:p>
          <a:p>
            <a:pPr algn="ctr">
              <a:lnSpc>
                <a:spcPts val="4200"/>
              </a:lnSpc>
            </a:pPr>
            <a:endParaRPr lang="de-DE" sz="3000" i="1" spc="30" dirty="0">
              <a:latin typeface="Open Sans Light"/>
            </a:endParaRPr>
          </a:p>
          <a:p>
            <a:pPr algn="ctr">
              <a:lnSpc>
                <a:spcPts val="4200"/>
              </a:lnSpc>
            </a:pPr>
            <a:r>
              <a:rPr lang="de-DE" sz="4000" spc="30" dirty="0">
                <a:latin typeface="Open Sans Light"/>
              </a:rPr>
              <a:t>Auf zum Miro Board </a:t>
            </a:r>
            <a:r>
              <a:rPr lang="de-DE" sz="4000" spc="30" dirty="0">
                <a:latin typeface="Open Sans Light"/>
                <a:sym typeface="Wingdings" pitchFamily="2" charset="2"/>
              </a:rPr>
              <a:t></a:t>
            </a:r>
            <a:endParaRPr lang="de-DE" sz="4000" spc="30" dirty="0">
              <a:latin typeface="Open Sans Light"/>
            </a:endParaRPr>
          </a:p>
          <a:p>
            <a:pPr marL="514350" indent="-514350" algn="just">
              <a:lnSpc>
                <a:spcPts val="4200"/>
              </a:lnSpc>
              <a:buAutoNum type="arabicParenR"/>
            </a:pPr>
            <a:endParaRPr lang="de-DE" sz="3000" spc="30" dirty="0">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Abschlussreflexion</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endParaRP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33</a:t>
            </a:fld>
            <a:endParaRPr lang="en-US" dirty="0"/>
          </a:p>
        </p:txBody>
      </p:sp>
      <p:sp>
        <p:nvSpPr>
          <p:cNvPr id="2" name="Freeform 2">
            <a:extLst>
              <a:ext uri="{FF2B5EF4-FFF2-40B4-BE49-F238E27FC236}">
                <a16:creationId xmlns:a16="http://schemas.microsoft.com/office/drawing/2014/main" id="{8358D0AD-439C-F6F3-9694-A48122BF86DF}"/>
              </a:ext>
            </a:extLst>
          </p:cNvPr>
          <p:cNvSpPr/>
          <p:nvPr/>
        </p:nvSpPr>
        <p:spPr>
          <a:xfrm>
            <a:off x="8210549" y="3543300"/>
            <a:ext cx="1866900" cy="1285865"/>
          </a:xfrm>
          <a:custGeom>
            <a:avLst/>
            <a:gdLst/>
            <a:ahLst/>
            <a:cxnLst/>
            <a:rect l="l" t="t" r="r" b="b"/>
            <a:pathLst>
              <a:path w="1866900" h="1285865">
                <a:moveTo>
                  <a:pt x="0" y="0"/>
                </a:moveTo>
                <a:lnTo>
                  <a:pt x="1866900" y="0"/>
                </a:lnTo>
                <a:lnTo>
                  <a:pt x="1866900" y="1285865"/>
                </a:lnTo>
                <a:lnTo>
                  <a:pt x="0" y="128586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extLst>
      <p:ext uri="{BB962C8B-B14F-4D97-AF65-F5344CB8AC3E}">
        <p14:creationId xmlns:p14="http://schemas.microsoft.com/office/powerpoint/2010/main" val="605048278"/>
      </p:ext>
    </p:extLst>
  </p:cSld>
  <p:clrMapOvr>
    <a:overrideClrMapping bg1="lt1" tx1="dk1" bg2="lt2" tx2="dk2" accent1="accent1" accent2="accent2" accent3="accent3" accent4="accent4" accent5="accent5" accent6="accent6" hlink="hlink" folHlink="folHlink"/>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TextBox 8"/>
          <p:cNvSpPr txBox="1"/>
          <p:nvPr/>
        </p:nvSpPr>
        <p:spPr>
          <a:xfrm>
            <a:off x="5772253" y="3465651"/>
            <a:ext cx="6742768" cy="432298"/>
          </a:xfrm>
          <a:prstGeom prst="rect">
            <a:avLst/>
          </a:prstGeom>
        </p:spPr>
        <p:txBody>
          <a:bodyPr wrap="square" lIns="0" tIns="0" rIns="0" bIns="0" rtlCol="0" anchor="t">
            <a:spAutoFit/>
          </a:bodyPr>
          <a:lstStyle/>
          <a:p>
            <a:pPr algn="ctr">
              <a:lnSpc>
                <a:spcPts val="3639"/>
              </a:lnSpc>
            </a:pPr>
            <a:r>
              <a:rPr lang="de-DE" sz="2599" dirty="0">
                <a:latin typeface="Open Sans"/>
              </a:rPr>
              <a:t>Abschließende Bewertung </a:t>
            </a:r>
            <a:r>
              <a:rPr lang="de-DE" sz="2599" dirty="0">
                <a:latin typeface="Open Sans"/>
                <a:sym typeface="Wingdings" pitchFamily="2" charset="2"/>
              </a:rPr>
              <a:t></a:t>
            </a:r>
            <a:endParaRPr lang="de-DE" sz="2599" dirty="0">
              <a:latin typeface="Open Sans"/>
            </a:endParaRPr>
          </a:p>
        </p:txBody>
      </p:sp>
      <p:sp>
        <p:nvSpPr>
          <p:cNvPr id="9" name="TextBox 10">
            <a:extLst>
              <a:ext uri="{FF2B5EF4-FFF2-40B4-BE49-F238E27FC236}">
                <a16:creationId xmlns:a16="http://schemas.microsoft.com/office/drawing/2014/main" id="{930EF458-68FD-6076-BF30-C09D8EEAF157}"/>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Feedback</a:t>
            </a:r>
            <a:endParaRPr lang="en-US" sz="7000" dirty="0">
              <a:solidFill>
                <a:srgbClr val="444A72"/>
              </a:solidFill>
              <a:latin typeface="Open Sans Bold"/>
            </a:endParaRPr>
          </a:p>
        </p:txBody>
      </p:sp>
      <p:sp>
        <p:nvSpPr>
          <p:cNvPr id="10" name="TextBox 13">
            <a:extLst>
              <a:ext uri="{FF2B5EF4-FFF2-40B4-BE49-F238E27FC236}">
                <a16:creationId xmlns:a16="http://schemas.microsoft.com/office/drawing/2014/main" id="{171914EF-7C30-F85D-227E-FF8A27D734E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p>
        </p:txBody>
      </p:sp>
      <p:sp>
        <p:nvSpPr>
          <p:cNvPr id="11" name="Foliennummernplatzhalter 10">
            <a:extLst>
              <a:ext uri="{FF2B5EF4-FFF2-40B4-BE49-F238E27FC236}">
                <a16:creationId xmlns:a16="http://schemas.microsoft.com/office/drawing/2014/main" id="{169B2BA6-0426-6A62-ED1B-F53DD3CAE311}"/>
              </a:ext>
            </a:extLst>
          </p:cNvPr>
          <p:cNvSpPr>
            <a:spLocks noGrp="1"/>
          </p:cNvSpPr>
          <p:nvPr>
            <p:ph type="sldNum" sz="quarter" idx="12"/>
          </p:nvPr>
        </p:nvSpPr>
        <p:spPr/>
        <p:txBody>
          <a:bodyPr/>
          <a:lstStyle/>
          <a:p>
            <a:fld id="{B6F15528-21DE-4FAA-801E-634DDDAF4B2B}" type="slidenum">
              <a:rPr lang="en-US" smtClean="0"/>
              <a:pPr/>
              <a:t>34</a:t>
            </a:fld>
            <a:endParaRPr lang="en-US" dirty="0"/>
          </a:p>
        </p:txBody>
      </p:sp>
      <p:pic>
        <p:nvPicPr>
          <p:cNvPr id="4" name="Grafik 3" descr="Ein Bild, das Schwarz, Dunkelheit enthält.&#10;&#10;Automatisch generierte Beschreibung">
            <a:extLst>
              <a:ext uri="{FF2B5EF4-FFF2-40B4-BE49-F238E27FC236}">
                <a16:creationId xmlns:a16="http://schemas.microsoft.com/office/drawing/2014/main" id="{43E2FCA0-F35A-95EB-03F2-0593E8C806E6}"/>
              </a:ext>
            </a:extLst>
          </p:cNvPr>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7693941" y="4185200"/>
            <a:ext cx="2900117" cy="2900117"/>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2">
            <a:extLst>
              <a:ext uri="{FF2B5EF4-FFF2-40B4-BE49-F238E27FC236}">
                <a16:creationId xmlns:a16="http://schemas.microsoft.com/office/drawing/2014/main" id="{141B1BE0-3F47-E03B-CAD7-970FA9659410}"/>
              </a:ext>
            </a:extLst>
          </p:cNvPr>
          <p:cNvSpPr/>
          <p:nvPr/>
        </p:nvSpPr>
        <p:spPr>
          <a:xfrm>
            <a:off x="0" y="8006934"/>
            <a:ext cx="18287276" cy="2277094"/>
          </a:xfrm>
          <a:custGeom>
            <a:avLst/>
            <a:gdLst/>
            <a:ahLst/>
            <a:cxnLst/>
            <a:rect l="l" t="t" r="r" b="b"/>
            <a:pathLst>
              <a:path w="18287276" h="2277094">
                <a:moveTo>
                  <a:pt x="0" y="0"/>
                </a:moveTo>
                <a:lnTo>
                  <a:pt x="18287276" y="0"/>
                </a:lnTo>
                <a:lnTo>
                  <a:pt x="18287276" y="2277094"/>
                </a:lnTo>
                <a:lnTo>
                  <a:pt x="0" y="2277094"/>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2" name="Freeform 2"/>
          <p:cNvSpPr/>
          <p:nvPr/>
        </p:nvSpPr>
        <p:spPr>
          <a:xfrm>
            <a:off x="965197" y="5300424"/>
            <a:ext cx="15967167" cy="622411"/>
          </a:xfrm>
          <a:custGeom>
            <a:avLst/>
            <a:gdLst/>
            <a:ahLst/>
            <a:cxnLst/>
            <a:rect l="l" t="t" r="r" b="b"/>
            <a:pathLst>
              <a:path w="15967167" h="622411">
                <a:moveTo>
                  <a:pt x="0" y="0"/>
                </a:moveTo>
                <a:lnTo>
                  <a:pt x="15967167" y="0"/>
                </a:lnTo>
                <a:lnTo>
                  <a:pt x="15967167" y="622412"/>
                </a:lnTo>
                <a:lnTo>
                  <a:pt x="0" y="62241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7" name="TextBox 7"/>
          <p:cNvSpPr txBox="1"/>
          <p:nvPr/>
        </p:nvSpPr>
        <p:spPr>
          <a:xfrm>
            <a:off x="397297" y="3915870"/>
            <a:ext cx="3109322"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Selbstmanagement</a:t>
            </a:r>
          </a:p>
        </p:txBody>
      </p:sp>
      <p:sp>
        <p:nvSpPr>
          <p:cNvPr id="8" name="TextBox 8"/>
          <p:cNvSpPr txBox="1"/>
          <p:nvPr/>
        </p:nvSpPr>
        <p:spPr>
          <a:xfrm>
            <a:off x="4174398" y="3915870"/>
            <a:ext cx="1540602" cy="416195"/>
          </a:xfrm>
          <a:prstGeom prst="rect">
            <a:avLst/>
          </a:prstGeom>
        </p:spPr>
        <p:txBody>
          <a:bodyPr wrap="square" lIns="0" tIns="0" rIns="0" bIns="0" rtlCol="0" anchor="t">
            <a:spAutoFit/>
          </a:bodyPr>
          <a:lstStyle/>
          <a:p>
            <a:pPr algn="l">
              <a:lnSpc>
                <a:spcPts val="3359"/>
              </a:lnSpc>
            </a:pPr>
            <a:r>
              <a:rPr lang="de-DE" sz="2400">
                <a:solidFill>
                  <a:srgbClr val="35393D"/>
                </a:solidFill>
                <a:latin typeface="Open Sans Bold"/>
              </a:rPr>
              <a:t>Resilienz</a:t>
            </a:r>
          </a:p>
        </p:txBody>
      </p:sp>
      <p:sp>
        <p:nvSpPr>
          <p:cNvPr id="9" name="TextBox 9"/>
          <p:cNvSpPr txBox="1"/>
          <p:nvPr/>
        </p:nvSpPr>
        <p:spPr>
          <a:xfrm>
            <a:off x="7202280" y="3915870"/>
            <a:ext cx="2693785" cy="406458"/>
          </a:xfrm>
          <a:prstGeom prst="rect">
            <a:avLst/>
          </a:prstGeom>
        </p:spPr>
        <p:txBody>
          <a:bodyPr wrap="square" lIns="0" tIns="0" rIns="0" bIns="0" rtlCol="0" anchor="t">
            <a:spAutoFit/>
          </a:bodyPr>
          <a:lstStyle/>
          <a:p>
            <a:pPr algn="l">
              <a:lnSpc>
                <a:spcPts val="3359"/>
              </a:lnSpc>
            </a:pPr>
            <a:r>
              <a:rPr lang="de-DE" sz="2400" dirty="0">
                <a:solidFill>
                  <a:srgbClr val="35393D"/>
                </a:solidFill>
                <a:latin typeface="Open Sans Bold"/>
              </a:rPr>
              <a:t>(Prüfungs-)stress</a:t>
            </a:r>
          </a:p>
        </p:txBody>
      </p:sp>
      <p:sp>
        <p:nvSpPr>
          <p:cNvPr id="10" name="TextBox 10"/>
          <p:cNvSpPr txBox="1"/>
          <p:nvPr/>
        </p:nvSpPr>
        <p:spPr>
          <a:xfrm>
            <a:off x="10796702" y="3914310"/>
            <a:ext cx="3109322" cy="416195"/>
          </a:xfrm>
          <a:prstGeom prst="rect">
            <a:avLst/>
          </a:prstGeom>
        </p:spPr>
        <p:txBody>
          <a:bodyPr lIns="0" tIns="0" rIns="0" bIns="0" rtlCol="0" anchor="t">
            <a:spAutoFit/>
          </a:bodyPr>
          <a:lstStyle/>
          <a:p>
            <a:pPr algn="l">
              <a:lnSpc>
                <a:spcPts val="3359"/>
              </a:lnSpc>
            </a:pPr>
            <a:r>
              <a:rPr lang="de-DE" sz="2400" dirty="0">
                <a:solidFill>
                  <a:srgbClr val="35393D"/>
                </a:solidFill>
                <a:latin typeface="Open Sans Bold"/>
              </a:rPr>
              <a:t>Stärkenorientierung</a:t>
            </a:r>
          </a:p>
        </p:txBody>
      </p:sp>
      <p:sp>
        <p:nvSpPr>
          <p:cNvPr id="11" name="TextBox 11"/>
          <p:cNvSpPr txBox="1"/>
          <p:nvPr/>
        </p:nvSpPr>
        <p:spPr>
          <a:xfrm>
            <a:off x="14692789" y="3915870"/>
            <a:ext cx="3171977" cy="416195"/>
          </a:xfrm>
          <a:prstGeom prst="rect">
            <a:avLst/>
          </a:prstGeom>
        </p:spPr>
        <p:txBody>
          <a:bodyPr lIns="0" tIns="0" rIns="0" bIns="0" rtlCol="0" anchor="t">
            <a:spAutoFit/>
          </a:bodyPr>
          <a:lstStyle/>
          <a:p>
            <a:pPr algn="l">
              <a:lnSpc>
                <a:spcPts val="3359"/>
              </a:lnSpc>
            </a:pPr>
            <a:r>
              <a:rPr lang="de-DE" sz="2400">
                <a:solidFill>
                  <a:srgbClr val="35393D"/>
                </a:solidFill>
                <a:latin typeface="Open Sans Bold"/>
              </a:rPr>
              <a:t>Zukunftsperspektive</a:t>
            </a:r>
          </a:p>
        </p:txBody>
      </p:sp>
      <p:sp>
        <p:nvSpPr>
          <p:cNvPr id="12" name="TextBox 12"/>
          <p:cNvSpPr txBox="1"/>
          <p:nvPr/>
        </p:nvSpPr>
        <p:spPr>
          <a:xfrm>
            <a:off x="524561" y="5923169"/>
            <a:ext cx="2723112"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April, 14-18 Uhr</a:t>
            </a:r>
          </a:p>
        </p:txBody>
      </p:sp>
      <p:sp>
        <p:nvSpPr>
          <p:cNvPr id="13" name="TextBox 13"/>
          <p:cNvSpPr txBox="1"/>
          <p:nvPr/>
        </p:nvSpPr>
        <p:spPr>
          <a:xfrm>
            <a:off x="3734781"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03. Mai, 14-18 Uhr</a:t>
            </a:r>
          </a:p>
        </p:txBody>
      </p:sp>
      <p:sp>
        <p:nvSpPr>
          <p:cNvPr id="14" name="TextBox 14"/>
          <p:cNvSpPr txBox="1"/>
          <p:nvPr/>
        </p:nvSpPr>
        <p:spPr>
          <a:xfrm>
            <a:off x="7295217" y="5923169"/>
            <a:ext cx="2600849"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10. Juni, 10-16 Uhr</a:t>
            </a:r>
          </a:p>
        </p:txBody>
      </p:sp>
      <p:sp>
        <p:nvSpPr>
          <p:cNvPr id="15" name="TextBox 15"/>
          <p:cNvSpPr txBox="1"/>
          <p:nvPr/>
        </p:nvSpPr>
        <p:spPr>
          <a:xfrm>
            <a:off x="11139126" y="5923169"/>
            <a:ext cx="2424474" cy="383503"/>
          </a:xfrm>
          <a:prstGeom prst="rect">
            <a:avLst/>
          </a:prstGeom>
        </p:spPr>
        <p:txBody>
          <a:bodyPr wrap="square" lIns="0" tIns="0" rIns="0" bIns="0" rtlCol="0" anchor="t">
            <a:spAutoFit/>
          </a:bodyPr>
          <a:lstStyle/>
          <a:p>
            <a:pPr algn="l">
              <a:lnSpc>
                <a:spcPts val="3202"/>
              </a:lnSpc>
            </a:pPr>
            <a:r>
              <a:rPr lang="de-DE" sz="2287" dirty="0">
                <a:solidFill>
                  <a:srgbClr val="35393D"/>
                </a:solidFill>
                <a:latin typeface="Open Sans"/>
              </a:rPr>
              <a:t>15. Juli, 12-16 Uhr</a:t>
            </a:r>
          </a:p>
        </p:txBody>
      </p:sp>
      <p:sp>
        <p:nvSpPr>
          <p:cNvPr id="16" name="TextBox 16"/>
          <p:cNvSpPr txBox="1"/>
          <p:nvPr/>
        </p:nvSpPr>
        <p:spPr>
          <a:xfrm>
            <a:off x="14793649" y="5923169"/>
            <a:ext cx="2969790" cy="383503"/>
          </a:xfrm>
          <a:prstGeom prst="rect">
            <a:avLst/>
          </a:prstGeom>
        </p:spPr>
        <p:txBody>
          <a:bodyPr wrap="square" lIns="0" tIns="0" rIns="0" bIns="0" rtlCol="0" anchor="t">
            <a:spAutoFit/>
          </a:bodyPr>
          <a:lstStyle/>
          <a:p>
            <a:pPr algn="l">
              <a:lnSpc>
                <a:spcPts val="3202"/>
              </a:lnSpc>
            </a:pPr>
            <a:r>
              <a:rPr lang="de-DE" sz="2287">
                <a:solidFill>
                  <a:srgbClr val="35393D"/>
                </a:solidFill>
                <a:latin typeface="Open Sans"/>
              </a:rPr>
              <a:t>05. August, 10-16 Uhr</a:t>
            </a:r>
          </a:p>
        </p:txBody>
      </p:sp>
      <p:sp>
        <p:nvSpPr>
          <p:cNvPr id="17" name="TextBox 17"/>
          <p:cNvSpPr txBox="1"/>
          <p:nvPr/>
        </p:nvSpPr>
        <p:spPr>
          <a:xfrm>
            <a:off x="6814115" y="8718339"/>
            <a:ext cx="4659045" cy="851002"/>
          </a:xfrm>
          <a:prstGeom prst="rect">
            <a:avLst/>
          </a:prstGeom>
        </p:spPr>
        <p:txBody>
          <a:bodyPr wrap="square" lIns="0" tIns="0" rIns="0" bIns="0" rtlCol="0" anchor="t">
            <a:spAutoFit/>
          </a:bodyPr>
          <a:lstStyle/>
          <a:p>
            <a:pPr algn="ctr">
              <a:lnSpc>
                <a:spcPts val="3374"/>
              </a:lnSpc>
            </a:pPr>
            <a:r>
              <a:rPr lang="de-DE" sz="2599" dirty="0">
                <a:solidFill>
                  <a:srgbClr val="444A72"/>
                </a:solidFill>
                <a:latin typeface="Open Sans Bold"/>
              </a:rPr>
              <a:t>ANMELDUNG </a:t>
            </a:r>
            <a:r>
              <a:rPr lang="de-DE" sz="2599" dirty="0">
                <a:latin typeface="Open Sans" panose="020B0606030504020204" pitchFamily="34" charset="0"/>
                <a:ea typeface="Open Sans" panose="020B0606030504020204" pitchFamily="34" charset="0"/>
                <a:cs typeface="Open Sans" panose="020B0606030504020204" pitchFamily="34" charset="0"/>
                <a:hlinkClick r:id="rId7" tooltip="https://eveeno.com/remind">
                  <a:extLst>
                    <a:ext uri="{A12FA001-AC4F-418D-AE19-62706E023703}">
                      <ahyp:hlinkClr xmlns:ahyp="http://schemas.microsoft.com/office/drawing/2018/hyperlinkcolor" val="tx"/>
                    </a:ext>
                  </a:extLst>
                </a:hlinkClick>
              </a:rPr>
              <a:t>eveeno.com/ReMind-WiSe23</a:t>
            </a:r>
          </a:p>
        </p:txBody>
      </p:sp>
      <p:sp>
        <p:nvSpPr>
          <p:cNvPr id="18" name="TextBox 10">
            <a:extLst>
              <a:ext uri="{FF2B5EF4-FFF2-40B4-BE49-F238E27FC236}">
                <a16:creationId xmlns:a16="http://schemas.microsoft.com/office/drawing/2014/main" id="{7AA369DB-A77E-289F-93B3-984C89271538}"/>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Workshops </a:t>
            </a:r>
            <a:r>
              <a:rPr lang="de-DE" sz="7000" dirty="0" err="1">
                <a:solidFill>
                  <a:srgbClr val="444A72"/>
                </a:solidFill>
                <a:latin typeface="Open Sans Bold"/>
              </a:rPr>
              <a:t>SoSe</a:t>
            </a:r>
            <a:r>
              <a:rPr lang="de-DE" sz="7000" dirty="0">
                <a:solidFill>
                  <a:srgbClr val="444A72"/>
                </a:solidFill>
                <a:latin typeface="Open Sans Bold"/>
              </a:rPr>
              <a:t> 2023</a:t>
            </a:r>
            <a:endParaRPr lang="en-US" sz="7000" dirty="0">
              <a:solidFill>
                <a:srgbClr val="444A72"/>
              </a:solidFill>
              <a:latin typeface="Open Sans Bold"/>
            </a:endParaRPr>
          </a:p>
        </p:txBody>
      </p:sp>
      <p:sp>
        <p:nvSpPr>
          <p:cNvPr id="19" name="TextBox 13">
            <a:extLst>
              <a:ext uri="{FF2B5EF4-FFF2-40B4-BE49-F238E27FC236}">
                <a16:creationId xmlns:a16="http://schemas.microsoft.com/office/drawing/2014/main" id="{AE9D259C-E1E6-4A39-EC05-D6D76B209452}"/>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ZUKUNFTSPERSPEKTIVE</a:t>
            </a:r>
          </a:p>
        </p:txBody>
      </p:sp>
      <p:sp>
        <p:nvSpPr>
          <p:cNvPr id="21" name="Foliennummernplatzhalter 20">
            <a:extLst>
              <a:ext uri="{FF2B5EF4-FFF2-40B4-BE49-F238E27FC236}">
                <a16:creationId xmlns:a16="http://schemas.microsoft.com/office/drawing/2014/main" id="{1235ABEE-1D16-EE22-47FD-9E250253895F}"/>
              </a:ext>
            </a:extLst>
          </p:cNvPr>
          <p:cNvSpPr>
            <a:spLocks noGrp="1"/>
          </p:cNvSpPr>
          <p:nvPr>
            <p:ph type="sldNum" sz="quarter" idx="12"/>
          </p:nvPr>
        </p:nvSpPr>
        <p:spPr/>
        <p:txBody>
          <a:bodyPr/>
          <a:lstStyle/>
          <a:p>
            <a:fld id="{B6F15528-21DE-4FAA-801E-634DDDAF4B2B}" type="slidenum">
              <a:rPr lang="en-US" smtClean="0"/>
              <a:pPr/>
              <a:t>35</a:t>
            </a:fld>
            <a:endParaRPr lang="en-US" dirty="0"/>
          </a:p>
        </p:txBody>
      </p:sp>
      <p:pic>
        <p:nvPicPr>
          <p:cNvPr id="24" name="Grafik 23" descr="Häkchen Silhouette">
            <a:extLst>
              <a:ext uri="{FF2B5EF4-FFF2-40B4-BE49-F238E27FC236}">
                <a16:creationId xmlns:a16="http://schemas.microsoft.com/office/drawing/2014/main" id="{34468539-F278-6B9A-320A-A324360CA4DA}"/>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17314581" y="3506504"/>
            <a:ext cx="716403" cy="716403"/>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707354" y="6972300"/>
            <a:ext cx="14863764" cy="1006558"/>
          </a:xfrm>
          <a:prstGeom prst="rect">
            <a:avLst/>
          </a:prstGeom>
        </p:spPr>
        <p:txBody>
          <a:bodyPr wrap="square" lIns="0" tIns="0" rIns="0" bIns="0" rtlCol="0" anchor="t">
            <a:spAutoFit/>
          </a:bodyPr>
          <a:lstStyle/>
          <a:p>
            <a:pPr algn="l">
              <a:lnSpc>
                <a:spcPts val="8400"/>
              </a:lnSpc>
            </a:pPr>
            <a:r>
              <a:rPr lang="de-DE" sz="6000" b="1" dirty="0">
                <a:solidFill>
                  <a:srgbClr val="444A72"/>
                </a:solidFill>
                <a:latin typeface="Open Sans" panose="020B0606030504020204" pitchFamily="34" charset="0"/>
                <a:ea typeface="Open Sans" panose="020B0606030504020204" pitchFamily="34" charset="0"/>
                <a:cs typeface="Open Sans" panose="020B0606030504020204" pitchFamily="34" charset="0"/>
              </a:rPr>
              <a:t>Vielen Dank für eure Aufmerksamkeit!</a:t>
            </a:r>
          </a:p>
        </p:txBody>
      </p:sp>
      <p:pic>
        <p:nvPicPr>
          <p:cNvPr id="2" name="Grafik 1" descr="Ein Bild, das Himmel, draußen, Wolke, Silhouette enthält.&#10;&#10;Automatisch generierte Beschreibung">
            <a:extLst>
              <a:ext uri="{FF2B5EF4-FFF2-40B4-BE49-F238E27FC236}">
                <a16:creationId xmlns:a16="http://schemas.microsoft.com/office/drawing/2014/main" id="{0C6A71F5-5850-F94E-5751-16846CE522CA}"/>
              </a:ext>
            </a:extLst>
          </p:cNvPr>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0" y="0"/>
            <a:ext cx="18278475" cy="499110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2" name="Freeform 2"/>
          <p:cNvSpPr/>
          <p:nvPr/>
        </p:nvSpPr>
        <p:spPr>
          <a:xfrm>
            <a:off x="4596746" y="5410534"/>
            <a:ext cx="9094508" cy="3540328"/>
          </a:xfrm>
          <a:custGeom>
            <a:avLst/>
            <a:gdLst/>
            <a:ahLst/>
            <a:cxnLst/>
            <a:rect l="l" t="t" r="r" b="b"/>
            <a:pathLst>
              <a:path w="9094508" h="3540328">
                <a:moveTo>
                  <a:pt x="0" y="0"/>
                </a:moveTo>
                <a:lnTo>
                  <a:pt x="9094508" y="0"/>
                </a:lnTo>
                <a:lnTo>
                  <a:pt x="9094508" y="3540328"/>
                </a:lnTo>
                <a:lnTo>
                  <a:pt x="0" y="354032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9246956" y="6742281"/>
            <a:ext cx="609600" cy="609600"/>
          </a:xfrm>
          <a:custGeom>
            <a:avLst/>
            <a:gdLst/>
            <a:ahLst/>
            <a:cxnLst/>
            <a:rect l="l" t="t" r="r" b="b"/>
            <a:pathLst>
              <a:path w="609600" h="609600">
                <a:moveTo>
                  <a:pt x="0" y="0"/>
                </a:moveTo>
                <a:lnTo>
                  <a:pt x="609600" y="0"/>
                </a:lnTo>
                <a:lnTo>
                  <a:pt x="609600" y="609600"/>
                </a:lnTo>
                <a:lnTo>
                  <a:pt x="0" y="609600"/>
                </a:lnTo>
                <a:lnTo>
                  <a:pt x="0" y="0"/>
                </a:lnTo>
                <a:close/>
              </a:path>
            </a:pathLst>
          </a:custGeom>
          <a:blipFill>
            <a:blip r:embed="rId4"/>
            <a:stretch>
              <a:fillRect/>
            </a:stretch>
          </a:blipFill>
        </p:spPr>
      </p:sp>
      <p:grpSp>
        <p:nvGrpSpPr>
          <p:cNvPr id="4" name="Group 4"/>
          <p:cNvGrpSpPr>
            <a:grpSpLocks noChangeAspect="1"/>
          </p:cNvGrpSpPr>
          <p:nvPr/>
        </p:nvGrpSpPr>
        <p:grpSpPr>
          <a:xfrm>
            <a:off x="6607969" y="7688113"/>
            <a:ext cx="1671237" cy="699649"/>
            <a:chOff x="0" y="0"/>
            <a:chExt cx="1671244" cy="699643"/>
          </a:xfrm>
        </p:grpSpPr>
        <p:sp>
          <p:nvSpPr>
            <p:cNvPr id="5" name="Freeform 5"/>
            <p:cNvSpPr/>
            <p:nvPr/>
          </p:nvSpPr>
          <p:spPr>
            <a:xfrm>
              <a:off x="63754" y="75819"/>
              <a:ext cx="1537081" cy="560324"/>
            </a:xfrm>
            <a:custGeom>
              <a:avLst/>
              <a:gdLst/>
              <a:ahLst/>
              <a:cxnLst/>
              <a:rect l="l" t="t" r="r" b="b"/>
              <a:pathLst>
                <a:path w="1537081" h="560324">
                  <a:moveTo>
                    <a:pt x="774446" y="43815"/>
                  </a:moveTo>
                  <a:cubicBezTo>
                    <a:pt x="814705" y="43815"/>
                    <a:pt x="849630" y="66421"/>
                    <a:pt x="879475" y="111760"/>
                  </a:cubicBezTo>
                  <a:cubicBezTo>
                    <a:pt x="912622" y="175641"/>
                    <a:pt x="917067" y="242316"/>
                    <a:pt x="892810" y="311785"/>
                  </a:cubicBezTo>
                  <a:cubicBezTo>
                    <a:pt x="885952" y="326898"/>
                    <a:pt x="878332" y="341249"/>
                    <a:pt x="869950" y="354584"/>
                  </a:cubicBezTo>
                  <a:cubicBezTo>
                    <a:pt x="794004" y="329057"/>
                    <a:pt x="740156" y="292481"/>
                    <a:pt x="708533" y="244475"/>
                  </a:cubicBezTo>
                  <a:cubicBezTo>
                    <a:pt x="689610" y="208534"/>
                    <a:pt x="682879" y="166243"/>
                    <a:pt x="688213" y="117602"/>
                  </a:cubicBezTo>
                  <a:cubicBezTo>
                    <a:pt x="694690" y="80518"/>
                    <a:pt x="712343" y="57531"/>
                    <a:pt x="741426" y="48641"/>
                  </a:cubicBezTo>
                  <a:cubicBezTo>
                    <a:pt x="752856" y="45466"/>
                    <a:pt x="763778" y="43815"/>
                    <a:pt x="774446" y="43815"/>
                  </a:cubicBezTo>
                  <a:close/>
                  <a:moveTo>
                    <a:pt x="774954" y="0"/>
                  </a:moveTo>
                  <a:cubicBezTo>
                    <a:pt x="759968" y="0"/>
                    <a:pt x="744347" y="2032"/>
                    <a:pt x="727964" y="6096"/>
                  </a:cubicBezTo>
                  <a:cubicBezTo>
                    <a:pt x="686054" y="21082"/>
                    <a:pt x="659130" y="50673"/>
                    <a:pt x="647192" y="94869"/>
                  </a:cubicBezTo>
                  <a:cubicBezTo>
                    <a:pt x="635762" y="139700"/>
                    <a:pt x="639445" y="190881"/>
                    <a:pt x="658368" y="248285"/>
                  </a:cubicBezTo>
                  <a:cubicBezTo>
                    <a:pt x="688086" y="310642"/>
                    <a:pt x="749046" y="358902"/>
                    <a:pt x="841375" y="393319"/>
                  </a:cubicBezTo>
                  <a:cubicBezTo>
                    <a:pt x="777367" y="467360"/>
                    <a:pt x="680720" y="507238"/>
                    <a:pt x="551561" y="512953"/>
                  </a:cubicBezTo>
                  <a:cubicBezTo>
                    <a:pt x="540893" y="513461"/>
                    <a:pt x="530225" y="513715"/>
                    <a:pt x="519557" y="513715"/>
                  </a:cubicBezTo>
                  <a:cubicBezTo>
                    <a:pt x="430022" y="513715"/>
                    <a:pt x="342392" y="495046"/>
                    <a:pt x="256921" y="457708"/>
                  </a:cubicBezTo>
                  <a:cubicBezTo>
                    <a:pt x="182499" y="425450"/>
                    <a:pt x="101727" y="364236"/>
                    <a:pt x="14732" y="273812"/>
                  </a:cubicBezTo>
                  <a:lnTo>
                    <a:pt x="7239" y="266827"/>
                  </a:lnTo>
                  <a:lnTo>
                    <a:pt x="7239" y="266827"/>
                  </a:lnTo>
                  <a:lnTo>
                    <a:pt x="7239" y="266827"/>
                  </a:lnTo>
                  <a:cubicBezTo>
                    <a:pt x="11303" y="271780"/>
                    <a:pt x="13335" y="276098"/>
                    <a:pt x="13462" y="279908"/>
                  </a:cubicBezTo>
                  <a:lnTo>
                    <a:pt x="0" y="311785"/>
                  </a:lnTo>
                  <a:lnTo>
                    <a:pt x="762" y="322199"/>
                  </a:lnTo>
                  <a:lnTo>
                    <a:pt x="4191" y="331089"/>
                  </a:lnTo>
                  <a:cubicBezTo>
                    <a:pt x="9525" y="343408"/>
                    <a:pt x="15367" y="352171"/>
                    <a:pt x="21463" y="357632"/>
                  </a:cubicBezTo>
                  <a:cubicBezTo>
                    <a:pt x="53340" y="391033"/>
                    <a:pt x="103505" y="427990"/>
                    <a:pt x="172212" y="468503"/>
                  </a:cubicBezTo>
                  <a:cubicBezTo>
                    <a:pt x="274447" y="528955"/>
                    <a:pt x="396621" y="559562"/>
                    <a:pt x="538734" y="560324"/>
                  </a:cubicBezTo>
                  <a:cubicBezTo>
                    <a:pt x="635254" y="558165"/>
                    <a:pt x="721868" y="534543"/>
                    <a:pt x="798576" y="489331"/>
                  </a:cubicBezTo>
                  <a:cubicBezTo>
                    <a:pt x="833374" y="467487"/>
                    <a:pt x="863219" y="440563"/>
                    <a:pt x="887984" y="408559"/>
                  </a:cubicBezTo>
                  <a:cubicBezTo>
                    <a:pt x="892429" y="409829"/>
                    <a:pt x="896874" y="411099"/>
                    <a:pt x="901446" y="412369"/>
                  </a:cubicBezTo>
                  <a:cubicBezTo>
                    <a:pt x="960120" y="426466"/>
                    <a:pt x="1015492" y="433451"/>
                    <a:pt x="1067435" y="433451"/>
                  </a:cubicBezTo>
                  <a:cubicBezTo>
                    <a:pt x="1127506" y="433451"/>
                    <a:pt x="1183005" y="424053"/>
                    <a:pt x="1234186" y="405384"/>
                  </a:cubicBezTo>
                  <a:cubicBezTo>
                    <a:pt x="1317498" y="377952"/>
                    <a:pt x="1391412" y="343154"/>
                    <a:pt x="1455801" y="301117"/>
                  </a:cubicBezTo>
                  <a:cubicBezTo>
                    <a:pt x="1488313" y="279019"/>
                    <a:pt x="1513840" y="258699"/>
                    <a:pt x="1532382" y="240411"/>
                  </a:cubicBezTo>
                  <a:cubicBezTo>
                    <a:pt x="1537081" y="235712"/>
                    <a:pt x="1535303" y="227330"/>
                    <a:pt x="1527175" y="215138"/>
                  </a:cubicBezTo>
                  <a:cubicBezTo>
                    <a:pt x="1518793" y="208280"/>
                    <a:pt x="1511173" y="204851"/>
                    <a:pt x="1504442" y="204851"/>
                  </a:cubicBezTo>
                  <a:cubicBezTo>
                    <a:pt x="1501648" y="204851"/>
                    <a:pt x="1499108" y="205486"/>
                    <a:pt x="1496568" y="206629"/>
                  </a:cubicBezTo>
                  <a:lnTo>
                    <a:pt x="1473835" y="219710"/>
                  </a:lnTo>
                  <a:lnTo>
                    <a:pt x="1370711" y="286512"/>
                  </a:lnTo>
                  <a:lnTo>
                    <a:pt x="1310767" y="320675"/>
                  </a:lnTo>
                  <a:cubicBezTo>
                    <a:pt x="1264920" y="344297"/>
                    <a:pt x="1221740" y="361315"/>
                    <a:pt x="1181227" y="371602"/>
                  </a:cubicBezTo>
                  <a:cubicBezTo>
                    <a:pt x="1141095" y="381762"/>
                    <a:pt x="1100074" y="386842"/>
                    <a:pt x="1058291" y="386842"/>
                  </a:cubicBezTo>
                  <a:cubicBezTo>
                    <a:pt x="1019175" y="386842"/>
                    <a:pt x="979424" y="382397"/>
                    <a:pt x="938911" y="373507"/>
                  </a:cubicBezTo>
                  <a:cubicBezTo>
                    <a:pt x="930783" y="371729"/>
                    <a:pt x="922909" y="369951"/>
                    <a:pt x="915162" y="367919"/>
                  </a:cubicBezTo>
                  <a:cubicBezTo>
                    <a:pt x="924306" y="351917"/>
                    <a:pt x="932561" y="335026"/>
                    <a:pt x="939673" y="317119"/>
                  </a:cubicBezTo>
                  <a:cubicBezTo>
                    <a:pt x="964819" y="231140"/>
                    <a:pt x="955167" y="150876"/>
                    <a:pt x="910717" y="76327"/>
                  </a:cubicBezTo>
                  <a:cubicBezTo>
                    <a:pt x="873506" y="25527"/>
                    <a:pt x="828167" y="127"/>
                    <a:pt x="774827" y="127"/>
                  </a:cubicBezTo>
                  <a:close/>
                </a:path>
              </a:pathLst>
            </a:custGeom>
            <a:solidFill>
              <a:srgbClr val="FFFFFF"/>
            </a:solidFill>
          </p:spPr>
        </p:sp>
        <p:sp>
          <p:nvSpPr>
            <p:cNvPr id="6" name="Freeform 6"/>
            <p:cNvSpPr/>
            <p:nvPr/>
          </p:nvSpPr>
          <p:spPr>
            <a:xfrm>
              <a:off x="1324229" y="279781"/>
              <a:ext cx="283718" cy="254254"/>
            </a:xfrm>
            <a:custGeom>
              <a:avLst/>
              <a:gdLst/>
              <a:ahLst/>
              <a:cxnLst/>
              <a:rect l="l" t="t" r="r" b="b"/>
              <a:pathLst>
                <a:path w="283718" h="254254">
                  <a:moveTo>
                    <a:pt x="246634" y="32131"/>
                  </a:moveTo>
                  <a:lnTo>
                    <a:pt x="248539" y="35052"/>
                  </a:lnTo>
                  <a:lnTo>
                    <a:pt x="247269" y="33655"/>
                  </a:lnTo>
                  <a:lnTo>
                    <a:pt x="246634" y="32131"/>
                  </a:lnTo>
                  <a:close/>
                  <a:moveTo>
                    <a:pt x="256413" y="127"/>
                  </a:moveTo>
                  <a:lnTo>
                    <a:pt x="238379" y="889"/>
                  </a:lnTo>
                  <a:lnTo>
                    <a:pt x="236982" y="1143"/>
                  </a:lnTo>
                  <a:cubicBezTo>
                    <a:pt x="224155" y="3937"/>
                    <a:pt x="150749" y="11557"/>
                    <a:pt x="17018" y="24130"/>
                  </a:cubicBezTo>
                  <a:cubicBezTo>
                    <a:pt x="15240" y="24257"/>
                    <a:pt x="13462" y="24765"/>
                    <a:pt x="4318" y="28321"/>
                  </a:cubicBezTo>
                  <a:lnTo>
                    <a:pt x="0" y="44704"/>
                  </a:lnTo>
                  <a:cubicBezTo>
                    <a:pt x="889" y="54483"/>
                    <a:pt x="9144" y="61722"/>
                    <a:pt x="18796" y="61722"/>
                  </a:cubicBezTo>
                  <a:cubicBezTo>
                    <a:pt x="19431" y="61722"/>
                    <a:pt x="19939" y="61722"/>
                    <a:pt x="20574" y="61595"/>
                  </a:cubicBezTo>
                  <a:cubicBezTo>
                    <a:pt x="130302" y="51308"/>
                    <a:pt x="200279" y="44069"/>
                    <a:pt x="230378" y="40132"/>
                  </a:cubicBezTo>
                  <a:lnTo>
                    <a:pt x="230378" y="40132"/>
                  </a:lnTo>
                  <a:lnTo>
                    <a:pt x="230378" y="40132"/>
                  </a:lnTo>
                  <a:cubicBezTo>
                    <a:pt x="218948" y="56007"/>
                    <a:pt x="200787" y="81407"/>
                    <a:pt x="175641" y="116840"/>
                  </a:cubicBezTo>
                  <a:lnTo>
                    <a:pt x="175260" y="117475"/>
                  </a:lnTo>
                  <a:lnTo>
                    <a:pt x="175260" y="117475"/>
                  </a:lnTo>
                  <a:lnTo>
                    <a:pt x="175260" y="117475"/>
                  </a:lnTo>
                  <a:cubicBezTo>
                    <a:pt x="171577" y="123063"/>
                    <a:pt x="147955" y="150368"/>
                    <a:pt x="104267" y="199517"/>
                  </a:cubicBezTo>
                  <a:cubicBezTo>
                    <a:pt x="104140" y="199771"/>
                    <a:pt x="103886" y="199898"/>
                    <a:pt x="103759" y="200152"/>
                  </a:cubicBezTo>
                  <a:lnTo>
                    <a:pt x="85598" y="224409"/>
                  </a:lnTo>
                  <a:cubicBezTo>
                    <a:pt x="79756" y="233045"/>
                    <a:pt x="82042" y="244729"/>
                    <a:pt x="96012" y="254254"/>
                  </a:cubicBezTo>
                  <a:lnTo>
                    <a:pt x="108077" y="252603"/>
                  </a:lnTo>
                  <a:cubicBezTo>
                    <a:pt x="111506" y="251206"/>
                    <a:pt x="114554" y="248920"/>
                    <a:pt x="116840" y="245618"/>
                  </a:cubicBezTo>
                  <a:lnTo>
                    <a:pt x="132842" y="224282"/>
                  </a:lnTo>
                  <a:lnTo>
                    <a:pt x="132842" y="224282"/>
                  </a:lnTo>
                  <a:cubicBezTo>
                    <a:pt x="177419" y="174117"/>
                    <a:pt x="201930" y="145415"/>
                    <a:pt x="206629" y="138430"/>
                  </a:cubicBezTo>
                  <a:lnTo>
                    <a:pt x="206756" y="138176"/>
                  </a:lnTo>
                  <a:lnTo>
                    <a:pt x="207010" y="137795"/>
                  </a:lnTo>
                  <a:lnTo>
                    <a:pt x="207010" y="137795"/>
                  </a:lnTo>
                  <a:cubicBezTo>
                    <a:pt x="246888" y="81534"/>
                    <a:pt x="268859" y="50927"/>
                    <a:pt x="273050" y="45720"/>
                  </a:cubicBezTo>
                  <a:lnTo>
                    <a:pt x="273812" y="44958"/>
                  </a:lnTo>
                  <a:lnTo>
                    <a:pt x="275082" y="43307"/>
                  </a:lnTo>
                  <a:cubicBezTo>
                    <a:pt x="277241" y="40132"/>
                    <a:pt x="278765" y="37465"/>
                    <a:pt x="283718" y="26924"/>
                  </a:cubicBezTo>
                  <a:lnTo>
                    <a:pt x="279908" y="13716"/>
                  </a:lnTo>
                  <a:lnTo>
                    <a:pt x="279908" y="13716"/>
                  </a:lnTo>
                  <a:cubicBezTo>
                    <a:pt x="276733" y="7239"/>
                    <a:pt x="270764" y="3048"/>
                    <a:pt x="256540" y="0"/>
                  </a:cubicBezTo>
                  <a:close/>
                </a:path>
              </a:pathLst>
            </a:custGeom>
            <a:solidFill>
              <a:srgbClr val="FFFFFF"/>
            </a:solidFill>
          </p:spPr>
        </p:sp>
      </p:grpSp>
      <p:sp>
        <p:nvSpPr>
          <p:cNvPr id="7" name="Freeform 7"/>
          <p:cNvSpPr/>
          <p:nvPr/>
        </p:nvSpPr>
        <p:spPr>
          <a:xfrm>
            <a:off x="9183548" y="5881430"/>
            <a:ext cx="736406" cy="765172"/>
          </a:xfrm>
          <a:custGeom>
            <a:avLst/>
            <a:gdLst/>
            <a:ahLst/>
            <a:cxnLst/>
            <a:rect l="l" t="t" r="r" b="b"/>
            <a:pathLst>
              <a:path w="736406" h="765172">
                <a:moveTo>
                  <a:pt x="0" y="0"/>
                </a:moveTo>
                <a:lnTo>
                  <a:pt x="736406" y="0"/>
                </a:lnTo>
                <a:lnTo>
                  <a:pt x="736406" y="765172"/>
                </a:lnTo>
                <a:lnTo>
                  <a:pt x="0" y="7651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9" name="TextBox 9"/>
          <p:cNvSpPr txBox="1"/>
          <p:nvPr/>
        </p:nvSpPr>
        <p:spPr>
          <a:xfrm>
            <a:off x="10138220" y="6881384"/>
            <a:ext cx="230069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@resilienz_im_studium</a:t>
            </a:r>
          </a:p>
        </p:txBody>
      </p:sp>
      <p:sp>
        <p:nvSpPr>
          <p:cNvPr id="10" name="TextBox 10"/>
          <p:cNvSpPr txBox="1"/>
          <p:nvPr/>
        </p:nvSpPr>
        <p:spPr>
          <a:xfrm>
            <a:off x="10138220" y="7647956"/>
            <a:ext cx="230069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@resilienz_im_studium</a:t>
            </a:r>
          </a:p>
        </p:txBody>
      </p:sp>
      <p:sp>
        <p:nvSpPr>
          <p:cNvPr id="11" name="TextBox 11"/>
          <p:cNvSpPr txBox="1"/>
          <p:nvPr/>
        </p:nvSpPr>
        <p:spPr>
          <a:xfrm>
            <a:off x="10138220" y="6099419"/>
            <a:ext cx="2372287" cy="299314"/>
          </a:xfrm>
          <a:prstGeom prst="rect">
            <a:avLst/>
          </a:prstGeom>
        </p:spPr>
        <p:txBody>
          <a:bodyPr lIns="0" tIns="0" rIns="0" bIns="0" rtlCol="0" anchor="t">
            <a:spAutoFit/>
          </a:bodyPr>
          <a:lstStyle/>
          <a:p>
            <a:pPr algn="l">
              <a:lnSpc>
                <a:spcPts val="2490"/>
              </a:lnSpc>
            </a:pPr>
            <a:r>
              <a:rPr lang="de-DE" sz="1778">
                <a:solidFill>
                  <a:srgbClr val="000000"/>
                </a:solidFill>
                <a:latin typeface="Open Sans Light"/>
              </a:rPr>
              <a:t>resilienz-im-studium.de</a:t>
            </a:r>
          </a:p>
        </p:txBody>
      </p:sp>
      <p:sp>
        <p:nvSpPr>
          <p:cNvPr id="12" name="TextBox 12"/>
          <p:cNvSpPr txBox="1"/>
          <p:nvPr/>
        </p:nvSpPr>
        <p:spPr>
          <a:xfrm>
            <a:off x="4962420" y="6340983"/>
            <a:ext cx="3779749" cy="1063161"/>
          </a:xfrm>
          <a:prstGeom prst="rect">
            <a:avLst/>
          </a:prstGeom>
        </p:spPr>
        <p:txBody>
          <a:bodyPr lIns="0" tIns="0" rIns="0" bIns="0" rtlCol="0" anchor="t">
            <a:spAutoFit/>
          </a:bodyPr>
          <a:lstStyle/>
          <a:p>
            <a:pPr algn="ctr">
              <a:lnSpc>
                <a:spcPts val="4200"/>
              </a:lnSpc>
            </a:pPr>
            <a:r>
              <a:rPr lang="de-DE" sz="2499">
                <a:latin typeface="Open Sans Light"/>
              </a:rPr>
              <a:t>WEITERE INHALTE GIBT </a:t>
            </a:r>
          </a:p>
          <a:p>
            <a:pPr algn="ctr">
              <a:lnSpc>
                <a:spcPts val="4200"/>
              </a:lnSpc>
            </a:pPr>
            <a:r>
              <a:rPr lang="de-DE" sz="2499">
                <a:latin typeface="Open Sans Light"/>
              </a:rPr>
              <a:t>ES HIER</a:t>
            </a:r>
          </a:p>
        </p:txBody>
      </p:sp>
      <p:pic>
        <p:nvPicPr>
          <p:cNvPr id="8" name="Grafik 7" descr="Ein Bild, das Himmel, draußen, Wolke, Silhouette enthält.&#10;&#10;Automatisch generierte Beschreibung">
            <a:extLst>
              <a:ext uri="{FF2B5EF4-FFF2-40B4-BE49-F238E27FC236}">
                <a16:creationId xmlns:a16="http://schemas.microsoft.com/office/drawing/2014/main" id="{67D53782-64DE-060B-D23E-04128A0E1709}"/>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0" y="0"/>
            <a:ext cx="18278475" cy="499110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3" name="TextBox 3"/>
          <p:cNvSpPr txBox="1"/>
          <p:nvPr/>
        </p:nvSpPr>
        <p:spPr>
          <a:xfrm>
            <a:off x="1028700" y="5507080"/>
            <a:ext cx="4152900" cy="264560"/>
          </a:xfrm>
          <a:prstGeom prst="rect">
            <a:avLst/>
          </a:prstGeom>
        </p:spPr>
        <p:txBody>
          <a:bodyPr wrap="square" lIns="0" tIns="0" rIns="0" bIns="0" rtlCol="0" anchor="t">
            <a:spAutoFit/>
          </a:bodyPr>
          <a:lstStyle/>
          <a:p>
            <a:pPr algn="l">
              <a:lnSpc>
                <a:spcPts val="2239"/>
              </a:lnSpc>
            </a:pPr>
            <a:r>
              <a:rPr lang="en-US" sz="1599" dirty="0" err="1">
                <a:solidFill>
                  <a:srgbClr val="000000"/>
                </a:solidFill>
                <a:latin typeface="Open Sans Bold"/>
              </a:rPr>
              <a:t>Literaturangaben</a:t>
            </a:r>
            <a:endParaRPr lang="en-US" sz="1599" dirty="0">
              <a:solidFill>
                <a:srgbClr val="000000"/>
              </a:solidFill>
              <a:latin typeface="Open Sans Bold"/>
            </a:endParaRPr>
          </a:p>
        </p:txBody>
      </p:sp>
      <p:sp>
        <p:nvSpPr>
          <p:cNvPr id="4" name="TextBox 4"/>
          <p:cNvSpPr txBox="1"/>
          <p:nvPr/>
        </p:nvSpPr>
        <p:spPr>
          <a:xfrm>
            <a:off x="1028700" y="5877105"/>
            <a:ext cx="16584358" cy="941925"/>
          </a:xfrm>
          <a:prstGeom prst="rect">
            <a:avLst/>
          </a:prstGeom>
        </p:spPr>
        <p:txBody>
          <a:bodyPr lIns="0" tIns="0" rIns="0" bIns="0" rtlCol="0" anchor="t">
            <a:spAutoFit/>
          </a:bodyPr>
          <a:lstStyle/>
          <a:p>
            <a:r>
              <a:rPr lang="de-DE" sz="1200" spc="12" dirty="0">
                <a:latin typeface="Open Sans" panose="020B0606030504020204" pitchFamily="34" charset="0"/>
                <a:ea typeface="Open Sans" panose="020B0606030504020204" pitchFamily="34" charset="0"/>
                <a:cs typeface="Open Sans" panose="020B0606030504020204" pitchFamily="34" charset="0"/>
              </a:rPr>
              <a:t>Daimler, R., </a:t>
            </a:r>
            <a:r>
              <a:rPr lang="de-DE" sz="1200" spc="12" dirty="0" err="1">
                <a:latin typeface="Open Sans" panose="020B0606030504020204" pitchFamily="34" charset="0"/>
                <a:ea typeface="Open Sans" panose="020B0606030504020204" pitchFamily="34" charset="0"/>
                <a:cs typeface="Open Sans" panose="020B0606030504020204" pitchFamily="34" charset="0"/>
              </a:rPr>
              <a:t>Sparrer</a:t>
            </a:r>
            <a:r>
              <a:rPr lang="de-DE" sz="1200" spc="12" dirty="0">
                <a:latin typeface="Open Sans" panose="020B0606030504020204" pitchFamily="34" charset="0"/>
                <a:ea typeface="Open Sans" panose="020B0606030504020204" pitchFamily="34" charset="0"/>
                <a:cs typeface="Open Sans" panose="020B0606030504020204" pitchFamily="34" charset="0"/>
              </a:rPr>
              <a:t>, I., &amp; Varga von </a:t>
            </a:r>
            <a:r>
              <a:rPr lang="de-DE" sz="1200" spc="12" dirty="0" err="1">
                <a:latin typeface="Open Sans" panose="020B0606030504020204" pitchFamily="34" charset="0"/>
                <a:ea typeface="Open Sans" panose="020B0606030504020204" pitchFamily="34" charset="0"/>
                <a:cs typeface="Open Sans" panose="020B0606030504020204" pitchFamily="34" charset="0"/>
              </a:rPr>
              <a:t>Kibéd</a:t>
            </a:r>
            <a:r>
              <a:rPr lang="de-DE" sz="1200" spc="12" dirty="0">
                <a:latin typeface="Open Sans" panose="020B0606030504020204" pitchFamily="34" charset="0"/>
                <a:ea typeface="Open Sans" panose="020B0606030504020204" pitchFamily="34" charset="0"/>
                <a:cs typeface="Open Sans" panose="020B0606030504020204" pitchFamily="34" charset="0"/>
              </a:rPr>
              <a:t>, M. (2008). Basics der systemischen Strukturaufstellungen. München: Kösel.</a:t>
            </a:r>
          </a:p>
          <a:p>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r>
              <a:rPr lang="de-DE" sz="1200" spc="12" dirty="0">
                <a:latin typeface="Open Sans" panose="020B0606030504020204" pitchFamily="34" charset="0"/>
                <a:ea typeface="Open Sans" panose="020B0606030504020204" pitchFamily="34" charset="0"/>
                <a:cs typeface="Open Sans" panose="020B0606030504020204" pitchFamily="34" charset="0"/>
              </a:rPr>
              <a:t>Pfister, H. R., Jungermann, H., &amp; Fischer, K. (2017). Die Psychologie der Entscheidung. Berlin, Heidelberg: Springer Berlin Heidelberg.</a:t>
            </a:r>
          </a:p>
          <a:p>
            <a:endParaRPr lang="de-DE" sz="1200" spc="12" dirty="0">
              <a:latin typeface="Open Sans" panose="020B0606030504020204" pitchFamily="34" charset="0"/>
              <a:ea typeface="Open Sans" panose="020B0606030504020204" pitchFamily="34" charset="0"/>
              <a:cs typeface="Open Sans" panose="020B0606030504020204" pitchFamily="34" charset="0"/>
            </a:endParaRPr>
          </a:p>
          <a:p>
            <a:pPr algn="just">
              <a:lnSpc>
                <a:spcPts val="1650"/>
              </a:lnSpc>
            </a:pPr>
            <a:endParaRPr lang="en-US" sz="1200" spc="12" dirty="0">
              <a:latin typeface="Open Sans"/>
              <a:ea typeface="Open Sans"/>
              <a:cs typeface="Open Sans"/>
            </a:endParaRPr>
          </a:p>
        </p:txBody>
      </p:sp>
      <p:sp>
        <p:nvSpPr>
          <p:cNvPr id="5" name="TextBox 3">
            <a:extLst>
              <a:ext uri="{FF2B5EF4-FFF2-40B4-BE49-F238E27FC236}">
                <a16:creationId xmlns:a16="http://schemas.microsoft.com/office/drawing/2014/main" id="{3FC4392D-9EBA-EC43-139E-6CF8FC4DECE9}"/>
              </a:ext>
            </a:extLst>
          </p:cNvPr>
          <p:cNvSpPr txBox="1"/>
          <p:nvPr/>
        </p:nvSpPr>
        <p:spPr>
          <a:xfrm>
            <a:off x="1028700" y="7810500"/>
            <a:ext cx="1333500" cy="264560"/>
          </a:xfrm>
          <a:prstGeom prst="rect">
            <a:avLst/>
          </a:prstGeom>
        </p:spPr>
        <p:txBody>
          <a:bodyPr wrap="square" lIns="0" tIns="0" rIns="0" bIns="0" rtlCol="0" anchor="t">
            <a:spAutoFit/>
          </a:bodyPr>
          <a:lstStyle/>
          <a:p>
            <a:pPr algn="l">
              <a:lnSpc>
                <a:spcPts val="2239"/>
              </a:lnSpc>
            </a:pPr>
            <a:r>
              <a:rPr lang="en-US" sz="1599" dirty="0" err="1">
                <a:solidFill>
                  <a:srgbClr val="000000"/>
                </a:solidFill>
                <a:latin typeface="Open Sans Bold"/>
              </a:rPr>
              <a:t>Bildquellen</a:t>
            </a:r>
            <a:endParaRPr lang="en-US" sz="1599" dirty="0">
              <a:solidFill>
                <a:srgbClr val="000000"/>
              </a:solidFill>
              <a:latin typeface="Open Sans Bold"/>
            </a:endParaRPr>
          </a:p>
        </p:txBody>
      </p:sp>
      <p:sp>
        <p:nvSpPr>
          <p:cNvPr id="6" name="TextBox 4">
            <a:extLst>
              <a:ext uri="{FF2B5EF4-FFF2-40B4-BE49-F238E27FC236}">
                <a16:creationId xmlns:a16="http://schemas.microsoft.com/office/drawing/2014/main" id="{D7BED14D-F53D-CC35-368E-4C93CB97D4CA}"/>
              </a:ext>
            </a:extLst>
          </p:cNvPr>
          <p:cNvSpPr txBox="1"/>
          <p:nvPr/>
        </p:nvSpPr>
        <p:spPr>
          <a:xfrm>
            <a:off x="1028700" y="8075060"/>
            <a:ext cx="16584358" cy="1027204"/>
          </a:xfrm>
          <a:prstGeom prst="rect">
            <a:avLst/>
          </a:prstGeom>
        </p:spPr>
        <p:txBody>
          <a:bodyPr lIns="0" tIns="0" rIns="0" bIns="0" rtlCol="0" anchor="t">
            <a:spAutoFit/>
          </a:bodyPr>
          <a:lstStyle/>
          <a:p>
            <a:pPr>
              <a:lnSpc>
                <a:spcPts val="2800"/>
              </a:lnSpc>
            </a:pPr>
            <a:r>
              <a:rPr lang="de-DE" sz="1200" spc="12" dirty="0">
                <a:latin typeface="Open Sans"/>
                <a:ea typeface="Open Sans"/>
                <a:cs typeface="Open Sans"/>
              </a:rPr>
              <a:t>Alle Bilder lizenzfrei über…</a:t>
            </a:r>
            <a:endParaRPr lang="de-DE" dirty="0">
              <a:latin typeface="Open Sans"/>
              <a:ea typeface="Open Sans"/>
              <a:cs typeface="Open Sans"/>
            </a:endParaRPr>
          </a:p>
          <a:p>
            <a:pPr>
              <a:lnSpc>
                <a:spcPts val="2800"/>
              </a:lnSpc>
            </a:pPr>
            <a:r>
              <a:rPr lang="de-DE" sz="1200" spc="12" dirty="0">
                <a:latin typeface="Open Sans"/>
                <a:ea typeface="Open Sans"/>
                <a:cs typeface="Open Sans"/>
              </a:rPr>
              <a:t>www.canva.com</a:t>
            </a:r>
          </a:p>
          <a:p>
            <a:pPr>
              <a:lnSpc>
                <a:spcPts val="2800"/>
              </a:lnSpc>
            </a:pPr>
            <a:r>
              <a:rPr lang="de-DE" sz="1200" spc="12" dirty="0">
                <a:latin typeface="Open Sans"/>
                <a:ea typeface="Open Sans"/>
                <a:cs typeface="Open Sans"/>
              </a:rPr>
              <a:t>www.pexels.com/de-de/@cottonbro/</a:t>
            </a:r>
            <a:endParaRPr lang="en-US" sz="1200" spc="12" dirty="0">
              <a:latin typeface="Open Sans"/>
              <a:ea typeface="Open Sans"/>
              <a:cs typeface="Open Sans"/>
            </a:endParaRPr>
          </a:p>
        </p:txBody>
      </p:sp>
      <p:pic>
        <p:nvPicPr>
          <p:cNvPr id="2" name="Grafik 1" descr="Ein Bild, das Himmel, draußen, Wolke, Silhouette enthält.&#10;&#10;Automatisch generierte Beschreibung">
            <a:extLst>
              <a:ext uri="{FF2B5EF4-FFF2-40B4-BE49-F238E27FC236}">
                <a16:creationId xmlns:a16="http://schemas.microsoft.com/office/drawing/2014/main" id="{0BD23495-CBE5-0F2D-04C7-2E28129E34CA}"/>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0" y="0"/>
            <a:ext cx="18278475" cy="49911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5" name="TextBox 5"/>
          <p:cNvSpPr txBox="1"/>
          <p:nvPr/>
        </p:nvSpPr>
        <p:spPr>
          <a:xfrm>
            <a:off x="1028700" y="3241519"/>
            <a:ext cx="15125699" cy="4273542"/>
          </a:xfrm>
          <a:prstGeom prst="rect">
            <a:avLst/>
          </a:prstGeom>
        </p:spPr>
        <p:txBody>
          <a:bodyPr wrap="square" lIns="0" tIns="0" rIns="0" bIns="0" rtlCol="0" anchor="t">
            <a:spAutoFit/>
          </a:bodyPr>
          <a:lstStyle/>
          <a:p>
            <a:pPr algn="just">
              <a:lnSpc>
                <a:spcPts val="4200"/>
              </a:lnSpc>
            </a:pPr>
            <a:endParaRPr lang="de-DE" sz="3000" i="1" spc="30" dirty="0">
              <a:latin typeface="Open Sans Light"/>
            </a:endParaRPr>
          </a:p>
          <a:p>
            <a:pPr marL="514350" indent="-514350" algn="just">
              <a:lnSpc>
                <a:spcPts val="4200"/>
              </a:lnSpc>
              <a:buAutoNum type="arabicParenR"/>
            </a:pPr>
            <a:r>
              <a:rPr lang="de-DE" sz="3000" i="1" spc="30" dirty="0">
                <a:latin typeface="Open Sans Light"/>
              </a:rPr>
              <a:t>Welche Stärke oder Ressource hast du in letzter Zeit genutzt oder neu aufgebaut? </a:t>
            </a:r>
          </a:p>
          <a:p>
            <a:pPr marL="514350" indent="-514350" algn="just">
              <a:lnSpc>
                <a:spcPts val="4200"/>
              </a:lnSpc>
              <a:buAutoNum type="arabicParenR"/>
            </a:pPr>
            <a:endParaRPr lang="de-DE" sz="3000" b="1" i="1" spc="30" dirty="0">
              <a:latin typeface="Open Sans Light"/>
            </a:endParaRPr>
          </a:p>
          <a:p>
            <a:pPr marL="514350" indent="-514350" algn="just">
              <a:lnSpc>
                <a:spcPts val="4200"/>
              </a:lnSpc>
              <a:buAutoNum type="arabicParenR"/>
            </a:pPr>
            <a:r>
              <a:rPr lang="de-DE" sz="3000" i="1" spc="30" dirty="0">
                <a:latin typeface="Open Sans Light"/>
              </a:rPr>
              <a:t>Welche Erkenntnisse vom letzten Workshop sind dir besonders in Erinnerung geblieben? </a:t>
            </a:r>
          </a:p>
          <a:p>
            <a:pPr algn="ctr">
              <a:lnSpc>
                <a:spcPts val="4200"/>
              </a:lnSpc>
            </a:pPr>
            <a:endParaRPr lang="de-DE" sz="3000" i="1" spc="30" dirty="0">
              <a:latin typeface="Open Sans Light"/>
            </a:endParaRPr>
          </a:p>
          <a:p>
            <a:pPr algn="ctr">
              <a:lnSpc>
                <a:spcPts val="4200"/>
              </a:lnSpc>
            </a:pPr>
            <a:endParaRPr lang="de-DE" sz="3000" i="1" spc="30" dirty="0">
              <a:latin typeface="Open Sans Light"/>
            </a:endParaRPr>
          </a:p>
          <a:p>
            <a:pPr algn="ctr">
              <a:lnSpc>
                <a:spcPts val="4200"/>
              </a:lnSpc>
            </a:pPr>
            <a:r>
              <a:rPr lang="de-DE" sz="4000" spc="30" dirty="0">
                <a:latin typeface="Open Sans Light"/>
              </a:rPr>
              <a:t>Auf zum Miro Board </a:t>
            </a:r>
            <a:r>
              <a:rPr lang="de-DE" sz="4000" spc="30" dirty="0">
                <a:latin typeface="Open Sans Light"/>
                <a:sym typeface="Wingdings" pitchFamily="2" charset="2"/>
              </a:rPr>
              <a:t></a:t>
            </a:r>
            <a:endParaRPr lang="de-DE" sz="4000" spc="30" dirty="0">
              <a:latin typeface="Open Sans Light"/>
            </a:endParaRPr>
          </a:p>
          <a:p>
            <a:pPr marL="514350" indent="-514350" algn="just">
              <a:lnSpc>
                <a:spcPts val="4200"/>
              </a:lnSpc>
              <a:buAutoNum type="arabicParenR"/>
            </a:pPr>
            <a:endParaRPr lang="de-DE" sz="3000" spc="30" dirty="0">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Rückblick Stärken</a:t>
            </a:r>
            <a:endParaRPr lang="en-US" sz="7000" dirty="0">
              <a:solidFill>
                <a:srgbClr val="444A72"/>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rgbClr val="444A72"/>
                </a:solidFill>
                <a:latin typeface="Open Sans"/>
              </a:rPr>
              <a:t>STÄRKENORIENTIERUNG</a:t>
            </a:r>
            <a:endParaRPr lang="de-DE" dirty="0">
              <a:solidFill>
                <a:srgbClr val="444A72"/>
              </a:solidFill>
            </a:endParaRPr>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4</a:t>
            </a:fld>
            <a:endParaRPr lang="en-US" dirty="0"/>
          </a:p>
        </p:txBody>
      </p:sp>
    </p:spTree>
    <p:extLst>
      <p:ext uri="{BB962C8B-B14F-4D97-AF65-F5344CB8AC3E}">
        <p14:creationId xmlns:p14="http://schemas.microsoft.com/office/powerpoint/2010/main" val="3891804646"/>
      </p:ext>
    </p:extLst>
  </p:cSld>
  <p:clrMapOvr>
    <a:overrideClrMapping bg1="lt1" tx1="dk1" bg2="lt2" tx2="dk2" accent1="accent1" accent2="accent2" accent3="accent3" accent4="accent4" accent5="accent5" accent6="accent6" hlink="hlink" folHlink="folHlink"/>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1028700" y="3241519"/>
            <a:ext cx="16251231" cy="5889369"/>
          </a:xfrm>
          <a:prstGeom prst="rect">
            <a:avLst/>
          </a:prstGeom>
        </p:spPr>
        <p:txBody>
          <a:bodyPr lIns="0" tIns="0" rIns="0" bIns="0" rtlCol="0" anchor="t">
            <a:spAutoFit/>
          </a:bodyPr>
          <a:lstStyle/>
          <a:p>
            <a:pPr algn="just">
              <a:lnSpc>
                <a:spcPts val="4200"/>
              </a:lnSpc>
            </a:pPr>
            <a:endParaRPr lang="de-DE" sz="3000" spc="30" dirty="0">
              <a:solidFill>
                <a:srgbClr val="F1EFEB"/>
              </a:solidFill>
              <a:latin typeface="Open Sans Light"/>
            </a:endParaRPr>
          </a:p>
          <a:p>
            <a:pPr marL="514350" indent="-514350" algn="just">
              <a:lnSpc>
                <a:spcPts val="4200"/>
              </a:lnSpc>
              <a:buAutoNum type="arabicParenR"/>
            </a:pPr>
            <a:r>
              <a:rPr lang="de-DE" sz="3500" spc="30" dirty="0">
                <a:solidFill>
                  <a:srgbClr val="F1EFEB"/>
                </a:solidFill>
                <a:latin typeface="Open Sans Light"/>
              </a:rPr>
              <a:t>Ich bin… (Name, Studiengang, Hochschule)</a:t>
            </a: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r>
              <a:rPr lang="de-DE" sz="3500" spc="30" dirty="0">
                <a:solidFill>
                  <a:srgbClr val="F1EFEB"/>
                </a:solidFill>
                <a:latin typeface="Open Sans Light"/>
              </a:rPr>
              <a:t>Ich bin hier, weil…. / Ich wünsche mir durch die Teilnahme…</a:t>
            </a: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endParaRPr lang="de-DE" sz="3500" spc="30" dirty="0">
              <a:solidFill>
                <a:srgbClr val="F1EFEB"/>
              </a:solidFill>
              <a:latin typeface="Open Sans Light"/>
            </a:endParaRPr>
          </a:p>
          <a:p>
            <a:pPr marL="514350" indent="-514350" algn="just">
              <a:lnSpc>
                <a:spcPts val="4200"/>
              </a:lnSpc>
              <a:buAutoNum type="arabicParenR"/>
            </a:pPr>
            <a:r>
              <a:rPr lang="de-DE" sz="3500" spc="30" dirty="0">
                <a:solidFill>
                  <a:srgbClr val="F1EFEB"/>
                </a:solidFill>
                <a:latin typeface="Open Sans Light"/>
              </a:rPr>
              <a:t>Da sehe ich mich in fünf Jahren…</a:t>
            </a:r>
            <a:endParaRPr lang="de-DE" sz="3500" b="1" spc="30" dirty="0">
              <a:solidFill>
                <a:srgbClr val="F1EFEB"/>
              </a:solidFill>
              <a:latin typeface="Open Sans Light"/>
            </a:endParaRPr>
          </a:p>
          <a:p>
            <a:pPr algn="just">
              <a:lnSpc>
                <a:spcPts val="4200"/>
              </a:lnSpc>
            </a:pPr>
            <a:endParaRPr lang="de-DE" sz="3500" spc="30" dirty="0">
              <a:solidFill>
                <a:srgbClr val="F1EFEB"/>
              </a:solidFill>
              <a:latin typeface="Open Sans Light"/>
            </a:endParaRPr>
          </a:p>
          <a:p>
            <a:pPr algn="just">
              <a:lnSpc>
                <a:spcPts val="4200"/>
              </a:lnSpc>
            </a:pPr>
            <a:endParaRPr lang="de-DE" sz="3000" spc="30" dirty="0">
              <a:solidFill>
                <a:srgbClr val="F1EFEB"/>
              </a:solidFill>
              <a:latin typeface="Open Sans Light"/>
            </a:endParaRPr>
          </a:p>
          <a:p>
            <a:pPr marL="514350" indent="-514350" algn="just">
              <a:lnSpc>
                <a:spcPts val="4200"/>
              </a:lnSpc>
              <a:buAutoNum type="arabicParenR" startAt="3"/>
            </a:pPr>
            <a:endParaRPr lang="de-DE" sz="3000" spc="30" dirty="0">
              <a:solidFill>
                <a:srgbClr val="F1EFEB"/>
              </a:solidFill>
              <a:latin typeface="Open Sans Light"/>
            </a:endParaRPr>
          </a:p>
        </p:txBody>
      </p:sp>
      <p:sp>
        <p:nvSpPr>
          <p:cNvPr id="7" name="TextBox 10">
            <a:extLst>
              <a:ext uri="{FF2B5EF4-FFF2-40B4-BE49-F238E27FC236}">
                <a16:creationId xmlns:a16="http://schemas.microsoft.com/office/drawing/2014/main" id="{5969F6EB-C944-E419-7A97-27E933943D5D}"/>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Vorstellungsrunde</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5</a:t>
            </a:fld>
            <a:endParaRPr 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1EFEB"/>
        </a:solidFill>
        <a:effectLst/>
      </p:bgPr>
    </p:bg>
    <p:spTree>
      <p:nvGrpSpPr>
        <p:cNvPr id="1" name=""/>
        <p:cNvGrpSpPr/>
        <p:nvPr/>
      </p:nvGrpSpPr>
      <p:grpSpPr>
        <a:xfrm>
          <a:off x="0" y="0"/>
          <a:ext cx="0" cy="0"/>
          <a:chOff x="0" y="0"/>
          <a:chExt cx="0" cy="0"/>
        </a:xfrm>
      </p:grpSpPr>
      <p:sp>
        <p:nvSpPr>
          <p:cNvPr id="7" name="Foliennummernplatzhalter 6">
            <a:extLst>
              <a:ext uri="{FF2B5EF4-FFF2-40B4-BE49-F238E27FC236}">
                <a16:creationId xmlns:a16="http://schemas.microsoft.com/office/drawing/2014/main" id="{4B0D8253-6EF6-E55A-2185-247773D045D3}"/>
              </a:ext>
            </a:extLst>
          </p:cNvPr>
          <p:cNvSpPr>
            <a:spLocks noGrp="1"/>
          </p:cNvSpPr>
          <p:nvPr>
            <p:ph type="sldNum" sz="quarter" idx="12"/>
          </p:nvPr>
        </p:nvSpPr>
        <p:spPr/>
        <p:txBody>
          <a:bodyPr/>
          <a:lstStyle/>
          <a:p>
            <a:fld id="{B6F15528-21DE-4FAA-801E-634DDDAF4B2B}" type="slidenum">
              <a:rPr lang="en-US" smtClean="0"/>
              <a:pPr/>
              <a:t>6</a:t>
            </a:fld>
            <a:endParaRPr lang="en-US" dirty="0"/>
          </a:p>
        </p:txBody>
      </p:sp>
      <p:sp>
        <p:nvSpPr>
          <p:cNvPr id="2" name="TextBox 4">
            <a:extLst>
              <a:ext uri="{FF2B5EF4-FFF2-40B4-BE49-F238E27FC236}">
                <a16:creationId xmlns:a16="http://schemas.microsoft.com/office/drawing/2014/main" id="{130F8053-FF9C-7BA0-6740-D22BA612C91C}"/>
              </a:ext>
            </a:extLst>
          </p:cNvPr>
          <p:cNvSpPr txBox="1"/>
          <p:nvPr/>
        </p:nvSpPr>
        <p:spPr>
          <a:xfrm>
            <a:off x="8314313" y="5033467"/>
            <a:ext cx="9351761" cy="1431161"/>
          </a:xfrm>
          <a:prstGeom prst="rect">
            <a:avLst/>
          </a:prstGeom>
        </p:spPr>
        <p:txBody>
          <a:bodyPr wrap="square" lIns="0" tIns="0" rIns="0" bIns="0" rtlCol="0" anchor="t">
            <a:spAutoFit/>
          </a:bodyPr>
          <a:lstStyle/>
          <a:p>
            <a:pPr algn="ctr"/>
            <a:r>
              <a:rPr lang="de-DE" sz="6950" dirty="0">
                <a:solidFill>
                  <a:srgbClr val="444A72"/>
                </a:solidFill>
                <a:latin typeface="Open Sans Bold"/>
              </a:rPr>
              <a:t>ENTSCHEIDUNGEN</a:t>
            </a:r>
            <a:endParaRPr lang="de-DE" sz="6950" dirty="0">
              <a:solidFill>
                <a:srgbClr val="444A72"/>
              </a:solidFill>
              <a:latin typeface="Open Sans Bold"/>
              <a:ea typeface="Open Sans Bold"/>
              <a:cs typeface="Open Sans Bold"/>
            </a:endParaRPr>
          </a:p>
          <a:p>
            <a:pPr algn="ctr"/>
            <a:r>
              <a:rPr lang="de-DE" sz="2350" spc="479" dirty="0">
                <a:latin typeface="Open Sans"/>
                <a:ea typeface="Open Sans"/>
                <a:cs typeface="Open Sans"/>
              </a:rPr>
              <a:t>PART 1</a:t>
            </a:r>
          </a:p>
        </p:txBody>
      </p:sp>
      <p:grpSp>
        <p:nvGrpSpPr>
          <p:cNvPr id="3" name="Group 2">
            <a:extLst>
              <a:ext uri="{FF2B5EF4-FFF2-40B4-BE49-F238E27FC236}">
                <a16:creationId xmlns:a16="http://schemas.microsoft.com/office/drawing/2014/main" id="{D8CC9AE2-8C59-09BD-4523-1E2600182761}"/>
              </a:ext>
            </a:extLst>
          </p:cNvPr>
          <p:cNvGrpSpPr>
            <a:grpSpLocks noChangeAspect="1"/>
          </p:cNvGrpSpPr>
          <p:nvPr/>
        </p:nvGrpSpPr>
        <p:grpSpPr>
          <a:xfrm>
            <a:off x="1028700" y="1877712"/>
            <a:ext cx="6525520" cy="7074502"/>
            <a:chOff x="0" y="0"/>
            <a:chExt cx="5857240" cy="6350000"/>
          </a:xfrm>
        </p:grpSpPr>
        <p:sp>
          <p:nvSpPr>
            <p:cNvPr id="4" name="Freeform 3">
              <a:extLst>
                <a:ext uri="{FF2B5EF4-FFF2-40B4-BE49-F238E27FC236}">
                  <a16:creationId xmlns:a16="http://schemas.microsoft.com/office/drawing/2014/main" id="{7F0D8767-1844-AA18-9E36-5A73CF711228}"/>
                </a:ext>
              </a:extLst>
            </p:cNvPr>
            <p:cNvSpPr/>
            <p:nvPr/>
          </p:nvSpPr>
          <p:spPr>
            <a:xfrm>
              <a:off x="0" y="0"/>
              <a:ext cx="5857240" cy="6350000"/>
            </a:xfrm>
            <a:custGeom>
              <a:avLst/>
              <a:gdLst/>
              <a:ahLst/>
              <a:cxnLst/>
              <a:rect l="l" t="t" r="r" b="b"/>
              <a:pathLst>
                <a:path w="5857240" h="6350000">
                  <a:moveTo>
                    <a:pt x="2928620" y="0"/>
                  </a:moveTo>
                  <a:lnTo>
                    <a:pt x="2928620" y="0"/>
                  </a:lnTo>
                  <a:cubicBezTo>
                    <a:pt x="4546600" y="0"/>
                    <a:pt x="5857240" y="1310640"/>
                    <a:pt x="5857240" y="2928620"/>
                  </a:cubicBezTo>
                  <a:lnTo>
                    <a:pt x="5857240" y="6350000"/>
                  </a:lnTo>
                  <a:lnTo>
                    <a:pt x="5857240" y="6350000"/>
                  </a:lnTo>
                  <a:lnTo>
                    <a:pt x="0" y="6350000"/>
                  </a:lnTo>
                  <a:lnTo>
                    <a:pt x="0" y="6350000"/>
                  </a:lnTo>
                  <a:lnTo>
                    <a:pt x="0" y="2928620"/>
                  </a:lnTo>
                  <a:cubicBezTo>
                    <a:pt x="0" y="1310640"/>
                    <a:pt x="1310640" y="0"/>
                    <a:pt x="2928620" y="0"/>
                  </a:cubicBezTo>
                  <a:close/>
                </a:path>
              </a:pathLst>
            </a:custGeom>
            <a:blipFill>
              <a:blip r:embed="rId3">
                <a:extLst>
                  <a:ext uri="{28A0092B-C50C-407E-A947-70E740481C1C}">
                    <a14:useLocalDpi xmlns:a14="http://schemas.microsoft.com/office/drawing/2010/main"/>
                  </a:ext>
                </a:extLst>
              </a:blip>
              <a:stretch>
                <a:fillRect/>
              </a:stretch>
            </a:blipFill>
          </p:spPr>
        </p:sp>
      </p:grpSp>
    </p:spTree>
    <p:extLst>
      <p:ext uri="{BB962C8B-B14F-4D97-AF65-F5344CB8AC3E}">
        <p14:creationId xmlns:p14="http://schemas.microsoft.com/office/powerpoint/2010/main" val="1421797145"/>
      </p:ext>
    </p:extLst>
  </p:cSld>
  <p:clrMapOvr>
    <a:overrideClrMapping bg1="lt1" tx1="dk1" bg2="lt2" tx2="dk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3030287"/>
            <a:ext cx="9536825" cy="6789936"/>
          </a:xfrm>
          <a:prstGeom prst="rect">
            <a:avLst/>
          </a:prstGeom>
        </p:spPr>
        <p:txBody>
          <a:bodyPr wrap="square" lIns="0" tIns="0" rIns="0" bIns="0" rtlCol="0" anchor="t">
            <a:spAutoFit/>
          </a:bodyPr>
          <a:lstStyle/>
          <a:p>
            <a:pPr marL="457200" indent="-457200" algn="l">
              <a:lnSpc>
                <a:spcPts val="3750"/>
              </a:lnSpc>
              <a:buFont typeface="Arial" panose="020B0604020202020204" pitchFamily="34" charset="0"/>
              <a:buChar char="•"/>
            </a:pPr>
            <a:r>
              <a:rPr lang="de-DE" sz="2700" dirty="0">
                <a:solidFill>
                  <a:srgbClr val="000000"/>
                </a:solidFill>
                <a:latin typeface="Open Sans Light"/>
              </a:rPr>
              <a:t>Gegenstand der Entscheidungsforschung = </a:t>
            </a:r>
            <a:br>
              <a:rPr lang="de-DE" sz="2700" dirty="0">
                <a:solidFill>
                  <a:srgbClr val="000000"/>
                </a:solidFill>
                <a:latin typeface="Open Sans Light"/>
              </a:rPr>
            </a:br>
            <a:r>
              <a:rPr lang="de-DE" sz="2700" i="1" dirty="0">
                <a:solidFill>
                  <a:srgbClr val="000000"/>
                </a:solidFill>
                <a:latin typeface="Open Sans Light"/>
              </a:rPr>
              <a:t>Situationen, bei denen sich eine Person zw. mindestens zwei Optionen entscheiden muss</a:t>
            </a:r>
          </a:p>
          <a:p>
            <a:pPr algn="l">
              <a:lnSpc>
                <a:spcPts val="3750"/>
              </a:lnSpc>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Keine Entscheidung ist auch eine Entscheidung: Zu etwas „Ja“ sagen, bedeutet meist auch zu etwas „Nein“ zu sagen</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Eine Entscheidung birgt viele verschiedene kognitive Anforderungen: Unsicherheit und Konsequenzen abschätzen, Vor- und Nachteile abwägen, emotionale Konflikte (z.B. Reue)</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Entscheidungsfalle „Ich muss mich entscheiden“ </a:t>
            </a:r>
            <a:r>
              <a:rPr lang="de-DE" sz="2700" dirty="0">
                <a:solidFill>
                  <a:srgbClr val="000000"/>
                </a:solidFill>
                <a:latin typeface="Open Sans Light"/>
                <a:sym typeface="Wingdings" pitchFamily="2" charset="2"/>
              </a:rPr>
              <a:t> man verliert andere Perspektiven aus den Augen</a:t>
            </a:r>
            <a:endParaRPr lang="de-DE" sz="2700" dirty="0">
              <a:solidFill>
                <a:srgbClr val="000000"/>
              </a:solidFill>
              <a:latin typeface="Open Sans Light"/>
            </a:endParaRP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Entscheidungen treffen</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7</a:t>
            </a:fld>
            <a:endParaRPr lang="en-US" dirty="0"/>
          </a:p>
        </p:txBody>
      </p:sp>
      <p:sp>
        <p:nvSpPr>
          <p:cNvPr id="5" name="Freeform 37">
            <a:extLst>
              <a:ext uri="{FF2B5EF4-FFF2-40B4-BE49-F238E27FC236}">
                <a16:creationId xmlns:a16="http://schemas.microsoft.com/office/drawing/2014/main" id="{4B665E93-0C3F-9E4C-D386-B322C35564BF}"/>
              </a:ext>
            </a:extLst>
          </p:cNvPr>
          <p:cNvSpPr/>
          <p:nvPr/>
        </p:nvSpPr>
        <p:spPr>
          <a:xfrm>
            <a:off x="11751084" y="1591432"/>
            <a:ext cx="6521676" cy="8695568"/>
          </a:xfrm>
          <a:custGeom>
            <a:avLst/>
            <a:gdLst/>
            <a:ahLst/>
            <a:cxnLst/>
            <a:rect l="l" t="t" r="r" b="b"/>
            <a:pathLst>
              <a:path w="6521676" h="8695568">
                <a:moveTo>
                  <a:pt x="0" y="0"/>
                </a:moveTo>
                <a:lnTo>
                  <a:pt x="6521675" y="0"/>
                </a:lnTo>
                <a:lnTo>
                  <a:pt x="6521675" y="8695568"/>
                </a:lnTo>
                <a:lnTo>
                  <a:pt x="0" y="8695568"/>
                </a:lnTo>
                <a:lnTo>
                  <a:pt x="0" y="0"/>
                </a:lnTo>
                <a:close/>
              </a:path>
            </a:pathLst>
          </a:custGeom>
          <a:blipFill>
            <a:blip r:embed="rId5">
              <a:extLst>
                <a:ext uri="{28A0092B-C50C-407E-A947-70E740481C1C}">
                  <a14:useLocalDpi xmlns:a14="http://schemas.microsoft.com/office/drawing/2010/main"/>
                </a:ext>
              </a:extLst>
            </a:blip>
            <a:stretch>
              <a:fillRect/>
            </a:stretch>
          </a:blipFill>
        </p:spPr>
      </p:sp>
    </p:spTree>
    <p:extLst>
      <p:ext uri="{BB962C8B-B14F-4D97-AF65-F5344CB8AC3E}">
        <p14:creationId xmlns:p14="http://schemas.microsoft.com/office/powerpoint/2010/main" val="31840925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10638082" y="-63503"/>
            <a:ext cx="4235968" cy="4761547"/>
          </a:xfrm>
          <a:custGeom>
            <a:avLst/>
            <a:gdLst/>
            <a:ahLst/>
            <a:cxnLst/>
            <a:rect l="l" t="t" r="r" b="b"/>
            <a:pathLst>
              <a:path w="4235968" h="4761547">
                <a:moveTo>
                  <a:pt x="0" y="0"/>
                </a:moveTo>
                <a:lnTo>
                  <a:pt x="4235968" y="0"/>
                </a:lnTo>
                <a:lnTo>
                  <a:pt x="4235968" y="4761547"/>
                </a:lnTo>
                <a:lnTo>
                  <a:pt x="0" y="4761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13" name="TextBox 13"/>
          <p:cNvSpPr txBox="1"/>
          <p:nvPr/>
        </p:nvSpPr>
        <p:spPr>
          <a:xfrm>
            <a:off x="1028700" y="3255390"/>
            <a:ext cx="9726033" cy="6302623"/>
          </a:xfrm>
          <a:prstGeom prst="rect">
            <a:avLst/>
          </a:prstGeom>
        </p:spPr>
        <p:txBody>
          <a:bodyPr wrap="square" lIns="0" tIns="0" rIns="0" bIns="0" rtlCol="0" anchor="t">
            <a:spAutoFit/>
          </a:bodyPr>
          <a:lstStyle/>
          <a:p>
            <a:pPr marL="457200" indent="-457200" algn="l">
              <a:lnSpc>
                <a:spcPts val="3750"/>
              </a:lnSpc>
              <a:buFont typeface="Arial" panose="020B0604020202020204" pitchFamily="34" charset="0"/>
              <a:buChar char="•"/>
            </a:pPr>
            <a:r>
              <a:rPr lang="de-DE" sz="2700" dirty="0">
                <a:solidFill>
                  <a:srgbClr val="000000"/>
                </a:solidFill>
                <a:latin typeface="Open Sans Light"/>
              </a:rPr>
              <a:t>Coaching-Instrument nach Matthias Varga von </a:t>
            </a:r>
            <a:r>
              <a:rPr lang="de-DE" sz="2700" dirty="0" err="1">
                <a:solidFill>
                  <a:srgbClr val="000000"/>
                </a:solidFill>
                <a:latin typeface="Open Sans Light"/>
              </a:rPr>
              <a:t>Kibéd</a:t>
            </a: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Hilfreich für Entscheidungssituationen mit zwei Handlungsalternativen </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Kerngedanke </a:t>
            </a:r>
            <a:r>
              <a:rPr lang="de-DE" sz="2700" dirty="0">
                <a:solidFill>
                  <a:srgbClr val="000000"/>
                </a:solidFill>
                <a:latin typeface="Open Sans Light"/>
                <a:sym typeface="Wingdings" pitchFamily="2" charset="2"/>
              </a:rPr>
              <a:t></a:t>
            </a:r>
            <a:r>
              <a:rPr lang="de-DE" sz="2700" dirty="0">
                <a:solidFill>
                  <a:srgbClr val="000000"/>
                </a:solidFill>
                <a:latin typeface="Open Sans Light"/>
              </a:rPr>
              <a:t> 5 Positionen zur Betrachtung einer Situation: Das Eine, das Andere, Beides, Keines von beiden, Dies nicht und auch das nicht</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Die Positionen können in einer „Aufstellung“ durchwandert und aus den verschiedenen Perspektiven reflektiert werden</a:t>
            </a:r>
          </a:p>
          <a:p>
            <a:pPr marL="457200" indent="-457200" algn="l">
              <a:lnSpc>
                <a:spcPts val="3750"/>
              </a:lnSpc>
              <a:buFont typeface="Arial" panose="020B0604020202020204" pitchFamily="34" charset="0"/>
              <a:buChar char="•"/>
            </a:pPr>
            <a:endParaRPr lang="de-DE" sz="2700" dirty="0">
              <a:solidFill>
                <a:srgbClr val="000000"/>
              </a:solidFill>
              <a:latin typeface="Open Sans Light"/>
            </a:endParaRPr>
          </a:p>
          <a:p>
            <a:pPr marL="457200" indent="-457200" algn="l">
              <a:lnSpc>
                <a:spcPts val="3750"/>
              </a:lnSpc>
              <a:buFont typeface="Arial" panose="020B0604020202020204" pitchFamily="34" charset="0"/>
              <a:buChar char="•"/>
            </a:pPr>
            <a:r>
              <a:rPr lang="de-DE" sz="2700" dirty="0">
                <a:solidFill>
                  <a:srgbClr val="000000"/>
                </a:solidFill>
                <a:latin typeface="Open Sans Light"/>
              </a:rPr>
              <a:t>Dadurch werden neue Sichtweisen erlebt </a:t>
            </a:r>
          </a:p>
        </p:txBody>
      </p:sp>
      <p:sp>
        <p:nvSpPr>
          <p:cNvPr id="18" name="TextBox 10">
            <a:extLst>
              <a:ext uri="{FF2B5EF4-FFF2-40B4-BE49-F238E27FC236}">
                <a16:creationId xmlns:a16="http://schemas.microsoft.com/office/drawing/2014/main" id="{91D4E751-D50B-FDEC-05F9-9B3F276547D4}"/>
              </a:ext>
            </a:extLst>
          </p:cNvPr>
          <p:cNvSpPr txBox="1"/>
          <p:nvPr/>
        </p:nvSpPr>
        <p:spPr>
          <a:xfrm>
            <a:off x="918491" y="751212"/>
            <a:ext cx="10811794" cy="1462836"/>
          </a:xfrm>
          <a:prstGeom prst="rect">
            <a:avLst/>
          </a:prstGeom>
        </p:spPr>
        <p:txBody>
          <a:bodyPr wrap="square" lIns="0" tIns="0" rIns="0" bIns="0" rtlCol="0" anchor="t">
            <a:spAutoFit/>
          </a:bodyPr>
          <a:lstStyle/>
          <a:p>
            <a:pPr algn="l">
              <a:lnSpc>
                <a:spcPts val="12780"/>
              </a:lnSpc>
            </a:pPr>
            <a:r>
              <a:rPr lang="de-DE" sz="7000" dirty="0">
                <a:solidFill>
                  <a:srgbClr val="444A72"/>
                </a:solidFill>
                <a:latin typeface="Open Sans Bold"/>
              </a:rPr>
              <a:t>Die </a:t>
            </a:r>
            <a:r>
              <a:rPr lang="de-DE" sz="7000" dirty="0" err="1">
                <a:solidFill>
                  <a:srgbClr val="444A72"/>
                </a:solidFill>
                <a:latin typeface="Open Sans Bold"/>
              </a:rPr>
              <a:t>Tetralemma</a:t>
            </a:r>
            <a:r>
              <a:rPr lang="de-DE" sz="7000" dirty="0">
                <a:solidFill>
                  <a:srgbClr val="444A72"/>
                </a:solidFill>
                <a:latin typeface="Open Sans Bold"/>
              </a:rPr>
              <a:t>-Methode</a:t>
            </a:r>
          </a:p>
        </p:txBody>
      </p:sp>
      <p:sp>
        <p:nvSpPr>
          <p:cNvPr id="19" name="TextBox 13">
            <a:extLst>
              <a:ext uri="{FF2B5EF4-FFF2-40B4-BE49-F238E27FC236}">
                <a16:creationId xmlns:a16="http://schemas.microsoft.com/office/drawing/2014/main" id="{DA5E9B7B-5933-1518-9880-B51FB8E75C81}"/>
              </a:ext>
            </a:extLst>
          </p:cNvPr>
          <p:cNvSpPr txBox="1"/>
          <p:nvPr/>
        </p:nvSpPr>
        <p:spPr>
          <a:xfrm>
            <a:off x="1028700" y="727195"/>
            <a:ext cx="10020302" cy="383888"/>
          </a:xfrm>
          <a:prstGeom prst="rect">
            <a:avLst/>
          </a:prstGeom>
        </p:spPr>
        <p:txBody>
          <a:bodyPr wrap="square" lIns="0" tIns="0" rIns="0" bIns="0" rtlCol="0" anchor="t">
            <a:spAutoFit/>
          </a:bodyPr>
          <a:lstStyle/>
          <a:p>
            <a:pPr algn="l">
              <a:lnSpc>
                <a:spcPts val="3219"/>
              </a:lnSpc>
            </a:pPr>
            <a:r>
              <a:rPr lang="en-US" sz="2299" spc="459" dirty="0">
                <a:solidFill>
                  <a:srgbClr val="444A72"/>
                </a:solidFill>
                <a:latin typeface="Open Sans"/>
              </a:rPr>
              <a:t>ZUKUNFTSPERSPEKTIVE</a:t>
            </a:r>
          </a:p>
        </p:txBody>
      </p:sp>
      <p:sp>
        <p:nvSpPr>
          <p:cNvPr id="4" name="Foliennummernplatzhalter 3">
            <a:extLst>
              <a:ext uri="{FF2B5EF4-FFF2-40B4-BE49-F238E27FC236}">
                <a16:creationId xmlns:a16="http://schemas.microsoft.com/office/drawing/2014/main" id="{D904BE90-664E-E9E2-5243-C5BCC7FADFA6}"/>
              </a:ext>
            </a:extLst>
          </p:cNvPr>
          <p:cNvSpPr>
            <a:spLocks noGrp="1"/>
          </p:cNvSpPr>
          <p:nvPr>
            <p:ph type="sldNum" sz="quarter" idx="12"/>
          </p:nvPr>
        </p:nvSpPr>
        <p:spPr/>
        <p:txBody>
          <a:bodyPr/>
          <a:lstStyle/>
          <a:p>
            <a:fld id="{B6F15528-21DE-4FAA-801E-634DDDAF4B2B}" type="slidenum">
              <a:rPr lang="en-US" smtClean="0"/>
              <a:pPr/>
              <a:t>8</a:t>
            </a:fld>
            <a:endParaRPr lang="en-US" dirty="0"/>
          </a:p>
        </p:txBody>
      </p:sp>
      <p:grpSp>
        <p:nvGrpSpPr>
          <p:cNvPr id="5" name="Gruppieren 4">
            <a:extLst>
              <a:ext uri="{FF2B5EF4-FFF2-40B4-BE49-F238E27FC236}">
                <a16:creationId xmlns:a16="http://schemas.microsoft.com/office/drawing/2014/main" id="{02AC3427-F43E-8FAB-FEBD-AF18164CCE9F}"/>
              </a:ext>
            </a:extLst>
          </p:cNvPr>
          <p:cNvGrpSpPr/>
          <p:nvPr/>
        </p:nvGrpSpPr>
        <p:grpSpPr>
          <a:xfrm>
            <a:off x="11730285" y="1583812"/>
            <a:ext cx="6557717" cy="8695568"/>
            <a:chOff x="11730283" y="1591432"/>
            <a:chExt cx="6557717" cy="8695568"/>
          </a:xfrm>
        </p:grpSpPr>
        <p:grpSp>
          <p:nvGrpSpPr>
            <p:cNvPr id="6" name="Group 15">
              <a:extLst>
                <a:ext uri="{FF2B5EF4-FFF2-40B4-BE49-F238E27FC236}">
                  <a16:creationId xmlns:a16="http://schemas.microsoft.com/office/drawing/2014/main" id="{5222A3CA-D73D-5AA7-B4D4-B06AF2F0C64C}"/>
                </a:ext>
              </a:extLst>
            </p:cNvPr>
            <p:cNvGrpSpPr/>
            <p:nvPr/>
          </p:nvGrpSpPr>
          <p:grpSpPr>
            <a:xfrm>
              <a:off x="11730283" y="1591432"/>
              <a:ext cx="6557717" cy="8695568"/>
              <a:chOff x="0" y="0"/>
              <a:chExt cx="1727135" cy="2290191"/>
            </a:xfrm>
          </p:grpSpPr>
          <p:sp>
            <p:nvSpPr>
              <p:cNvPr id="33" name="Freeform 16">
                <a:extLst>
                  <a:ext uri="{FF2B5EF4-FFF2-40B4-BE49-F238E27FC236}">
                    <a16:creationId xmlns:a16="http://schemas.microsoft.com/office/drawing/2014/main" id="{866274C7-402F-31F6-4235-6A4C7B863EEC}"/>
                  </a:ext>
                </a:extLst>
              </p:cNvPr>
              <p:cNvSpPr/>
              <p:nvPr/>
            </p:nvSpPr>
            <p:spPr>
              <a:xfrm>
                <a:off x="0" y="0"/>
                <a:ext cx="1727135" cy="2290191"/>
              </a:xfrm>
              <a:custGeom>
                <a:avLst/>
                <a:gdLst/>
                <a:ahLst/>
                <a:cxnLst/>
                <a:rect l="l" t="t" r="r" b="b"/>
                <a:pathLst>
                  <a:path w="1727135" h="2290191">
                    <a:moveTo>
                      <a:pt x="0" y="0"/>
                    </a:moveTo>
                    <a:lnTo>
                      <a:pt x="1727135" y="0"/>
                    </a:lnTo>
                    <a:lnTo>
                      <a:pt x="1727135" y="2290191"/>
                    </a:lnTo>
                    <a:lnTo>
                      <a:pt x="0" y="2290191"/>
                    </a:lnTo>
                    <a:close/>
                  </a:path>
                </a:pathLst>
              </a:custGeom>
              <a:solidFill>
                <a:srgbClr val="F1EFEB"/>
              </a:solidFill>
            </p:spPr>
          </p:sp>
          <p:sp>
            <p:nvSpPr>
              <p:cNvPr id="34" name="TextBox 17">
                <a:extLst>
                  <a:ext uri="{FF2B5EF4-FFF2-40B4-BE49-F238E27FC236}">
                    <a16:creationId xmlns:a16="http://schemas.microsoft.com/office/drawing/2014/main" id="{501967B2-7828-0CB5-A1C1-B48246DF846A}"/>
                  </a:ext>
                </a:extLst>
              </p:cNvPr>
              <p:cNvSpPr txBox="1"/>
              <p:nvPr/>
            </p:nvSpPr>
            <p:spPr>
              <a:xfrm>
                <a:off x="0" y="-38100"/>
                <a:ext cx="812800" cy="850900"/>
              </a:xfrm>
              <a:prstGeom prst="rect">
                <a:avLst/>
              </a:prstGeom>
            </p:spPr>
            <p:txBody>
              <a:bodyPr lIns="50800" tIns="50800" rIns="50800" bIns="50800" rtlCol="0" anchor="ctr"/>
              <a:lstStyle/>
              <a:p>
                <a:pPr algn="ctr">
                  <a:lnSpc>
                    <a:spcPts val="2940"/>
                  </a:lnSpc>
                </a:pPr>
                <a:endParaRPr/>
              </a:p>
            </p:txBody>
          </p:sp>
        </p:grpSp>
        <p:grpSp>
          <p:nvGrpSpPr>
            <p:cNvPr id="8" name="Gruppieren 7">
              <a:extLst>
                <a:ext uri="{FF2B5EF4-FFF2-40B4-BE49-F238E27FC236}">
                  <a16:creationId xmlns:a16="http://schemas.microsoft.com/office/drawing/2014/main" id="{80A58575-70B5-4676-5FD6-47A462BBD79A}"/>
                </a:ext>
              </a:extLst>
            </p:cNvPr>
            <p:cNvGrpSpPr/>
            <p:nvPr/>
          </p:nvGrpSpPr>
          <p:grpSpPr>
            <a:xfrm>
              <a:off x="12660265" y="2534616"/>
              <a:ext cx="5423282" cy="7350520"/>
              <a:chOff x="12660265" y="2534616"/>
              <a:chExt cx="5423282" cy="7350520"/>
            </a:xfrm>
          </p:grpSpPr>
          <p:grpSp>
            <p:nvGrpSpPr>
              <p:cNvPr id="9" name="Group 18">
                <a:extLst>
                  <a:ext uri="{FF2B5EF4-FFF2-40B4-BE49-F238E27FC236}">
                    <a16:creationId xmlns:a16="http://schemas.microsoft.com/office/drawing/2014/main" id="{5486ED59-9C5B-9507-C5C7-D545D8902D9F}"/>
                  </a:ext>
                </a:extLst>
              </p:cNvPr>
              <p:cNvGrpSpPr/>
              <p:nvPr/>
            </p:nvGrpSpPr>
            <p:grpSpPr>
              <a:xfrm>
                <a:off x="14697617" y="3141041"/>
                <a:ext cx="616404" cy="616404"/>
                <a:chOff x="0" y="0"/>
                <a:chExt cx="812800" cy="812800"/>
              </a:xfrm>
            </p:grpSpPr>
            <p:sp>
              <p:nvSpPr>
                <p:cNvPr id="31" name="Freeform 19">
                  <a:extLst>
                    <a:ext uri="{FF2B5EF4-FFF2-40B4-BE49-F238E27FC236}">
                      <a16:creationId xmlns:a16="http://schemas.microsoft.com/office/drawing/2014/main" id="{84DAF021-A561-C861-FEC9-EDA3A3D2339F}"/>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32" name="TextBox 20">
                  <a:extLst>
                    <a:ext uri="{FF2B5EF4-FFF2-40B4-BE49-F238E27FC236}">
                      <a16:creationId xmlns:a16="http://schemas.microsoft.com/office/drawing/2014/main" id="{680E930D-F8AB-205B-96A0-19EBF78E61AC}"/>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0" name="Group 21">
                <a:extLst>
                  <a:ext uri="{FF2B5EF4-FFF2-40B4-BE49-F238E27FC236}">
                    <a16:creationId xmlns:a16="http://schemas.microsoft.com/office/drawing/2014/main" id="{8410D9E8-CD3B-2994-E2B1-C3632727580C}"/>
                  </a:ext>
                </a:extLst>
              </p:cNvPr>
              <p:cNvGrpSpPr/>
              <p:nvPr/>
            </p:nvGrpSpPr>
            <p:grpSpPr>
              <a:xfrm>
                <a:off x="14700940" y="7334762"/>
                <a:ext cx="616404" cy="616404"/>
                <a:chOff x="0" y="0"/>
                <a:chExt cx="812800" cy="812800"/>
              </a:xfrm>
            </p:grpSpPr>
            <p:sp>
              <p:nvSpPr>
                <p:cNvPr id="29" name="Freeform 22">
                  <a:extLst>
                    <a:ext uri="{FF2B5EF4-FFF2-40B4-BE49-F238E27FC236}">
                      <a16:creationId xmlns:a16="http://schemas.microsoft.com/office/drawing/2014/main" id="{D9C657DB-4FA7-544E-5DA3-40FBC6299574}"/>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30" name="TextBox 23">
                  <a:extLst>
                    <a:ext uri="{FF2B5EF4-FFF2-40B4-BE49-F238E27FC236}">
                      <a16:creationId xmlns:a16="http://schemas.microsoft.com/office/drawing/2014/main" id="{3781A3E0-CC7B-F362-5A7B-C0C498F85242}"/>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1" name="Group 24">
                <a:extLst>
                  <a:ext uri="{FF2B5EF4-FFF2-40B4-BE49-F238E27FC236}">
                    <a16:creationId xmlns:a16="http://schemas.microsoft.com/office/drawing/2014/main" id="{EE29C811-0A38-B75D-2204-B1F92874A943}"/>
                  </a:ext>
                </a:extLst>
              </p:cNvPr>
              <p:cNvGrpSpPr/>
              <p:nvPr/>
            </p:nvGrpSpPr>
            <p:grpSpPr>
              <a:xfrm>
                <a:off x="12752337" y="5143500"/>
                <a:ext cx="616404" cy="616404"/>
                <a:chOff x="0" y="0"/>
                <a:chExt cx="812800" cy="812800"/>
              </a:xfrm>
            </p:grpSpPr>
            <p:sp>
              <p:nvSpPr>
                <p:cNvPr id="27" name="Freeform 25">
                  <a:extLst>
                    <a:ext uri="{FF2B5EF4-FFF2-40B4-BE49-F238E27FC236}">
                      <a16:creationId xmlns:a16="http://schemas.microsoft.com/office/drawing/2014/main" id="{2A9B3834-F9E9-10D7-B088-A4087885B1E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28" name="TextBox 26">
                  <a:extLst>
                    <a:ext uri="{FF2B5EF4-FFF2-40B4-BE49-F238E27FC236}">
                      <a16:creationId xmlns:a16="http://schemas.microsoft.com/office/drawing/2014/main" id="{CB46BBF1-35D3-C810-F67D-C6557584CB01}"/>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2" name="Group 27">
                <a:extLst>
                  <a:ext uri="{FF2B5EF4-FFF2-40B4-BE49-F238E27FC236}">
                    <a16:creationId xmlns:a16="http://schemas.microsoft.com/office/drawing/2014/main" id="{E3C86177-0615-0496-3848-FC74CB5680EF}"/>
                  </a:ext>
                </a:extLst>
              </p:cNvPr>
              <p:cNvGrpSpPr/>
              <p:nvPr/>
            </p:nvGrpSpPr>
            <p:grpSpPr>
              <a:xfrm>
                <a:off x="16642896" y="5143500"/>
                <a:ext cx="616404" cy="616404"/>
                <a:chOff x="0" y="0"/>
                <a:chExt cx="812800" cy="812800"/>
              </a:xfrm>
            </p:grpSpPr>
            <p:sp>
              <p:nvSpPr>
                <p:cNvPr id="25" name="Freeform 28">
                  <a:extLst>
                    <a:ext uri="{FF2B5EF4-FFF2-40B4-BE49-F238E27FC236}">
                      <a16:creationId xmlns:a16="http://schemas.microsoft.com/office/drawing/2014/main" id="{55C6EDB0-C40D-28E8-8806-06F7B66BB19B}"/>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26" name="TextBox 29">
                  <a:extLst>
                    <a:ext uri="{FF2B5EF4-FFF2-40B4-BE49-F238E27FC236}">
                      <a16:creationId xmlns:a16="http://schemas.microsoft.com/office/drawing/2014/main" id="{B28A52AD-AA80-4E98-F16B-9AB8D8D3C162}"/>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grpSp>
            <p:nvGrpSpPr>
              <p:cNvPr id="14" name="Group 30">
                <a:extLst>
                  <a:ext uri="{FF2B5EF4-FFF2-40B4-BE49-F238E27FC236}">
                    <a16:creationId xmlns:a16="http://schemas.microsoft.com/office/drawing/2014/main" id="{78ECC4C8-396D-AA07-A031-E4C4F2950835}"/>
                  </a:ext>
                </a:extLst>
              </p:cNvPr>
              <p:cNvGrpSpPr/>
              <p:nvPr/>
            </p:nvGrpSpPr>
            <p:grpSpPr>
              <a:xfrm>
                <a:off x="16785771" y="8357507"/>
                <a:ext cx="616404" cy="616404"/>
                <a:chOff x="0" y="0"/>
                <a:chExt cx="812800" cy="812800"/>
              </a:xfrm>
            </p:grpSpPr>
            <p:sp>
              <p:nvSpPr>
                <p:cNvPr id="23" name="Freeform 31">
                  <a:extLst>
                    <a:ext uri="{FF2B5EF4-FFF2-40B4-BE49-F238E27FC236}">
                      <a16:creationId xmlns:a16="http://schemas.microsoft.com/office/drawing/2014/main" id="{145E4EB3-B12A-70D3-DB73-F03592FF8682}"/>
                    </a:ext>
                  </a:extLst>
                </p:cNvPr>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D4E5EF"/>
                </a:solidFill>
              </p:spPr>
            </p:sp>
            <p:sp>
              <p:nvSpPr>
                <p:cNvPr id="24" name="TextBox 32">
                  <a:extLst>
                    <a:ext uri="{FF2B5EF4-FFF2-40B4-BE49-F238E27FC236}">
                      <a16:creationId xmlns:a16="http://schemas.microsoft.com/office/drawing/2014/main" id="{0EE1ADAC-91FA-FED0-9974-F30C0DDA5385}"/>
                    </a:ext>
                  </a:extLst>
                </p:cNvPr>
                <p:cNvSpPr txBox="1"/>
                <p:nvPr/>
              </p:nvSpPr>
              <p:spPr>
                <a:xfrm>
                  <a:off x="76200" y="38100"/>
                  <a:ext cx="660400" cy="698500"/>
                </a:xfrm>
                <a:prstGeom prst="rect">
                  <a:avLst/>
                </a:prstGeom>
              </p:spPr>
              <p:txBody>
                <a:bodyPr lIns="50800" tIns="50800" rIns="50800" bIns="50800" rtlCol="0" anchor="ctr"/>
                <a:lstStyle/>
                <a:p>
                  <a:pPr algn="ctr">
                    <a:lnSpc>
                      <a:spcPts val="2940"/>
                    </a:lnSpc>
                  </a:pPr>
                  <a:endParaRPr/>
                </a:p>
              </p:txBody>
            </p:sp>
          </p:grpSp>
          <p:sp>
            <p:nvSpPr>
              <p:cNvPr id="15" name="Freeform 33">
                <a:extLst>
                  <a:ext uri="{FF2B5EF4-FFF2-40B4-BE49-F238E27FC236}">
                    <a16:creationId xmlns:a16="http://schemas.microsoft.com/office/drawing/2014/main" id="{83FFB381-04E7-BFFF-4E9C-8E23C5A70C45}"/>
                  </a:ext>
                </a:extLst>
              </p:cNvPr>
              <p:cNvSpPr/>
              <p:nvPr/>
            </p:nvSpPr>
            <p:spPr>
              <a:xfrm>
                <a:off x="14784951" y="4935272"/>
                <a:ext cx="441736" cy="1003944"/>
              </a:xfrm>
              <a:custGeom>
                <a:avLst/>
                <a:gdLst/>
                <a:ahLst/>
                <a:cxnLst/>
                <a:rect l="l" t="t" r="r" b="b"/>
                <a:pathLst>
                  <a:path w="441736" h="1003944">
                    <a:moveTo>
                      <a:pt x="0" y="0"/>
                    </a:moveTo>
                    <a:lnTo>
                      <a:pt x="441735" y="0"/>
                    </a:lnTo>
                    <a:lnTo>
                      <a:pt x="441735" y="1003944"/>
                    </a:lnTo>
                    <a:lnTo>
                      <a:pt x="0" y="100394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6" name="TextBox 35">
                <a:extLst>
                  <a:ext uri="{FF2B5EF4-FFF2-40B4-BE49-F238E27FC236}">
                    <a16:creationId xmlns:a16="http://schemas.microsoft.com/office/drawing/2014/main" id="{55CAEBA2-6C5B-98BF-9E33-D3EFB7A64ABD}"/>
                  </a:ext>
                </a:extLst>
              </p:cNvPr>
              <p:cNvSpPr txBox="1"/>
              <p:nvPr/>
            </p:nvSpPr>
            <p:spPr>
              <a:xfrm>
                <a:off x="14493973" y="2534616"/>
                <a:ext cx="1030337" cy="349250"/>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Das Eine</a:t>
                </a:r>
              </a:p>
            </p:txBody>
          </p:sp>
          <p:sp>
            <p:nvSpPr>
              <p:cNvPr id="17" name="TextBox 36">
                <a:extLst>
                  <a:ext uri="{FF2B5EF4-FFF2-40B4-BE49-F238E27FC236}">
                    <a16:creationId xmlns:a16="http://schemas.microsoft.com/office/drawing/2014/main" id="{DC5BBF23-06BA-44BA-5C54-E8124E388638}"/>
                  </a:ext>
                </a:extLst>
              </p:cNvPr>
              <p:cNvSpPr txBox="1"/>
              <p:nvPr/>
            </p:nvSpPr>
            <p:spPr>
              <a:xfrm>
                <a:off x="12660265" y="5891591"/>
                <a:ext cx="800546" cy="349250"/>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Beides</a:t>
                </a:r>
              </a:p>
            </p:txBody>
          </p:sp>
          <p:sp>
            <p:nvSpPr>
              <p:cNvPr id="20" name="TextBox 37">
                <a:extLst>
                  <a:ext uri="{FF2B5EF4-FFF2-40B4-BE49-F238E27FC236}">
                    <a16:creationId xmlns:a16="http://schemas.microsoft.com/office/drawing/2014/main" id="{95979AB9-B745-4CC9-24D0-F528EEB01C0C}"/>
                  </a:ext>
                </a:extLst>
              </p:cNvPr>
              <p:cNvSpPr txBox="1"/>
              <p:nvPr/>
            </p:nvSpPr>
            <p:spPr>
              <a:xfrm>
                <a:off x="15849398" y="5968588"/>
                <a:ext cx="2203400" cy="335476"/>
              </a:xfrm>
              <a:prstGeom prst="rect">
                <a:avLst/>
              </a:prstGeom>
            </p:spPr>
            <p:txBody>
              <a:bodyPr lIns="0" tIns="0" rIns="0" bIns="0" rtlCol="0" anchor="t">
                <a:spAutoFit/>
              </a:bodyPr>
              <a:lstStyle/>
              <a:p>
                <a:pPr algn="ctr">
                  <a:lnSpc>
                    <a:spcPts val="2800"/>
                  </a:lnSpc>
                </a:pPr>
                <a:r>
                  <a:rPr lang="de-DE" sz="2000" dirty="0">
                    <a:solidFill>
                      <a:srgbClr val="000000"/>
                    </a:solidFill>
                    <a:latin typeface="Open Sans"/>
                  </a:rPr>
                  <a:t>Keines von beiden</a:t>
                </a:r>
              </a:p>
            </p:txBody>
          </p:sp>
          <p:sp>
            <p:nvSpPr>
              <p:cNvPr id="21" name="TextBox 38">
                <a:extLst>
                  <a:ext uri="{FF2B5EF4-FFF2-40B4-BE49-F238E27FC236}">
                    <a16:creationId xmlns:a16="http://schemas.microsoft.com/office/drawing/2014/main" id="{A333064C-0F02-F524-6BCB-869529768A93}"/>
                  </a:ext>
                </a:extLst>
              </p:cNvPr>
              <p:cNvSpPr txBox="1"/>
              <p:nvPr/>
            </p:nvSpPr>
            <p:spPr>
              <a:xfrm>
                <a:off x="14309898" y="8159070"/>
                <a:ext cx="1391841" cy="349250"/>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Das Andere</a:t>
                </a:r>
              </a:p>
            </p:txBody>
          </p:sp>
          <p:sp>
            <p:nvSpPr>
              <p:cNvPr id="22" name="TextBox 39">
                <a:extLst>
                  <a:ext uri="{FF2B5EF4-FFF2-40B4-BE49-F238E27FC236}">
                    <a16:creationId xmlns:a16="http://schemas.microsoft.com/office/drawing/2014/main" id="{9B9A0EC9-2DEA-6485-FA57-A1E9C804F22F}"/>
                  </a:ext>
                </a:extLst>
              </p:cNvPr>
              <p:cNvSpPr txBox="1"/>
              <p:nvPr/>
            </p:nvSpPr>
            <p:spPr>
              <a:xfrm>
                <a:off x="15922258" y="9183461"/>
                <a:ext cx="2161289" cy="701675"/>
              </a:xfrm>
              <a:prstGeom prst="rect">
                <a:avLst/>
              </a:prstGeom>
            </p:spPr>
            <p:txBody>
              <a:bodyPr lIns="0" tIns="0" rIns="0" bIns="0" rtlCol="0" anchor="t">
                <a:spAutoFit/>
              </a:bodyPr>
              <a:lstStyle/>
              <a:p>
                <a:pPr algn="ctr">
                  <a:lnSpc>
                    <a:spcPts val="2800"/>
                  </a:lnSpc>
                </a:pPr>
                <a:r>
                  <a:rPr lang="en-US" sz="2000">
                    <a:solidFill>
                      <a:srgbClr val="000000"/>
                    </a:solidFill>
                    <a:latin typeface="Open Sans"/>
                  </a:rPr>
                  <a:t>Dies nicht und auch das nicht</a:t>
                </a:r>
              </a:p>
            </p:txBody>
          </p:sp>
        </p:grpSp>
      </p:grpSp>
    </p:spTree>
    <p:extLst>
      <p:ext uri="{BB962C8B-B14F-4D97-AF65-F5344CB8AC3E}">
        <p14:creationId xmlns:p14="http://schemas.microsoft.com/office/powerpoint/2010/main" val="34480102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444A72"/>
        </a:solidFill>
        <a:effectLst/>
      </p:bgPr>
    </p:bg>
    <p:spTree>
      <p:nvGrpSpPr>
        <p:cNvPr id="1" name=""/>
        <p:cNvGrpSpPr/>
        <p:nvPr/>
      </p:nvGrpSpPr>
      <p:grpSpPr>
        <a:xfrm>
          <a:off x="0" y="0"/>
          <a:ext cx="0" cy="0"/>
          <a:chOff x="0" y="0"/>
          <a:chExt cx="0" cy="0"/>
        </a:xfrm>
      </p:grpSpPr>
      <p:sp>
        <p:nvSpPr>
          <p:cNvPr id="5" name="TextBox 5"/>
          <p:cNvSpPr txBox="1"/>
          <p:nvPr/>
        </p:nvSpPr>
        <p:spPr>
          <a:xfrm>
            <a:off x="918490" y="3314700"/>
            <a:ext cx="9978110" cy="5882764"/>
          </a:xfrm>
          <a:prstGeom prst="rect">
            <a:avLst/>
          </a:prstGeom>
        </p:spPr>
        <p:txBody>
          <a:bodyPr wrap="square" lIns="0" tIns="0" rIns="0" bIns="0" rtlCol="0" anchor="t">
            <a:spAutoFit/>
          </a:bodyPr>
          <a:lstStyle/>
          <a:p>
            <a:pPr algn="just">
              <a:lnSpc>
                <a:spcPts val="4200"/>
              </a:lnSpc>
            </a:pPr>
            <a:r>
              <a:rPr lang="de-DE" sz="2800" b="1" spc="30" dirty="0">
                <a:solidFill>
                  <a:srgbClr val="F1EFEB"/>
                </a:solidFill>
                <a:latin typeface="Open Sans Light"/>
              </a:rPr>
              <a:t>1) </a:t>
            </a:r>
            <a:r>
              <a:rPr lang="de-DE" sz="2800" spc="30" dirty="0">
                <a:solidFill>
                  <a:srgbClr val="F1EFEB"/>
                </a:solidFill>
                <a:latin typeface="Open Sans Light"/>
              </a:rPr>
              <a:t>Nutzt die Gruppenarbeit, um euch gegenseitig vorzustellen. Ihr werdet die kommenden Übungen in denselben Kleingruppen erarbeiten.  </a:t>
            </a:r>
          </a:p>
          <a:p>
            <a:pPr algn="just">
              <a:lnSpc>
                <a:spcPts val="4200"/>
              </a:lnSpc>
            </a:pPr>
            <a:endParaRPr lang="de-DE" sz="2800" spc="30" dirty="0">
              <a:solidFill>
                <a:srgbClr val="F1EFEB"/>
              </a:solidFill>
              <a:latin typeface="Open Sans Light"/>
            </a:endParaRPr>
          </a:p>
          <a:p>
            <a:pPr algn="just">
              <a:lnSpc>
                <a:spcPts val="4200"/>
              </a:lnSpc>
            </a:pPr>
            <a:endParaRPr lang="de-DE" sz="2800" spc="30" dirty="0">
              <a:solidFill>
                <a:srgbClr val="F1EFEB"/>
              </a:solidFill>
              <a:latin typeface="Open Sans Light"/>
            </a:endParaRPr>
          </a:p>
          <a:p>
            <a:pPr algn="just">
              <a:lnSpc>
                <a:spcPts val="4200"/>
              </a:lnSpc>
            </a:pPr>
            <a:r>
              <a:rPr lang="de-DE" sz="2800" b="1" spc="30" dirty="0">
                <a:solidFill>
                  <a:srgbClr val="F1EFEB"/>
                </a:solidFill>
                <a:latin typeface="Open Sans Light"/>
              </a:rPr>
              <a:t>2) </a:t>
            </a:r>
            <a:r>
              <a:rPr lang="de-DE" sz="2800" spc="30" dirty="0">
                <a:solidFill>
                  <a:srgbClr val="F1EFEB"/>
                </a:solidFill>
                <a:latin typeface="Open Sans Light"/>
              </a:rPr>
              <a:t>Wer aus der Kleingruppe möchte eine vergangene oder aktuell bevorstehende Entscheidungssituation teilen? </a:t>
            </a:r>
          </a:p>
          <a:p>
            <a:pPr algn="just">
              <a:lnSpc>
                <a:spcPts val="4200"/>
              </a:lnSpc>
            </a:pPr>
            <a:endParaRPr lang="de-DE" sz="2800" spc="30" dirty="0">
              <a:solidFill>
                <a:srgbClr val="F1EFEB"/>
              </a:solidFill>
              <a:latin typeface="Open Sans Light"/>
              <a:ea typeface="Open Sans Light"/>
              <a:cs typeface="Open Sans Light"/>
            </a:endParaRPr>
          </a:p>
          <a:p>
            <a:pPr algn="just">
              <a:lnSpc>
                <a:spcPts val="4200"/>
              </a:lnSpc>
            </a:pPr>
            <a:r>
              <a:rPr lang="de-DE" sz="2800" spc="30" dirty="0">
                <a:solidFill>
                  <a:srgbClr val="F1EFEB"/>
                </a:solidFill>
                <a:latin typeface="Open Sans Light"/>
                <a:ea typeface="Open Sans Light"/>
                <a:cs typeface="Open Sans Light"/>
              </a:rPr>
              <a:t>Wir bearbeiten die Entscheidungssituation gemeinsam mit der </a:t>
            </a:r>
            <a:r>
              <a:rPr lang="de-DE" sz="2800" b="1" spc="30" dirty="0" err="1">
                <a:solidFill>
                  <a:srgbClr val="F1EFEB"/>
                </a:solidFill>
                <a:latin typeface="Open Sans Light"/>
                <a:ea typeface="Open Sans Light"/>
                <a:cs typeface="Open Sans Light"/>
              </a:rPr>
              <a:t>Tetralemma</a:t>
            </a:r>
            <a:r>
              <a:rPr lang="de-DE" sz="2800" b="1" spc="30" dirty="0">
                <a:solidFill>
                  <a:srgbClr val="F1EFEB"/>
                </a:solidFill>
                <a:latin typeface="Open Sans Light"/>
                <a:ea typeface="Open Sans Light"/>
                <a:cs typeface="Open Sans Light"/>
              </a:rPr>
              <a:t>-Methode</a:t>
            </a:r>
            <a:r>
              <a:rPr lang="de-DE" sz="2800" spc="30" dirty="0">
                <a:solidFill>
                  <a:srgbClr val="F1EFEB"/>
                </a:solidFill>
                <a:latin typeface="Open Sans Light"/>
                <a:ea typeface="Open Sans Light"/>
                <a:cs typeface="Open Sans Light"/>
              </a:rPr>
              <a:t>. Auf S. 3 und 4 im Workbook könnt ihr euch dazu Notizen machen. </a:t>
            </a:r>
          </a:p>
        </p:txBody>
      </p:sp>
      <p:sp>
        <p:nvSpPr>
          <p:cNvPr id="7" name="TextBox 10">
            <a:extLst>
              <a:ext uri="{FF2B5EF4-FFF2-40B4-BE49-F238E27FC236}">
                <a16:creationId xmlns:a16="http://schemas.microsoft.com/office/drawing/2014/main" id="{5969F6EB-C944-E419-7A97-27E933943D5D}"/>
              </a:ext>
            </a:extLst>
          </p:cNvPr>
          <p:cNvSpPr txBox="1"/>
          <p:nvPr/>
        </p:nvSpPr>
        <p:spPr>
          <a:xfrm>
            <a:off x="918490" y="751212"/>
            <a:ext cx="14397710" cy="1462836"/>
          </a:xfrm>
          <a:prstGeom prst="rect">
            <a:avLst/>
          </a:prstGeom>
        </p:spPr>
        <p:txBody>
          <a:bodyPr wrap="square" lIns="0" tIns="0" rIns="0" bIns="0" rtlCol="0" anchor="t">
            <a:spAutoFit/>
          </a:bodyPr>
          <a:lstStyle/>
          <a:p>
            <a:pPr algn="l">
              <a:lnSpc>
                <a:spcPts val="12780"/>
              </a:lnSpc>
            </a:pPr>
            <a:r>
              <a:rPr lang="de-DE" sz="7000" dirty="0">
                <a:solidFill>
                  <a:schemeClr val="bg1"/>
                </a:solidFill>
                <a:latin typeface="Open Sans Bold"/>
              </a:rPr>
              <a:t>Gruppenarbeit (40 Min.)</a:t>
            </a:r>
            <a:endParaRPr lang="en-US" sz="7000" dirty="0">
              <a:solidFill>
                <a:schemeClr val="bg1"/>
              </a:solidFill>
              <a:latin typeface="Open Sans Bold"/>
            </a:endParaRPr>
          </a:p>
        </p:txBody>
      </p:sp>
      <p:sp>
        <p:nvSpPr>
          <p:cNvPr id="8" name="TextBox 13">
            <a:extLst>
              <a:ext uri="{FF2B5EF4-FFF2-40B4-BE49-F238E27FC236}">
                <a16:creationId xmlns:a16="http://schemas.microsoft.com/office/drawing/2014/main" id="{6333E488-6316-4787-7EA7-169EE857D8FA}"/>
              </a:ext>
            </a:extLst>
          </p:cNvPr>
          <p:cNvSpPr txBox="1"/>
          <p:nvPr/>
        </p:nvSpPr>
        <p:spPr>
          <a:xfrm>
            <a:off x="1028700" y="727195"/>
            <a:ext cx="10020302" cy="374013"/>
          </a:xfrm>
          <a:prstGeom prst="rect">
            <a:avLst/>
          </a:prstGeom>
        </p:spPr>
        <p:txBody>
          <a:bodyPr wrap="square" lIns="0" tIns="0" rIns="0" bIns="0" rtlCol="0" anchor="t">
            <a:spAutoFit/>
          </a:bodyPr>
          <a:lstStyle/>
          <a:p>
            <a:pPr>
              <a:lnSpc>
                <a:spcPts val="3219"/>
              </a:lnSpc>
            </a:pPr>
            <a:r>
              <a:rPr lang="en-US" sz="2000" spc="479" dirty="0">
                <a:solidFill>
                  <a:schemeClr val="bg1"/>
                </a:solidFill>
                <a:latin typeface="Open Sans"/>
              </a:rPr>
              <a:t>ZUKUNFTSPERSPEKTIVE</a:t>
            </a:r>
            <a:endParaRPr lang="de-DE" dirty="0"/>
          </a:p>
        </p:txBody>
      </p:sp>
      <p:sp>
        <p:nvSpPr>
          <p:cNvPr id="9" name="Foliennummernplatzhalter 8">
            <a:extLst>
              <a:ext uri="{FF2B5EF4-FFF2-40B4-BE49-F238E27FC236}">
                <a16:creationId xmlns:a16="http://schemas.microsoft.com/office/drawing/2014/main" id="{EEAC4701-CFDC-1AA0-3075-6FAF11F10443}"/>
              </a:ext>
            </a:extLst>
          </p:cNvPr>
          <p:cNvSpPr>
            <a:spLocks noGrp="1"/>
          </p:cNvSpPr>
          <p:nvPr>
            <p:ph type="sldNum" sz="quarter" idx="12"/>
          </p:nvPr>
        </p:nvSpPr>
        <p:spPr/>
        <p:txBody>
          <a:bodyPr/>
          <a:lstStyle/>
          <a:p>
            <a:fld id="{B6F15528-21DE-4FAA-801E-634DDDAF4B2B}" type="slidenum">
              <a:rPr lang="en-US" smtClean="0"/>
              <a:pPr/>
              <a:t>9</a:t>
            </a:fld>
            <a:endParaRPr lang="en-US" dirty="0"/>
          </a:p>
        </p:txBody>
      </p:sp>
      <p:pic>
        <p:nvPicPr>
          <p:cNvPr id="3" name="Grafik 2" descr="Ein Bild, das Text, Screenshot, Schrift, Quittung enthält.&#10;&#10;Automatisch generierte Beschreibung">
            <a:extLst>
              <a:ext uri="{FF2B5EF4-FFF2-40B4-BE49-F238E27FC236}">
                <a16:creationId xmlns:a16="http://schemas.microsoft.com/office/drawing/2014/main" id="{4AB3B995-A38A-93E8-4865-54F73E6419CD}"/>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12039600" y="1790700"/>
            <a:ext cx="5706192" cy="7913586"/>
          </a:xfrm>
          <a:prstGeom prst="rect">
            <a:avLst/>
          </a:prstGeom>
        </p:spPr>
      </p:pic>
    </p:spTree>
    <p:extLst>
      <p:ext uri="{BB962C8B-B14F-4D97-AF65-F5344CB8AC3E}">
        <p14:creationId xmlns:p14="http://schemas.microsoft.com/office/powerpoint/2010/main" val="372901420"/>
      </p:ext>
    </p:extLst>
  </p:cSld>
  <p:clrMapOvr>
    <a:overrideClrMapping bg1="lt1" tx1="dk1" bg2="lt2" tx2="dk2" accent1="accent1" accent2="accent2" accent3="accent3" accent4="accent4" accent5="accent5" accent6="accent6" hlink="hlink" folHlink="folHlink"/>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0</TotalTime>
  <Words>1920</Words>
  <Application>Microsoft Macintosh PowerPoint</Application>
  <PresentationFormat>Benutzerdefiniert</PresentationFormat>
  <Paragraphs>520</Paragraphs>
  <Slides>38</Slides>
  <Notes>30</Notes>
  <HiddenSlides>0</HiddenSlides>
  <MMClips>0</MMClips>
  <ScaleCrop>false</ScaleCrop>
  <HeadingPairs>
    <vt:vector size="6" baseType="variant">
      <vt:variant>
        <vt:lpstr>Verwendete Schriftarten</vt:lpstr>
      </vt:variant>
      <vt:variant>
        <vt:i4>13</vt:i4>
      </vt:variant>
      <vt:variant>
        <vt:lpstr>Design</vt:lpstr>
      </vt:variant>
      <vt:variant>
        <vt:i4>1</vt:i4>
      </vt:variant>
      <vt:variant>
        <vt:lpstr>Folientitel</vt:lpstr>
      </vt:variant>
      <vt:variant>
        <vt:i4>38</vt:i4>
      </vt:variant>
    </vt:vector>
  </HeadingPairs>
  <TitlesOfParts>
    <vt:vector size="52" baseType="lpstr">
      <vt:lpstr>Montserrat Bold</vt:lpstr>
      <vt:lpstr>Brightwall</vt:lpstr>
      <vt:lpstr>Open Sans Bold</vt:lpstr>
      <vt:lpstr>Playfair Display</vt:lpstr>
      <vt:lpstr>Inter</vt:lpstr>
      <vt:lpstr>Blinker</vt:lpstr>
      <vt:lpstr>Open Sans Light</vt:lpstr>
      <vt:lpstr>Calibri</vt:lpstr>
      <vt:lpstr>DauphinPlain</vt:lpstr>
      <vt:lpstr>Special Elite</vt:lpstr>
      <vt:lpstr>Helvetica Neue</vt:lpstr>
      <vt:lpstr>Open Sans</vt:lpstr>
      <vt:lpstr>Arial</vt:lpstr>
      <vt:lpstr>Office Theme</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ReMind-Workshop (Prüfungs)stress.pdf</dc:title>
  <cp:lastModifiedBy>Joana Scheppe</cp:lastModifiedBy>
  <cp:revision>538</cp:revision>
  <dcterms:created xsi:type="dcterms:W3CDTF">2006-08-16T00:00:00Z</dcterms:created>
  <dcterms:modified xsi:type="dcterms:W3CDTF">2023-08-04T16:26:56Z</dcterms:modified>
  <dc:identifier>DAFlmIFHdi4</dc:identifier>
</cp:coreProperties>
</file>